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256" r:id="rId2"/>
    <p:sldId id="263" r:id="rId3"/>
    <p:sldId id="264" r:id="rId4"/>
    <p:sldId id="262" r:id="rId5"/>
    <p:sldId id="265" r:id="rId6"/>
    <p:sldId id="266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3"/>
    <p:restoredTop sz="94648"/>
  </p:normalViewPr>
  <p:slideViewPr>
    <p:cSldViewPr snapToGrid="0">
      <p:cViewPr varScale="1">
        <p:scale>
          <a:sx n="100" d="100"/>
          <a:sy n="100" d="100"/>
        </p:scale>
        <p:origin x="168" y="4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01AE3A-DDF4-4A45-B4B3-237AC68BEDA1}" type="datetimeFigureOut">
              <a:rPr lang="en-US" smtClean="0"/>
              <a:t>4/1/24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5EFCCE-7524-AA47-8CEB-A40AF766B9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5163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Consonant" TargetMode="External"/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s://en.wikipedia.org/wiki/Fricative#cite_note-:0-1" TargetMode="External"/><Relationship Id="rId5" Type="http://schemas.openxmlformats.org/officeDocument/2006/relationships/hyperlink" Target="https://en.wikipedia.org/wiki/Place_of_articulation" TargetMode="External"/><Relationship Id="rId4" Type="http://schemas.openxmlformats.org/officeDocument/2006/relationships/hyperlink" Target="https://en.wikipedia.org/wiki/Manner_of_articulation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D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1) A </a:t>
            </a:r>
            <a:r>
              <a:rPr lang="en-ID" b="1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fricative</a:t>
            </a:r>
            <a:r>
              <a:rPr lang="en-ID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is a </a:t>
            </a:r>
            <a:r>
              <a:rPr lang="en-ID" b="0" i="0" u="none" strike="noStrike" dirty="0">
                <a:solidFill>
                  <a:srgbClr val="3366CC"/>
                </a:solidFill>
                <a:effectLst/>
                <a:latin typeface="Arial" panose="020B0604020202020204" pitchFamily="34" charset="0"/>
                <a:hlinkClick r:id="rId3" tooltip="Consonant"/>
              </a:rPr>
              <a:t>consonant</a:t>
            </a:r>
            <a:r>
              <a:rPr lang="en-ID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en-ID" b="0" i="0" u="none" strike="noStrike" dirty="0">
                <a:solidFill>
                  <a:srgbClr val="3366CC"/>
                </a:solidFill>
                <a:effectLst/>
                <a:latin typeface="Arial" panose="020B0604020202020204" pitchFamily="34" charset="0"/>
                <a:hlinkClick r:id="rId4" tooltip="Manner of articulation"/>
              </a:rPr>
              <a:t>produced</a:t>
            </a:r>
            <a:r>
              <a:rPr lang="en-ID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by forcing air through a narrow channel made by placing two </a:t>
            </a:r>
            <a:r>
              <a:rPr lang="en-ID" b="0" i="0" u="none" strike="noStrike" dirty="0">
                <a:solidFill>
                  <a:srgbClr val="3366CC"/>
                </a:solidFill>
                <a:effectLst/>
                <a:latin typeface="Arial" panose="020B0604020202020204" pitchFamily="34" charset="0"/>
                <a:hlinkClick r:id="rId5" tooltip="Place of articulation"/>
              </a:rPr>
              <a:t>articulators</a:t>
            </a:r>
            <a:r>
              <a:rPr lang="en-ID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close together.</a:t>
            </a:r>
            <a:r>
              <a:rPr lang="en-ID" b="0" i="0" u="none" strike="noStrike" baseline="30000" dirty="0">
                <a:solidFill>
                  <a:srgbClr val="3366CC"/>
                </a:solidFill>
                <a:effectLst/>
                <a:latin typeface="Arial" panose="020B0604020202020204" pitchFamily="34" charset="0"/>
                <a:hlinkClick r:id="rId6"/>
              </a:rPr>
              <a:t>[</a:t>
            </a:r>
            <a:endParaRPr lang="en-ID" b="0" i="0" u="none" strike="noStrike" baseline="30000" dirty="0">
              <a:solidFill>
                <a:srgbClr val="3366CC"/>
              </a:solidFill>
              <a:effectLst/>
              <a:latin typeface="Arial" panose="020B0604020202020204" pitchFamily="34" charset="0"/>
            </a:endParaRPr>
          </a:p>
          <a:p>
            <a:r>
              <a:rPr lang="en-ID" b="0" i="0" dirty="0">
                <a:solidFill>
                  <a:srgbClr val="E8EAED"/>
                </a:solidFill>
                <a:effectLst/>
                <a:latin typeface="Google Sans"/>
              </a:rPr>
              <a:t>2) a lateral approximant (less commonly, 'lateral resonant') is </a:t>
            </a:r>
            <a:r>
              <a:rPr lang="en-ID" b="0" i="0" dirty="0">
                <a:solidFill>
                  <a:srgbClr val="E2EEFF"/>
                </a:solidFill>
                <a:effectLst/>
                <a:latin typeface="Google Sans"/>
              </a:rPr>
              <a:t>a consonant whose articulation involves a central occlusion with an opening on one or both sides of the tongue that is not close enough to produce friction</a:t>
            </a:r>
          </a:p>
          <a:p>
            <a:r>
              <a:rPr lang="en-ID" b="0" i="0" dirty="0">
                <a:solidFill>
                  <a:srgbClr val="E2EEFF"/>
                </a:solidFill>
                <a:effectLst/>
                <a:latin typeface="Google Sans"/>
              </a:rPr>
              <a:t>3) Affricates begin as plosives and end as fricatives</a:t>
            </a:r>
            <a:r>
              <a:rPr lang="en-ID" b="0" i="0" dirty="0">
                <a:solidFill>
                  <a:srgbClr val="E8EAED"/>
                </a:solidFill>
                <a:effectLst/>
                <a:latin typeface="Google Sans"/>
              </a:rPr>
              <a:t>.</a:t>
            </a:r>
            <a:endParaRPr lang="en-ID" b="0" i="0" dirty="0">
              <a:solidFill>
                <a:srgbClr val="E2EEFF"/>
              </a:solidFill>
              <a:effectLst/>
              <a:latin typeface="Google San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FA002B8-33CD-CD4F-91AB-B15848CF486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05294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5749A6-9760-9F55-C399-36A1282FA2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0336A3F-8D4F-32A4-7655-D6A0DC0C494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D569FB-6C7A-2E16-33DA-C37860FC3D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46B53-5362-6949-BD37-923B6F87FD69}" type="datetimeFigureOut">
              <a:rPr lang="en-US" smtClean="0"/>
              <a:t>4/1/24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E74085-97A1-51C7-EB2A-F6D5C1BCE1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0242A7-B235-DF04-0F94-0CC23FDA76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FC259-37E2-B84D-BC0F-21AFA95B7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5569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D13488-D465-CF1B-C38F-8B4F0A7B20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15F1808-8EB2-04B4-158D-C7FEA00837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5C803E-6C66-7AA7-0C66-AD4C65D2EF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46B53-5362-6949-BD37-923B6F87FD69}" type="datetimeFigureOut">
              <a:rPr lang="en-US" smtClean="0"/>
              <a:t>4/1/24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FCD6FC-4960-04B1-8971-C64EF77762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D81794-FC55-5A67-95BC-58A3750847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FC259-37E2-B84D-BC0F-21AFA95B7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9102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8FDC5D1-F774-714D-CA3A-8B85AEF4746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9C70FDD-C46F-E27A-E665-6441232D6E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7343AA-9C55-4F8E-2904-56E89994B1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46B53-5362-6949-BD37-923B6F87FD69}" type="datetimeFigureOut">
              <a:rPr lang="en-US" smtClean="0"/>
              <a:t>4/1/24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D46AF6-3802-574B-42D8-40E000F76B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604F5D-B083-CE81-D053-C943A02C21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FC259-37E2-B84D-BC0F-21AFA95B7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0099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54803D-37B8-6D45-36B1-3A33F43418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DEA0F3-6586-CD17-B951-3BB91D326A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75E512-B5E7-4AEA-B1A2-7CC7DBF98C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46B53-5362-6949-BD37-923B6F87FD69}" type="datetimeFigureOut">
              <a:rPr lang="en-US" smtClean="0"/>
              <a:t>4/1/24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2E0289-AF47-8687-EF93-92D842C03D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A28348-6FB6-B3C7-21F3-7EAF2F5810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FC259-37E2-B84D-BC0F-21AFA95B7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4140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CEE513-1128-ABE0-4CE1-51AD2481A9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D666BF-E5C2-D75F-8F2D-D8DDBE6E76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BB8432-A7B7-F14D-167E-8A93E26E74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46B53-5362-6949-BD37-923B6F87FD69}" type="datetimeFigureOut">
              <a:rPr lang="en-US" smtClean="0"/>
              <a:t>4/1/24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225AA2-56B1-E619-4679-49B8D3C3B9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C31F91-41B5-A143-A8BA-8E1E91E67D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FC259-37E2-B84D-BC0F-21AFA95B7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4205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70EB16-337B-9284-180B-03421C26E7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2C8BD4-104A-D7F1-F029-A787A0EE066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77B3BBC-4572-F9EF-CAB1-A669852932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32A8E1-8598-9189-A97F-577836F2CD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46B53-5362-6949-BD37-923B6F87FD69}" type="datetimeFigureOut">
              <a:rPr lang="en-US" smtClean="0"/>
              <a:t>4/1/24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65A5A2-4636-3379-EBF9-24E4AC97BE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4E459B8-B66B-B270-02B4-57144C7366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FC259-37E2-B84D-BC0F-21AFA95B7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2959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6CBA81-0EA3-16EB-E21E-03EE3558C4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C6925C-CEED-0816-CDF8-82D14B4494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B3458D2-5C61-B8E0-0D02-F421A00DCD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A1324B3-9511-6786-48AB-EC3E27F0E2A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AA5E946-8A13-81FD-596E-304D1E602EF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EC7EF12-4DBD-F668-4B5F-96B41EED48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46B53-5362-6949-BD37-923B6F87FD69}" type="datetimeFigureOut">
              <a:rPr lang="en-US" smtClean="0"/>
              <a:t>4/1/24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FC3920F-1A08-62E6-D587-52612D3F31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18C8968-8EFD-1D37-BA43-B15B1039BE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FC259-37E2-B84D-BC0F-21AFA95B7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9363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47F66B-D0A5-3E67-2DBE-97B2E8748F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A005469-3E00-CEC9-54CB-8DB3AE6854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46B53-5362-6949-BD37-923B6F87FD69}" type="datetimeFigureOut">
              <a:rPr lang="en-US" smtClean="0"/>
              <a:t>4/1/24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58C9E3D-0877-DD3C-0E30-F0CC70E0C8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63225BF-187F-CC22-429D-C4C299CEB6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FC259-37E2-B84D-BC0F-21AFA95B7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128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0934EE7-E604-4603-9860-2A7799F6E3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46B53-5362-6949-BD37-923B6F87FD69}" type="datetimeFigureOut">
              <a:rPr lang="en-US" smtClean="0"/>
              <a:t>4/1/24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0085F82-7B7C-94A4-B7B7-D05C6B3304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015620E-5F19-5E5E-C013-5E9839DFE7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FC259-37E2-B84D-BC0F-21AFA95B7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301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4F4557-58C0-CE33-59DB-43915E85F1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CE9F8C-9285-1AC8-B0C3-3FF193463B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05D39FE-480D-9255-9AE8-7107F330A3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8A0196-28D7-33EC-EE24-369C6E35A9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46B53-5362-6949-BD37-923B6F87FD69}" type="datetimeFigureOut">
              <a:rPr lang="en-US" smtClean="0"/>
              <a:t>4/1/24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71B1D68-6103-35A3-AFC9-EBC4CE16B9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002FB51-0C27-C3DE-9821-4F822F2529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FC259-37E2-B84D-BC0F-21AFA95B7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7223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B7CCCC-E2CC-C43E-5CFA-6354C12B95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227B1E2-996F-F21A-E747-C62D39EFD3E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6062A4F-2BF8-9843-5ACD-E76B324226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FCDEBC6-B85C-C640-6D47-23F77A57EC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46B53-5362-6949-BD37-923B6F87FD69}" type="datetimeFigureOut">
              <a:rPr lang="en-US" smtClean="0"/>
              <a:t>4/1/24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CEAF1F-228E-D4A3-F577-8C8CB9B2FD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4B82F7-5896-397A-595D-9466AC9882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FC259-37E2-B84D-BC0F-21AFA95B7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84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93F21F0-6168-4C95-82FB-FBCEBD42BC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D4D9FA-72CC-E4AC-8B92-209EAC60E9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DB34E5-86E7-D48E-94B0-240E4F6EE10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A146B53-5362-6949-BD37-923B6F87FD69}" type="datetimeFigureOut">
              <a:rPr lang="en-US" smtClean="0"/>
              <a:t>4/1/24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1905FE-B429-0AF8-C236-3FADB8A0807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D93AC8-774C-D10E-5CDA-B840294520D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1BFC259-37E2-B84D-BC0F-21AFA95B7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93684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665DBBEF-238B-476B-96AB-8AAC3224EC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962E484-6EC1-8F1B-1D8B-CFDECDD607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8882" y="1789176"/>
            <a:ext cx="2840918" cy="2423533"/>
          </a:xfrm>
        </p:spPr>
        <p:txBody>
          <a:bodyPr>
            <a:normAutofit fontScale="90000"/>
          </a:bodyPr>
          <a:lstStyle/>
          <a:p>
            <a:pPr algn="l"/>
            <a:br>
              <a:rPr lang="en-US" sz="6600" b="1" dirty="0"/>
            </a:br>
            <a:r>
              <a:rPr lang="en-US" sz="6600" b="1" dirty="0">
                <a:highlight>
                  <a:srgbClr val="FFFF00"/>
                </a:highlight>
              </a:rPr>
              <a:t>Sound Chart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5ABEE03-E471-F9D3-0426-BDE575AB0B1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38882" y="4631161"/>
            <a:ext cx="3571810" cy="1559327"/>
          </a:xfrm>
        </p:spPr>
        <p:txBody>
          <a:bodyPr>
            <a:normAutofit/>
          </a:bodyPr>
          <a:lstStyle/>
          <a:p>
            <a:pPr algn="l"/>
            <a:r>
              <a:rPr lang="en-US"/>
              <a:t>Meeting 2</a:t>
            </a:r>
          </a:p>
        </p:txBody>
      </p:sp>
      <p:sp>
        <p:nvSpPr>
          <p:cNvPr id="26" name="sketch line">
            <a:extLst>
              <a:ext uri="{FF2B5EF4-FFF2-40B4-BE49-F238E27FC236}">
                <a16:creationId xmlns:a16="http://schemas.microsoft.com/office/drawing/2014/main" id="{3FCFB1DE-0B7E-48CC-BA90-B2AB0889F9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278" y="4409267"/>
            <a:ext cx="3255095" cy="18288"/>
          </a:xfrm>
          <a:custGeom>
            <a:avLst/>
            <a:gdLst>
              <a:gd name="connsiteX0" fmla="*/ 0 w 3255095"/>
              <a:gd name="connsiteY0" fmla="*/ 0 h 18288"/>
              <a:gd name="connsiteX1" fmla="*/ 618468 w 3255095"/>
              <a:gd name="connsiteY1" fmla="*/ 0 h 18288"/>
              <a:gd name="connsiteX2" fmla="*/ 1269487 w 3255095"/>
              <a:gd name="connsiteY2" fmla="*/ 0 h 18288"/>
              <a:gd name="connsiteX3" fmla="*/ 1953057 w 3255095"/>
              <a:gd name="connsiteY3" fmla="*/ 0 h 18288"/>
              <a:gd name="connsiteX4" fmla="*/ 2636627 w 3255095"/>
              <a:gd name="connsiteY4" fmla="*/ 0 h 18288"/>
              <a:gd name="connsiteX5" fmla="*/ 3255095 w 3255095"/>
              <a:gd name="connsiteY5" fmla="*/ 0 h 18288"/>
              <a:gd name="connsiteX6" fmla="*/ 3255095 w 3255095"/>
              <a:gd name="connsiteY6" fmla="*/ 18288 h 18288"/>
              <a:gd name="connsiteX7" fmla="*/ 2538974 w 3255095"/>
              <a:gd name="connsiteY7" fmla="*/ 18288 h 18288"/>
              <a:gd name="connsiteX8" fmla="*/ 1822853 w 3255095"/>
              <a:gd name="connsiteY8" fmla="*/ 18288 h 18288"/>
              <a:gd name="connsiteX9" fmla="*/ 1171834 w 3255095"/>
              <a:gd name="connsiteY9" fmla="*/ 18288 h 18288"/>
              <a:gd name="connsiteX10" fmla="*/ 0 w 3255095"/>
              <a:gd name="connsiteY10" fmla="*/ 18288 h 18288"/>
              <a:gd name="connsiteX11" fmla="*/ 0 w 3255095"/>
              <a:gd name="connsiteY11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55095" h="18288" fill="none" extrusionOk="0">
                <a:moveTo>
                  <a:pt x="0" y="0"/>
                </a:moveTo>
                <a:cubicBezTo>
                  <a:pt x="240201" y="-22123"/>
                  <a:pt x="462021" y="-19623"/>
                  <a:pt x="618468" y="0"/>
                </a:cubicBezTo>
                <a:cubicBezTo>
                  <a:pt x="774915" y="19623"/>
                  <a:pt x="974734" y="2035"/>
                  <a:pt x="1269487" y="0"/>
                </a:cubicBezTo>
                <a:cubicBezTo>
                  <a:pt x="1564240" y="-2035"/>
                  <a:pt x="1733579" y="10639"/>
                  <a:pt x="1953057" y="0"/>
                </a:cubicBezTo>
                <a:cubicBezTo>
                  <a:pt x="2172535" y="-10639"/>
                  <a:pt x="2453962" y="14018"/>
                  <a:pt x="2636627" y="0"/>
                </a:cubicBezTo>
                <a:cubicBezTo>
                  <a:pt x="2819292" y="-14018"/>
                  <a:pt x="3121375" y="5399"/>
                  <a:pt x="3255095" y="0"/>
                </a:cubicBezTo>
                <a:cubicBezTo>
                  <a:pt x="3254386" y="8157"/>
                  <a:pt x="3254682" y="12125"/>
                  <a:pt x="3255095" y="18288"/>
                </a:cubicBezTo>
                <a:cubicBezTo>
                  <a:pt x="3088545" y="23203"/>
                  <a:pt x="2687475" y="7419"/>
                  <a:pt x="2538974" y="18288"/>
                </a:cubicBezTo>
                <a:cubicBezTo>
                  <a:pt x="2390473" y="29157"/>
                  <a:pt x="2137381" y="-8959"/>
                  <a:pt x="1822853" y="18288"/>
                </a:cubicBezTo>
                <a:cubicBezTo>
                  <a:pt x="1508325" y="45535"/>
                  <a:pt x="1466437" y="20385"/>
                  <a:pt x="1171834" y="18288"/>
                </a:cubicBezTo>
                <a:cubicBezTo>
                  <a:pt x="877231" y="16191"/>
                  <a:pt x="561097" y="37643"/>
                  <a:pt x="0" y="18288"/>
                </a:cubicBezTo>
                <a:cubicBezTo>
                  <a:pt x="-46" y="12483"/>
                  <a:pt x="-203" y="6491"/>
                  <a:pt x="0" y="0"/>
                </a:cubicBezTo>
                <a:close/>
              </a:path>
              <a:path w="3255095" h="18288" stroke="0" extrusionOk="0">
                <a:moveTo>
                  <a:pt x="0" y="0"/>
                </a:moveTo>
                <a:cubicBezTo>
                  <a:pt x="291965" y="19429"/>
                  <a:pt x="363155" y="8568"/>
                  <a:pt x="618468" y="0"/>
                </a:cubicBezTo>
                <a:cubicBezTo>
                  <a:pt x="873781" y="-8568"/>
                  <a:pt x="904459" y="-19505"/>
                  <a:pt x="1171834" y="0"/>
                </a:cubicBezTo>
                <a:cubicBezTo>
                  <a:pt x="1439209" y="19505"/>
                  <a:pt x="1744369" y="9790"/>
                  <a:pt x="1887955" y="0"/>
                </a:cubicBezTo>
                <a:cubicBezTo>
                  <a:pt x="2031541" y="-9790"/>
                  <a:pt x="2346378" y="21240"/>
                  <a:pt x="2506423" y="0"/>
                </a:cubicBezTo>
                <a:cubicBezTo>
                  <a:pt x="2666468" y="-21240"/>
                  <a:pt x="2990257" y="30414"/>
                  <a:pt x="3255095" y="0"/>
                </a:cubicBezTo>
                <a:cubicBezTo>
                  <a:pt x="3254831" y="4493"/>
                  <a:pt x="3255479" y="9472"/>
                  <a:pt x="3255095" y="18288"/>
                </a:cubicBezTo>
                <a:cubicBezTo>
                  <a:pt x="3120743" y="16690"/>
                  <a:pt x="2759628" y="42462"/>
                  <a:pt x="2604076" y="18288"/>
                </a:cubicBezTo>
                <a:cubicBezTo>
                  <a:pt x="2448524" y="-5886"/>
                  <a:pt x="2184336" y="19599"/>
                  <a:pt x="1887955" y="18288"/>
                </a:cubicBezTo>
                <a:cubicBezTo>
                  <a:pt x="1591574" y="16977"/>
                  <a:pt x="1548845" y="6870"/>
                  <a:pt x="1334589" y="18288"/>
                </a:cubicBezTo>
                <a:cubicBezTo>
                  <a:pt x="1120333" y="29706"/>
                  <a:pt x="996014" y="9662"/>
                  <a:pt x="683570" y="18288"/>
                </a:cubicBezTo>
                <a:cubicBezTo>
                  <a:pt x="371126" y="26914"/>
                  <a:pt x="198687" y="16167"/>
                  <a:pt x="0" y="18288"/>
                </a:cubicBezTo>
                <a:cubicBezTo>
                  <a:pt x="843" y="9577"/>
                  <a:pt x="371" y="690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3810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person looking at a magnifying glass&#10;&#10;Description automatically generated">
            <a:extLst>
              <a:ext uri="{FF2B5EF4-FFF2-40B4-BE49-F238E27FC236}">
                <a16:creationId xmlns:a16="http://schemas.microsoft.com/office/drawing/2014/main" id="{306E266E-89DC-E3C1-1C98-BD59BEAD88B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3" r="7051" b="-1"/>
          <a:stretch/>
        </p:blipFill>
        <p:spPr>
          <a:xfrm>
            <a:off x="4654296" y="1385655"/>
            <a:ext cx="7214616" cy="40592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8860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6753252F-4873-4F63-801D-CC719279A7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047C8CCB-F95D-4249-92DD-651249D353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013557" cy="6858000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DC5092B-C0F1-784E-49F2-8C0D95F3F0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2074363"/>
            <a:ext cx="2752354" cy="2709275"/>
          </a:xfrm>
          <a:prstGeom prst="ellipse">
            <a:avLst/>
          </a:prstGeom>
          <a:solidFill>
            <a:srgbClr val="262626"/>
          </a:solidFill>
          <a:ln w="174625" cmpd="thinThick">
            <a:solidFill>
              <a:srgbClr val="262626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26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Place of articulation </a:t>
            </a:r>
          </a:p>
        </p:txBody>
      </p:sp>
      <p:pic>
        <p:nvPicPr>
          <p:cNvPr id="5" name="Content Placeholder 4" descr="A diagram of the human body&#10;&#10;Description automatically generated">
            <a:extLst>
              <a:ext uri="{FF2B5EF4-FFF2-40B4-BE49-F238E27FC236}">
                <a16:creationId xmlns:a16="http://schemas.microsoft.com/office/drawing/2014/main" id="{DE6B4A53-5AEA-97F5-E332-AB13CEE5E7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43487" y="444058"/>
            <a:ext cx="8403513" cy="59664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21039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665DBBEF-238B-476B-96AB-8AAC3224EC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A9B1F9D-139D-EFA6-B59D-62B4B24C40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8882" y="1978821"/>
            <a:ext cx="3875968" cy="2233887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6600" b="1" kern="1200" dirty="0">
                <a:solidFill>
                  <a:schemeClr val="tx1"/>
                </a:solidFill>
                <a:highlight>
                  <a:srgbClr val="FFFF00"/>
                </a:highlight>
                <a:latin typeface="+mj-lt"/>
                <a:ea typeface="+mj-ea"/>
                <a:cs typeface="+mj-cs"/>
              </a:rPr>
              <a:t>Vowels in English </a:t>
            </a:r>
          </a:p>
        </p:txBody>
      </p:sp>
      <p:sp>
        <p:nvSpPr>
          <p:cNvPr id="23" name="sketch line">
            <a:extLst>
              <a:ext uri="{FF2B5EF4-FFF2-40B4-BE49-F238E27FC236}">
                <a16:creationId xmlns:a16="http://schemas.microsoft.com/office/drawing/2014/main" id="{3FCFB1DE-0B7E-48CC-BA90-B2AB0889F9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278" y="4409267"/>
            <a:ext cx="3255095" cy="18288"/>
          </a:xfrm>
          <a:custGeom>
            <a:avLst/>
            <a:gdLst>
              <a:gd name="connsiteX0" fmla="*/ 0 w 3255095"/>
              <a:gd name="connsiteY0" fmla="*/ 0 h 18288"/>
              <a:gd name="connsiteX1" fmla="*/ 618468 w 3255095"/>
              <a:gd name="connsiteY1" fmla="*/ 0 h 18288"/>
              <a:gd name="connsiteX2" fmla="*/ 1269487 w 3255095"/>
              <a:gd name="connsiteY2" fmla="*/ 0 h 18288"/>
              <a:gd name="connsiteX3" fmla="*/ 1953057 w 3255095"/>
              <a:gd name="connsiteY3" fmla="*/ 0 h 18288"/>
              <a:gd name="connsiteX4" fmla="*/ 2636627 w 3255095"/>
              <a:gd name="connsiteY4" fmla="*/ 0 h 18288"/>
              <a:gd name="connsiteX5" fmla="*/ 3255095 w 3255095"/>
              <a:gd name="connsiteY5" fmla="*/ 0 h 18288"/>
              <a:gd name="connsiteX6" fmla="*/ 3255095 w 3255095"/>
              <a:gd name="connsiteY6" fmla="*/ 18288 h 18288"/>
              <a:gd name="connsiteX7" fmla="*/ 2538974 w 3255095"/>
              <a:gd name="connsiteY7" fmla="*/ 18288 h 18288"/>
              <a:gd name="connsiteX8" fmla="*/ 1822853 w 3255095"/>
              <a:gd name="connsiteY8" fmla="*/ 18288 h 18288"/>
              <a:gd name="connsiteX9" fmla="*/ 1171834 w 3255095"/>
              <a:gd name="connsiteY9" fmla="*/ 18288 h 18288"/>
              <a:gd name="connsiteX10" fmla="*/ 0 w 3255095"/>
              <a:gd name="connsiteY10" fmla="*/ 18288 h 18288"/>
              <a:gd name="connsiteX11" fmla="*/ 0 w 3255095"/>
              <a:gd name="connsiteY11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55095" h="18288" fill="none" extrusionOk="0">
                <a:moveTo>
                  <a:pt x="0" y="0"/>
                </a:moveTo>
                <a:cubicBezTo>
                  <a:pt x="240201" y="-22123"/>
                  <a:pt x="462021" y="-19623"/>
                  <a:pt x="618468" y="0"/>
                </a:cubicBezTo>
                <a:cubicBezTo>
                  <a:pt x="774915" y="19623"/>
                  <a:pt x="974734" y="2035"/>
                  <a:pt x="1269487" y="0"/>
                </a:cubicBezTo>
                <a:cubicBezTo>
                  <a:pt x="1564240" y="-2035"/>
                  <a:pt x="1733579" y="10639"/>
                  <a:pt x="1953057" y="0"/>
                </a:cubicBezTo>
                <a:cubicBezTo>
                  <a:pt x="2172535" y="-10639"/>
                  <a:pt x="2453962" y="14018"/>
                  <a:pt x="2636627" y="0"/>
                </a:cubicBezTo>
                <a:cubicBezTo>
                  <a:pt x="2819292" y="-14018"/>
                  <a:pt x="3121375" y="5399"/>
                  <a:pt x="3255095" y="0"/>
                </a:cubicBezTo>
                <a:cubicBezTo>
                  <a:pt x="3254386" y="8157"/>
                  <a:pt x="3254682" y="12125"/>
                  <a:pt x="3255095" y="18288"/>
                </a:cubicBezTo>
                <a:cubicBezTo>
                  <a:pt x="3088545" y="23203"/>
                  <a:pt x="2687475" y="7419"/>
                  <a:pt x="2538974" y="18288"/>
                </a:cubicBezTo>
                <a:cubicBezTo>
                  <a:pt x="2390473" y="29157"/>
                  <a:pt x="2137381" y="-8959"/>
                  <a:pt x="1822853" y="18288"/>
                </a:cubicBezTo>
                <a:cubicBezTo>
                  <a:pt x="1508325" y="45535"/>
                  <a:pt x="1466437" y="20385"/>
                  <a:pt x="1171834" y="18288"/>
                </a:cubicBezTo>
                <a:cubicBezTo>
                  <a:pt x="877231" y="16191"/>
                  <a:pt x="561097" y="37643"/>
                  <a:pt x="0" y="18288"/>
                </a:cubicBezTo>
                <a:cubicBezTo>
                  <a:pt x="-46" y="12483"/>
                  <a:pt x="-203" y="6491"/>
                  <a:pt x="0" y="0"/>
                </a:cubicBezTo>
                <a:close/>
              </a:path>
              <a:path w="3255095" h="18288" stroke="0" extrusionOk="0">
                <a:moveTo>
                  <a:pt x="0" y="0"/>
                </a:moveTo>
                <a:cubicBezTo>
                  <a:pt x="291965" y="19429"/>
                  <a:pt x="363155" y="8568"/>
                  <a:pt x="618468" y="0"/>
                </a:cubicBezTo>
                <a:cubicBezTo>
                  <a:pt x="873781" y="-8568"/>
                  <a:pt x="904459" y="-19505"/>
                  <a:pt x="1171834" y="0"/>
                </a:cubicBezTo>
                <a:cubicBezTo>
                  <a:pt x="1439209" y="19505"/>
                  <a:pt x="1744369" y="9790"/>
                  <a:pt x="1887955" y="0"/>
                </a:cubicBezTo>
                <a:cubicBezTo>
                  <a:pt x="2031541" y="-9790"/>
                  <a:pt x="2346378" y="21240"/>
                  <a:pt x="2506423" y="0"/>
                </a:cubicBezTo>
                <a:cubicBezTo>
                  <a:pt x="2666468" y="-21240"/>
                  <a:pt x="2990257" y="30414"/>
                  <a:pt x="3255095" y="0"/>
                </a:cubicBezTo>
                <a:cubicBezTo>
                  <a:pt x="3254831" y="4493"/>
                  <a:pt x="3255479" y="9472"/>
                  <a:pt x="3255095" y="18288"/>
                </a:cubicBezTo>
                <a:cubicBezTo>
                  <a:pt x="3120743" y="16690"/>
                  <a:pt x="2759628" y="42462"/>
                  <a:pt x="2604076" y="18288"/>
                </a:cubicBezTo>
                <a:cubicBezTo>
                  <a:pt x="2448524" y="-5886"/>
                  <a:pt x="2184336" y="19599"/>
                  <a:pt x="1887955" y="18288"/>
                </a:cubicBezTo>
                <a:cubicBezTo>
                  <a:pt x="1591574" y="16977"/>
                  <a:pt x="1548845" y="6870"/>
                  <a:pt x="1334589" y="18288"/>
                </a:cubicBezTo>
                <a:cubicBezTo>
                  <a:pt x="1120333" y="29706"/>
                  <a:pt x="996014" y="9662"/>
                  <a:pt x="683570" y="18288"/>
                </a:cubicBezTo>
                <a:cubicBezTo>
                  <a:pt x="371126" y="26914"/>
                  <a:pt x="198687" y="16167"/>
                  <a:pt x="0" y="18288"/>
                </a:cubicBezTo>
                <a:cubicBezTo>
                  <a:pt x="843" y="9577"/>
                  <a:pt x="371" y="690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3810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 descr="A diagram of a diagram&#10;&#10;Description automatically generated with medium confidence">
            <a:extLst>
              <a:ext uri="{FF2B5EF4-FFF2-40B4-BE49-F238E27FC236}">
                <a16:creationId xmlns:a16="http://schemas.microsoft.com/office/drawing/2014/main" id="{1E376D10-E67A-D70D-8A59-2C154623B5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54296" y="944278"/>
            <a:ext cx="7214616" cy="49420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94827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6753252F-4873-4F63-801D-CC719279A7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47C8CCB-F95D-4249-92DD-651249D353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013557" cy="6858000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78BD754-1C57-7027-2E52-890EB225C0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2074363"/>
            <a:ext cx="2752354" cy="2709275"/>
          </a:xfrm>
          <a:prstGeom prst="ellipse">
            <a:avLst/>
          </a:prstGeom>
          <a:solidFill>
            <a:srgbClr val="262626"/>
          </a:solidFill>
          <a:ln w="174625" cmpd="thinThick">
            <a:solidFill>
              <a:srgbClr val="262626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26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Consonants in English </a:t>
            </a:r>
          </a:p>
        </p:txBody>
      </p:sp>
      <p:pic>
        <p:nvPicPr>
          <p:cNvPr id="5" name="Content Placeholder 4" descr="A screenshot of a computer&#10;&#10;Description automatically generated">
            <a:extLst>
              <a:ext uri="{FF2B5EF4-FFF2-40B4-BE49-F238E27FC236}">
                <a16:creationId xmlns:a16="http://schemas.microsoft.com/office/drawing/2014/main" id="{36229E0F-C935-2B7C-C78F-BD27849DC2C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537378" y="787790"/>
            <a:ext cx="8397662" cy="55004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88253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3A9219B0-5B51-ECC9-3F8A-80D1D36FAA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9143" y="-87688"/>
            <a:ext cx="9988062" cy="6945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87174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A4AC5506-6312-4701-8D3C-40187889A9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51752"/>
            <a:ext cx="12192000" cy="73655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CAA50E5-5640-12D2-7923-382FB452BD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6532" y="643467"/>
            <a:ext cx="11210925" cy="74483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200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Use your dictionary to find the phonetic symbols of the text!</a:t>
            </a:r>
          </a:p>
        </p:txBody>
      </p:sp>
      <p:pic>
        <p:nvPicPr>
          <p:cNvPr id="5" name="Content Placeholder 4" descr="A close-up of a document&#10;&#10;Description automatically generated">
            <a:extLst>
              <a:ext uri="{FF2B5EF4-FFF2-40B4-BE49-F238E27FC236}">
                <a16:creationId xmlns:a16="http://schemas.microsoft.com/office/drawing/2014/main" id="{2CE5D0EA-AF57-AAB0-9231-4AFD483ECC0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9589"/>
          <a:stretch/>
        </p:blipFill>
        <p:spPr>
          <a:xfrm>
            <a:off x="196293" y="1533378"/>
            <a:ext cx="11831584" cy="53246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32524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101</Words>
  <Application>Microsoft Macintosh PowerPoint</Application>
  <PresentationFormat>Widescreen</PresentationFormat>
  <Paragraphs>10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Aptos</vt:lpstr>
      <vt:lpstr>Aptos Display</vt:lpstr>
      <vt:lpstr>Arial</vt:lpstr>
      <vt:lpstr>Google Sans</vt:lpstr>
      <vt:lpstr>Office Theme</vt:lpstr>
      <vt:lpstr> Sound Chart</vt:lpstr>
      <vt:lpstr>Place of articulation </vt:lpstr>
      <vt:lpstr>Vowels in English </vt:lpstr>
      <vt:lpstr>Consonants in English </vt:lpstr>
      <vt:lpstr>PowerPoint Presentation</vt:lpstr>
      <vt:lpstr>Use your dictionary to find the phonetic symbols of the text!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Sound Chart</dc:title>
  <dc:creator>Authors</dc:creator>
  <cp:lastModifiedBy>Authors</cp:lastModifiedBy>
  <cp:revision>1</cp:revision>
  <dcterms:created xsi:type="dcterms:W3CDTF">2024-04-01T02:36:35Z</dcterms:created>
  <dcterms:modified xsi:type="dcterms:W3CDTF">2024-04-01T02:56:16Z</dcterms:modified>
</cp:coreProperties>
</file>