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4E2D-11BE-446F-8C98-D33D348CAE2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C876-B70E-4C61-96A2-6E07FC25F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4E2D-11BE-446F-8C98-D33D348CAE2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C876-B70E-4C61-96A2-6E07FC25F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4E2D-11BE-446F-8C98-D33D348CAE2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C876-B70E-4C61-96A2-6E07FC25F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4E2D-11BE-446F-8C98-D33D348CAE2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C876-B70E-4C61-96A2-6E07FC25F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4E2D-11BE-446F-8C98-D33D348CAE2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C876-B70E-4C61-96A2-6E07FC25F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4E2D-11BE-446F-8C98-D33D348CAE2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C876-B70E-4C61-96A2-6E07FC25F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4E2D-11BE-446F-8C98-D33D348CAE2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C876-B70E-4C61-96A2-6E07FC25F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4E2D-11BE-446F-8C98-D33D348CAE2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C876-B70E-4C61-96A2-6E07FC25F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4E2D-11BE-446F-8C98-D33D348CAE2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C876-B70E-4C61-96A2-6E07FC25F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4E2D-11BE-446F-8C98-D33D348CAE2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C876-B70E-4C61-96A2-6E07FC25F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64E2D-11BE-446F-8C98-D33D348CAE2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C876-B70E-4C61-96A2-6E07FC25F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64E2D-11BE-446F-8C98-D33D348CAE2C}" type="datetimeFigureOut">
              <a:rPr lang="en-US" smtClean="0"/>
              <a:pPr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1C876-B70E-4C61-96A2-6E07FC25F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1470025"/>
          </a:xfrm>
        </p:spPr>
        <p:txBody>
          <a:bodyPr>
            <a:normAutofit/>
          </a:bodyPr>
          <a:lstStyle/>
          <a:p>
            <a:r>
              <a:rPr lang="id-ID" sz="5400" dirty="0" smtClean="0"/>
              <a:t>MEETING 3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3071810"/>
            <a:ext cx="7715304" cy="2857520"/>
          </a:xfrm>
        </p:spPr>
        <p:txBody>
          <a:bodyPr>
            <a:noAutofit/>
          </a:bodyPr>
          <a:lstStyle/>
          <a:p>
            <a:r>
              <a:rPr lang="id-ID" sz="6600" dirty="0" smtClean="0">
                <a:solidFill>
                  <a:schemeClr val="bg1">
                    <a:lumMod val="95000"/>
                  </a:schemeClr>
                </a:solidFill>
              </a:rPr>
              <a:t>THE FIELD OF DISCOURSE ANALYSIS</a:t>
            </a:r>
            <a:endParaRPr lang="en-US" sz="6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FROM LANGUAGE SYSTEM TO DISCOURSE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r>
              <a:rPr lang="id-ID" dirty="0" smtClean="0"/>
              <a:t>Language construct the reality </a:t>
            </a:r>
          </a:p>
          <a:p>
            <a:r>
              <a:rPr lang="id-ID" dirty="0" smtClean="0"/>
              <a:t>Meaning and representation are real </a:t>
            </a:r>
          </a:p>
          <a:p>
            <a:r>
              <a:rPr lang="id-ID" dirty="0" smtClean="0"/>
              <a:t>Physical objects also exist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 dirty="0" smtClean="0"/>
              <a:t>Example</a:t>
            </a:r>
            <a:r>
              <a:rPr lang="id-ID" dirty="0" smtClean="0"/>
              <a:t>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43240" y="273050"/>
            <a:ext cx="5543560" cy="5853113"/>
          </a:xfrm>
        </p:spPr>
        <p:txBody>
          <a:bodyPr/>
          <a:lstStyle/>
          <a:p>
            <a:pPr algn="just"/>
            <a:r>
              <a:rPr lang="en-US" dirty="0" smtClean="0"/>
              <a:t>independently of people’s thoughts and </a:t>
            </a:r>
            <a:r>
              <a:rPr lang="en-US" dirty="0" smtClean="0"/>
              <a:t>talk</a:t>
            </a:r>
            <a:endParaRPr lang="id-ID" dirty="0" smtClean="0"/>
          </a:p>
          <a:p>
            <a:pPr lvl="1" algn="just"/>
            <a:r>
              <a:rPr lang="id-ID" dirty="0" smtClean="0"/>
              <a:t>natural </a:t>
            </a:r>
            <a:r>
              <a:rPr lang="id-ID" dirty="0" smtClean="0"/>
              <a:t>phenomena</a:t>
            </a:r>
          </a:p>
          <a:p>
            <a:pPr lvl="1" algn="just"/>
            <a:r>
              <a:rPr lang="en-US" dirty="0" smtClean="0"/>
              <a:t>Meteorological</a:t>
            </a:r>
            <a:r>
              <a:rPr lang="id-ID" dirty="0" smtClean="0"/>
              <a:t> </a:t>
            </a:r>
            <a:r>
              <a:rPr lang="en-US" dirty="0" smtClean="0"/>
              <a:t>discourse</a:t>
            </a:r>
            <a:endParaRPr lang="id-ID" dirty="0" smtClean="0"/>
          </a:p>
          <a:p>
            <a:pPr lvl="1" algn="just"/>
            <a:r>
              <a:rPr lang="en-US" dirty="0" smtClean="0"/>
              <a:t>El Niño</a:t>
            </a:r>
            <a:r>
              <a:rPr lang="id-ID" dirty="0" smtClean="0"/>
              <a:t> </a:t>
            </a:r>
            <a:r>
              <a:rPr lang="en-US" dirty="0" smtClean="0"/>
              <a:t>phenomenon</a:t>
            </a:r>
            <a:r>
              <a:rPr lang="id-ID" dirty="0" smtClean="0"/>
              <a:t> </a:t>
            </a:r>
          </a:p>
          <a:p>
            <a:pPr lvl="1" algn="just"/>
            <a:r>
              <a:rPr lang="id-ID" dirty="0" smtClean="0"/>
              <a:t>G</a:t>
            </a:r>
            <a:r>
              <a:rPr lang="en-US" dirty="0" err="1" smtClean="0"/>
              <a:t>reenhouse</a:t>
            </a:r>
            <a:r>
              <a:rPr lang="en-US" dirty="0" smtClean="0"/>
              <a:t> effect</a:t>
            </a:r>
            <a:endParaRPr lang="id-ID" dirty="0" smtClean="0"/>
          </a:p>
          <a:p>
            <a:pPr lvl="1" algn="just"/>
            <a:r>
              <a:rPr lang="en-US" dirty="0" smtClean="0"/>
              <a:t>political </a:t>
            </a:r>
            <a:r>
              <a:rPr lang="en-US" dirty="0" smtClean="0"/>
              <a:t>mismanagement</a:t>
            </a:r>
            <a:endParaRPr lang="id-ID" dirty="0" smtClean="0"/>
          </a:p>
          <a:p>
            <a:pPr lvl="1" algn="just"/>
            <a:r>
              <a:rPr lang="en-US" dirty="0" smtClean="0"/>
              <a:t>God’s anger over a people’s </a:t>
            </a:r>
            <a:r>
              <a:rPr lang="en-US" dirty="0" smtClean="0"/>
              <a:t>sinful</a:t>
            </a:r>
            <a:r>
              <a:rPr lang="id-ID" dirty="0" smtClean="0"/>
              <a:t> </a:t>
            </a:r>
            <a:r>
              <a:rPr lang="en-US" dirty="0" smtClean="0"/>
              <a:t>way </a:t>
            </a:r>
            <a:r>
              <a:rPr lang="en-US" dirty="0" smtClean="0"/>
              <a:t>of </a:t>
            </a:r>
            <a:r>
              <a:rPr lang="en-US" dirty="0" smtClean="0"/>
              <a:t>life</a:t>
            </a:r>
            <a:endParaRPr lang="id-ID" dirty="0" smtClean="0"/>
          </a:p>
          <a:p>
            <a:pPr lvl="1" algn="just"/>
            <a:endParaRPr lang="id-ID" dirty="0" smtClean="0"/>
          </a:p>
          <a:p>
            <a:pPr lvl="1" algn="just"/>
            <a:endParaRPr lang="id-ID" dirty="0" smtClean="0"/>
          </a:p>
          <a:p>
            <a:pPr lvl="1" algn="just"/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id-ID" sz="4400" dirty="0" smtClean="0"/>
              <a:t>F</a:t>
            </a:r>
            <a:r>
              <a:rPr lang="en-US" sz="4400" dirty="0" err="1" smtClean="0"/>
              <a:t>lood</a:t>
            </a:r>
            <a:r>
              <a:rPr lang="en-US" sz="4400" dirty="0" smtClean="0"/>
              <a:t> </a:t>
            </a:r>
            <a:r>
              <a:rPr lang="en-US" sz="4400" dirty="0" smtClean="0"/>
              <a:t>associated with a river overflowing</a:t>
            </a:r>
            <a:br>
              <a:rPr lang="en-US" sz="4400" dirty="0" smtClean="0"/>
            </a:br>
            <a:r>
              <a:rPr lang="en-US" sz="4400" dirty="0" smtClean="0"/>
              <a:t>its banks.</a:t>
            </a:r>
            <a:endParaRPr lang="en-US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200" dirty="0" smtClean="0"/>
              <a:t>Saussure Thoughts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156346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/>
              <a:t>word ‘dog</a:t>
            </a:r>
            <a:r>
              <a:rPr lang="en-US" sz="2800" dirty="0" smtClean="0"/>
              <a:t>’,</a:t>
            </a:r>
            <a:r>
              <a:rPr lang="en-US" sz="2800" dirty="0" smtClean="0"/>
              <a:t> has no natural connection </a:t>
            </a:r>
            <a:r>
              <a:rPr lang="en-US" sz="2800" dirty="0" smtClean="0"/>
              <a:t>to</a:t>
            </a:r>
            <a:r>
              <a:rPr lang="id-ID" sz="2800" dirty="0" smtClean="0"/>
              <a:t> </a:t>
            </a:r>
            <a:r>
              <a:rPr lang="en-US" sz="2800" dirty="0" smtClean="0"/>
              <a:t>the </a:t>
            </a:r>
            <a:r>
              <a:rPr lang="en-US" sz="2800" dirty="0" smtClean="0"/>
              <a:t>image of a dog that appears in our </a:t>
            </a:r>
            <a:r>
              <a:rPr lang="en-US" sz="2800" dirty="0" smtClean="0"/>
              <a:t>head</a:t>
            </a:r>
            <a:r>
              <a:rPr lang="id-ID" sz="2800" dirty="0" smtClean="0"/>
              <a:t>. </a:t>
            </a:r>
          </a:p>
          <a:p>
            <a:pPr algn="just"/>
            <a:r>
              <a:rPr lang="id-ID" sz="2800" dirty="0" smtClean="0"/>
              <a:t>F</a:t>
            </a:r>
            <a:r>
              <a:rPr lang="en-US" sz="2800" dirty="0" smtClean="0"/>
              <a:t>or </a:t>
            </a:r>
            <a:r>
              <a:rPr lang="en-US" sz="2800" dirty="0" smtClean="0"/>
              <a:t>example, saying to a person, ‘</a:t>
            </a:r>
            <a:r>
              <a:rPr lang="en-US" sz="2800" dirty="0" smtClean="0"/>
              <a:t>you’re </a:t>
            </a:r>
            <a:r>
              <a:rPr lang="en-US" sz="2800" dirty="0" smtClean="0"/>
              <a:t>such a dog</a:t>
            </a:r>
            <a:r>
              <a:rPr lang="en-US" sz="2800" dirty="0" smtClean="0"/>
              <a:t>’</a:t>
            </a:r>
            <a:endParaRPr lang="id-ID" sz="2800" dirty="0" smtClean="0"/>
          </a:p>
          <a:p>
            <a:r>
              <a:rPr lang="en-US" sz="2800" i="1" dirty="0" smtClean="0"/>
              <a:t>Parole, on the other hand, is situated language use, </a:t>
            </a:r>
            <a:r>
              <a:rPr lang="en-US" sz="2800" i="1" dirty="0" smtClean="0"/>
              <a:t>the</a:t>
            </a:r>
            <a:r>
              <a:rPr lang="id-ID" sz="2800" i="1" dirty="0" smtClean="0"/>
              <a:t> </a:t>
            </a:r>
            <a:r>
              <a:rPr lang="en-US" sz="2800" dirty="0" smtClean="0"/>
              <a:t>signs </a:t>
            </a:r>
            <a:r>
              <a:rPr lang="en-US" sz="2800" dirty="0" smtClean="0"/>
              <a:t>actually used by people in specific situations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 algn="just"/>
            <a:r>
              <a:rPr lang="en-US" sz="2800" i="1" dirty="0" smtClean="0"/>
              <a:t>langue, for it is the structure </a:t>
            </a:r>
            <a:r>
              <a:rPr lang="en-US" sz="2800" i="1" dirty="0" smtClean="0"/>
              <a:t>of language </a:t>
            </a:r>
            <a:r>
              <a:rPr lang="en-US" sz="2800" i="1" dirty="0" smtClean="0"/>
              <a:t>that makes </a:t>
            </a:r>
            <a:r>
              <a:rPr lang="en-US" sz="2800" i="1" dirty="0" smtClean="0"/>
              <a:t>specific</a:t>
            </a:r>
            <a:r>
              <a:rPr lang="id-ID" sz="2800" i="1" dirty="0" smtClean="0"/>
              <a:t> </a:t>
            </a:r>
            <a:r>
              <a:rPr lang="en-US" sz="2800" dirty="0" smtClean="0"/>
              <a:t>statements </a:t>
            </a:r>
            <a:r>
              <a:rPr lang="en-US" sz="2800" dirty="0" smtClean="0"/>
              <a:t>possible.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/>
              <a:t>form (</a:t>
            </a:r>
            <a:r>
              <a:rPr lang="en-US" sz="3600" dirty="0" err="1" smtClean="0"/>
              <a:t>signifiant</a:t>
            </a:r>
            <a:r>
              <a:rPr lang="en-US" sz="3600" dirty="0" smtClean="0"/>
              <a:t>) and content (</a:t>
            </a:r>
            <a:r>
              <a:rPr lang="en-US" sz="3600" dirty="0" err="1" smtClean="0"/>
              <a:t>signifié</a:t>
            </a:r>
            <a:r>
              <a:rPr lang="en-US" sz="3600" dirty="0" smtClean="0"/>
              <a:t>)</a:t>
            </a:r>
            <a:endParaRPr lang="id-ID" sz="3600" dirty="0" smtClean="0"/>
          </a:p>
          <a:p>
            <a:pPr algn="just"/>
            <a:r>
              <a:rPr lang="en-US" sz="3600" i="1" dirty="0" smtClean="0"/>
              <a:t>Arbitrary</a:t>
            </a:r>
            <a:endParaRPr lang="id-ID" sz="3600" dirty="0" smtClean="0"/>
          </a:p>
          <a:p>
            <a:r>
              <a:rPr lang="en-US" sz="3600" i="1" dirty="0" smtClean="0"/>
              <a:t>langue </a:t>
            </a:r>
            <a:r>
              <a:rPr lang="en-US" sz="3600" i="1" dirty="0" smtClean="0"/>
              <a:t>and parole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DISCOURSE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Fashionable term </a:t>
            </a:r>
          </a:p>
          <a:p>
            <a:r>
              <a:rPr lang="id-ID" dirty="0" smtClean="0"/>
              <a:t>Language based on different patterns</a:t>
            </a:r>
          </a:p>
          <a:p>
            <a:pPr lvl="1"/>
            <a:r>
              <a:rPr lang="id-ID" dirty="0" smtClean="0"/>
              <a:t>Medical discourse </a:t>
            </a:r>
          </a:p>
          <a:p>
            <a:pPr lvl="1"/>
            <a:r>
              <a:rPr lang="id-ID" dirty="0" smtClean="0"/>
              <a:t>Political discourse</a:t>
            </a:r>
          </a:p>
          <a:p>
            <a:pPr algn="just"/>
            <a:r>
              <a:rPr lang="en-US" dirty="0" smtClean="0"/>
              <a:t>a series of interdisciplinary</a:t>
            </a:r>
            <a:r>
              <a:rPr lang="id-ID" dirty="0" smtClean="0"/>
              <a:t> </a:t>
            </a:r>
            <a:r>
              <a:rPr lang="en-US" dirty="0" smtClean="0"/>
              <a:t>approaches that can be used to explore many different social domains in</a:t>
            </a:r>
            <a:r>
              <a:rPr lang="id-ID" dirty="0" smtClean="0"/>
              <a:t> </a:t>
            </a:r>
            <a:r>
              <a:rPr lang="en-US" dirty="0" smtClean="0"/>
              <a:t>many different types of studies.</a:t>
            </a:r>
            <a:endParaRPr lang="id-ID" dirty="0" smtClean="0"/>
          </a:p>
          <a:p>
            <a:pPr algn="just"/>
            <a:r>
              <a:rPr lang="en-US" dirty="0"/>
              <a:t>definition of a </a:t>
            </a:r>
            <a:r>
              <a:rPr lang="en-US" dirty="0" smtClean="0"/>
              <a:t>discourse</a:t>
            </a:r>
            <a:r>
              <a:rPr lang="id-ID" dirty="0" smtClean="0"/>
              <a:t> a</a:t>
            </a:r>
            <a:r>
              <a:rPr lang="en-US" dirty="0" smtClean="0"/>
              <a:t>s </a:t>
            </a:r>
            <a:r>
              <a:rPr lang="en-US" i="1" dirty="0"/>
              <a:t>a particular way of talking about and understanding the world (or </a:t>
            </a:r>
            <a:r>
              <a:rPr lang="en-US" i="1" dirty="0" smtClean="0"/>
              <a:t>an</a:t>
            </a:r>
            <a:r>
              <a:rPr lang="id-ID" i="1" dirty="0" smtClean="0"/>
              <a:t> </a:t>
            </a:r>
            <a:r>
              <a:rPr lang="en-US" i="1" dirty="0" smtClean="0"/>
              <a:t>aspect </a:t>
            </a:r>
            <a:r>
              <a:rPr lang="en-US" i="1" dirty="0"/>
              <a:t>of the world).</a:t>
            </a:r>
            <a:endParaRPr lang="id-ID" dirty="0" smtClean="0"/>
          </a:p>
          <a:p>
            <a:pPr lvl="1"/>
            <a:endParaRPr lang="id-ID" dirty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pPr lvl="1">
              <a:buNone/>
            </a:pPr>
            <a:endParaRPr lang="id-ID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Three approaches  </a:t>
            </a:r>
            <a:br>
              <a:rPr lang="id-ID" dirty="0" smtClean="0"/>
            </a:br>
            <a:r>
              <a:rPr lang="id-ID" dirty="0" smtClean="0"/>
              <a:t>(</a:t>
            </a:r>
            <a:r>
              <a:rPr lang="en-US" dirty="0"/>
              <a:t>social </a:t>
            </a:r>
            <a:r>
              <a:rPr lang="en-US" dirty="0" err="1" smtClean="0"/>
              <a:t>constructionism</a:t>
            </a:r>
            <a:r>
              <a:rPr lang="id-ID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Ernesto </a:t>
            </a:r>
            <a:r>
              <a:rPr lang="en-US" dirty="0" err="1"/>
              <a:t>Laclau</a:t>
            </a:r>
            <a:r>
              <a:rPr lang="en-US" dirty="0"/>
              <a:t> and Chantal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/>
              <a:t>Mouffe’s</a:t>
            </a:r>
            <a:r>
              <a:rPr lang="en-US" dirty="0"/>
              <a:t> discourse theory, critical discourse analysis, and </a:t>
            </a:r>
            <a:endParaRPr lang="id-ID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Discursive</a:t>
            </a:r>
            <a:r>
              <a:rPr lang="id-ID" dirty="0" smtClean="0"/>
              <a:t> </a:t>
            </a:r>
            <a:r>
              <a:rPr lang="en-US" dirty="0" smtClean="0"/>
              <a:t>psychology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/>
          </a:bodyPr>
          <a:lstStyle/>
          <a:p>
            <a:r>
              <a:rPr lang="id-ID" sz="4000" dirty="0" smtClean="0"/>
              <a:t>The concept of discourse analysis usually begins with </a:t>
            </a:r>
            <a:r>
              <a:rPr lang="id-ID" sz="4000" i="1" dirty="0" smtClean="0"/>
              <a:t>Power</a:t>
            </a:r>
            <a:r>
              <a:rPr lang="id-ID" sz="4000" dirty="0" smtClean="0"/>
              <a:t> and </a:t>
            </a:r>
            <a:r>
              <a:rPr lang="id-ID" sz="4000" i="1" dirty="0" smtClean="0"/>
              <a:t>I</a:t>
            </a:r>
            <a:r>
              <a:rPr lang="id-ID" sz="4000" i="1" dirty="0" smtClean="0"/>
              <a:t>deology</a:t>
            </a:r>
            <a:r>
              <a:rPr lang="id-ID" sz="4000" i="1" dirty="0" smtClean="0"/>
              <a:t>.</a:t>
            </a:r>
          </a:p>
          <a:p>
            <a:r>
              <a:rPr lang="id-ID" sz="4000" dirty="0" smtClean="0"/>
              <a:t>Disagreement :</a:t>
            </a:r>
          </a:p>
          <a:p>
            <a:pPr lvl="1"/>
            <a:r>
              <a:rPr lang="id-ID" sz="3600" dirty="0" smtClean="0"/>
              <a:t>Scope of social discourses</a:t>
            </a:r>
          </a:p>
          <a:p>
            <a:pPr lvl="1"/>
            <a:r>
              <a:rPr lang="en-US" sz="3600" dirty="0"/>
              <a:t>vary with respect to their focus of </a:t>
            </a:r>
            <a:r>
              <a:rPr lang="en-US" sz="3600" dirty="0" smtClean="0"/>
              <a:t>analysis.</a:t>
            </a:r>
            <a:endParaRPr lang="id-ID" sz="3600" dirty="0"/>
          </a:p>
          <a:p>
            <a:pPr lvl="1" algn="just"/>
            <a:r>
              <a:rPr lang="en-US" sz="3600" dirty="0" smtClean="0"/>
              <a:t>people’s </a:t>
            </a:r>
            <a:r>
              <a:rPr lang="en-US" sz="3600" dirty="0"/>
              <a:t>discourse in everyday social interaction, others prefer </a:t>
            </a:r>
            <a:r>
              <a:rPr lang="en-US" sz="3600" dirty="0" smtClean="0"/>
              <a:t>a</a:t>
            </a:r>
            <a:r>
              <a:rPr lang="id-ID" sz="3600" dirty="0" smtClean="0"/>
              <a:t> </a:t>
            </a:r>
            <a:r>
              <a:rPr lang="en-US" sz="3600" dirty="0" smtClean="0"/>
              <a:t>more </a:t>
            </a:r>
            <a:r>
              <a:rPr lang="en-US" sz="3600" dirty="0"/>
              <a:t>abstract mapping of the discourses that circulate in </a:t>
            </a:r>
            <a:r>
              <a:rPr lang="en-US" sz="3600" dirty="0" smtClean="0"/>
              <a:t>society</a:t>
            </a:r>
            <a:endParaRPr lang="id-ID" sz="3600" dirty="0" smtClean="0"/>
          </a:p>
          <a:p>
            <a:pPr lvl="1" algn="just">
              <a:buNone/>
            </a:pPr>
            <a:endParaRPr lang="id-ID" sz="3600" dirty="0" smtClean="0"/>
          </a:p>
          <a:p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5400" dirty="0" smtClean="0"/>
              <a:t>Discourse Analysis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All package (applicable areas of research)</a:t>
            </a:r>
          </a:p>
          <a:p>
            <a:r>
              <a:rPr lang="en-US" dirty="0"/>
              <a:t>theoretical </a:t>
            </a:r>
            <a:r>
              <a:rPr lang="en-US" dirty="0" smtClean="0"/>
              <a:t>and</a:t>
            </a:r>
            <a:r>
              <a:rPr lang="id-ID" dirty="0" smtClean="0"/>
              <a:t> </a:t>
            </a:r>
            <a:r>
              <a:rPr lang="en-US" dirty="0" smtClean="0"/>
              <a:t>methodological </a:t>
            </a:r>
            <a:r>
              <a:rPr lang="en-US" dirty="0"/>
              <a:t>whole – a complete </a:t>
            </a:r>
            <a:r>
              <a:rPr lang="en-US" dirty="0" smtClean="0"/>
              <a:t>package</a:t>
            </a:r>
            <a:r>
              <a:rPr lang="id-ID" dirty="0" smtClean="0"/>
              <a:t> :</a:t>
            </a:r>
          </a:p>
          <a:p>
            <a:pPr lvl="1"/>
            <a:r>
              <a:rPr lang="en-US" dirty="0"/>
              <a:t>philosophical (ontological and </a:t>
            </a:r>
            <a:r>
              <a:rPr lang="en-US" dirty="0" smtClean="0"/>
              <a:t>epistemological)</a:t>
            </a:r>
            <a:endParaRPr lang="id-ID" dirty="0" smtClean="0"/>
          </a:p>
          <a:p>
            <a:pPr lvl="1"/>
            <a:r>
              <a:rPr lang="en-US" dirty="0" smtClean="0"/>
              <a:t>Theoretical</a:t>
            </a:r>
            <a:r>
              <a:rPr lang="id-ID" dirty="0" smtClean="0"/>
              <a:t> </a:t>
            </a:r>
            <a:r>
              <a:rPr lang="en-US" dirty="0" smtClean="0"/>
              <a:t>models,</a:t>
            </a:r>
            <a:endParaRPr lang="id-ID" dirty="0"/>
          </a:p>
          <a:p>
            <a:pPr lvl="1"/>
            <a:r>
              <a:rPr lang="en-US" dirty="0" smtClean="0"/>
              <a:t>methodological guidelines for how to</a:t>
            </a:r>
            <a:r>
              <a:rPr lang="id-ID" dirty="0" smtClean="0"/>
              <a:t> </a:t>
            </a:r>
            <a:r>
              <a:rPr lang="en-US" dirty="0" smtClean="0"/>
              <a:t>approach a</a:t>
            </a:r>
            <a:r>
              <a:rPr lang="id-ID" dirty="0" smtClean="0"/>
              <a:t> </a:t>
            </a:r>
            <a:r>
              <a:rPr lang="en-US" dirty="0" smtClean="0"/>
              <a:t>research domain,</a:t>
            </a:r>
            <a:endParaRPr lang="id-ID" dirty="0"/>
          </a:p>
          <a:p>
            <a:pPr lvl="1"/>
            <a:r>
              <a:rPr lang="en-US" dirty="0" smtClean="0"/>
              <a:t>techniques </a:t>
            </a:r>
            <a:r>
              <a:rPr lang="en-US" dirty="0"/>
              <a:t>for analysis</a:t>
            </a:r>
            <a:endParaRPr lang="id-ID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800" dirty="0" smtClean="0"/>
              <a:t>Key Premise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critical approach to taken-for-granted </a:t>
            </a:r>
            <a:r>
              <a:rPr lang="en-US" dirty="0" smtClean="0"/>
              <a:t>knowledge</a:t>
            </a:r>
            <a:endParaRPr lang="id-ID" dirty="0" smtClean="0"/>
          </a:p>
          <a:p>
            <a:r>
              <a:rPr lang="en-US" dirty="0"/>
              <a:t>Historical and cultural specificity (Burr 1995: 3</a:t>
            </a:r>
            <a:r>
              <a:rPr lang="en-US" dirty="0" smtClean="0"/>
              <a:t>)</a:t>
            </a:r>
            <a:endParaRPr lang="id-ID" dirty="0" smtClean="0"/>
          </a:p>
          <a:p>
            <a:r>
              <a:rPr lang="en-US" dirty="0"/>
              <a:t>Link between knowledge and social </a:t>
            </a:r>
            <a:r>
              <a:rPr lang="en-US" dirty="0" smtClean="0"/>
              <a:t>processes</a:t>
            </a:r>
            <a:endParaRPr lang="id-ID" dirty="0" smtClean="0"/>
          </a:p>
          <a:p>
            <a:r>
              <a:rPr lang="en-US" dirty="0" smtClean="0"/>
              <a:t> Link between knowledge and social action</a:t>
            </a:r>
            <a:r>
              <a:rPr lang="id-ID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The Three Approaches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i="1" dirty="0"/>
              <a:t>Ernesto </a:t>
            </a:r>
            <a:r>
              <a:rPr lang="en-US" i="1" dirty="0" err="1"/>
              <a:t>Laclau</a:t>
            </a:r>
            <a:r>
              <a:rPr lang="en-US" i="1" dirty="0"/>
              <a:t> and Chantal </a:t>
            </a:r>
            <a:r>
              <a:rPr lang="en-US" i="1" dirty="0" err="1"/>
              <a:t>Mouffe’s</a:t>
            </a:r>
            <a:r>
              <a:rPr lang="en-US" i="1" dirty="0"/>
              <a:t> discourse theory, </a:t>
            </a:r>
            <a:r>
              <a:rPr lang="en-US" i="1" dirty="0" smtClean="0"/>
              <a:t>which</a:t>
            </a:r>
            <a:r>
              <a:rPr lang="id-ID" i="1" dirty="0" smtClean="0"/>
              <a:t> </a:t>
            </a:r>
            <a:r>
              <a:rPr lang="en-US" dirty="0"/>
              <a:t>is the ‘purest’ poststructuralist theory in our </a:t>
            </a:r>
            <a:r>
              <a:rPr lang="en-US" dirty="0" smtClean="0"/>
              <a:t>selection.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theory has </a:t>
            </a:r>
            <a:r>
              <a:rPr lang="en-US" dirty="0" smtClean="0"/>
              <a:t>its</a:t>
            </a:r>
            <a:r>
              <a:rPr lang="id-ID" dirty="0" smtClean="0"/>
              <a:t> </a:t>
            </a:r>
            <a:r>
              <a:rPr lang="en-US" dirty="0" smtClean="0"/>
              <a:t>starting </a:t>
            </a:r>
            <a:r>
              <a:rPr lang="en-US" dirty="0"/>
              <a:t>point in the poststructuralist idea </a:t>
            </a:r>
            <a:r>
              <a:rPr lang="en-US" dirty="0" smtClean="0"/>
              <a:t>that</a:t>
            </a:r>
            <a:r>
              <a:rPr lang="id-ID" dirty="0" smtClean="0"/>
              <a:t> </a:t>
            </a:r>
            <a:r>
              <a:rPr lang="en-US" dirty="0" smtClean="0"/>
              <a:t>discourse </a:t>
            </a:r>
            <a:r>
              <a:rPr lang="en-US" dirty="0"/>
              <a:t>constructs the social world </a:t>
            </a:r>
            <a:r>
              <a:rPr lang="en-US" dirty="0" smtClean="0"/>
              <a:t>in</a:t>
            </a:r>
            <a:r>
              <a:rPr lang="id-ID" dirty="0" smtClean="0"/>
              <a:t> </a:t>
            </a:r>
            <a:r>
              <a:rPr lang="en-US" dirty="0" smtClean="0"/>
              <a:t>meaning</a:t>
            </a:r>
            <a:r>
              <a:rPr lang="en-US" dirty="0"/>
              <a:t>, and that, owing to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fundamental </a:t>
            </a:r>
            <a:r>
              <a:rPr lang="en-US" dirty="0"/>
              <a:t>instability of language, meaning can never be </a:t>
            </a:r>
            <a:r>
              <a:rPr lang="en-US" dirty="0" smtClean="0"/>
              <a:t>permanently</a:t>
            </a:r>
            <a:r>
              <a:rPr lang="id-ID" dirty="0" smtClean="0"/>
              <a:t> </a:t>
            </a:r>
            <a:r>
              <a:rPr lang="en-US" dirty="0" smtClean="0"/>
              <a:t>fixed.</a:t>
            </a:r>
            <a:r>
              <a:rPr lang="id-ID" dirty="0" smtClean="0"/>
              <a:t> (discursive struggle)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Critical Discourse Analysis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0059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dirty="0" smtClean="0"/>
              <a:t>	</a:t>
            </a:r>
            <a:r>
              <a:rPr lang="id-ID" sz="3600" dirty="0" smtClean="0"/>
              <a:t>F</a:t>
            </a:r>
            <a:r>
              <a:rPr lang="en-US" sz="3600" dirty="0" err="1" smtClean="0"/>
              <a:t>ocus</a:t>
            </a:r>
            <a:r>
              <a:rPr lang="en-US" sz="3600" dirty="0" smtClean="0"/>
              <a:t> </a:t>
            </a:r>
            <a:r>
              <a:rPr lang="en-US" sz="3600" dirty="0"/>
              <a:t>on Norman </a:t>
            </a:r>
            <a:r>
              <a:rPr lang="en-US" sz="3600" dirty="0" err="1"/>
              <a:t>Fairclough’s</a:t>
            </a:r>
            <a:r>
              <a:rPr lang="en-US" sz="3600" dirty="0"/>
              <a:t> approach, also places weight on the </a:t>
            </a:r>
            <a:r>
              <a:rPr lang="en-US" sz="3600" dirty="0" smtClean="0"/>
              <a:t>active</a:t>
            </a:r>
            <a:r>
              <a:rPr lang="id-ID" sz="3600" dirty="0" smtClean="0"/>
              <a:t> </a:t>
            </a:r>
            <a:r>
              <a:rPr lang="en-US" sz="3600" dirty="0" smtClean="0"/>
              <a:t>role </a:t>
            </a:r>
            <a:r>
              <a:rPr lang="en-US" sz="3600" dirty="0"/>
              <a:t>of discourse in constructing the social world. But, in contrast </a:t>
            </a:r>
            <a:r>
              <a:rPr lang="en-US" sz="3600" dirty="0" smtClean="0"/>
              <a:t>to</a:t>
            </a:r>
            <a:r>
              <a:rPr lang="id-ID" sz="3600" dirty="0" smtClean="0"/>
              <a:t> </a:t>
            </a:r>
            <a:r>
              <a:rPr lang="en-US" sz="3600" dirty="0" err="1" smtClean="0"/>
              <a:t>Laclau</a:t>
            </a:r>
            <a:r>
              <a:rPr lang="en-US" sz="3600" dirty="0" smtClean="0"/>
              <a:t> </a:t>
            </a:r>
            <a:r>
              <a:rPr lang="en-US" sz="3600" dirty="0"/>
              <a:t>and </a:t>
            </a:r>
            <a:r>
              <a:rPr lang="en-US" sz="3600" dirty="0" err="1"/>
              <a:t>Mouffe</a:t>
            </a:r>
            <a:r>
              <a:rPr lang="en-US" sz="3600" dirty="0"/>
              <a:t>, </a:t>
            </a:r>
            <a:r>
              <a:rPr lang="en-US" sz="3600" dirty="0" err="1"/>
              <a:t>Fairclough</a:t>
            </a:r>
            <a:r>
              <a:rPr lang="en-US" sz="3600" dirty="0"/>
              <a:t> insists that discourse is just one </a:t>
            </a:r>
            <a:r>
              <a:rPr lang="en-US" sz="3600" dirty="0" smtClean="0"/>
              <a:t>among</a:t>
            </a:r>
            <a:r>
              <a:rPr lang="id-ID" sz="3600" dirty="0" smtClean="0"/>
              <a:t> </a:t>
            </a:r>
            <a:r>
              <a:rPr lang="en-US" sz="3600" dirty="0" smtClean="0"/>
              <a:t>many </a:t>
            </a:r>
            <a:r>
              <a:rPr lang="en-US" sz="3600" dirty="0"/>
              <a:t>aspects of any social practice.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Discursive </a:t>
            </a:r>
            <a:r>
              <a:rPr lang="id-ID" dirty="0" smtClean="0"/>
              <a:t>P</a:t>
            </a:r>
            <a:r>
              <a:rPr lang="en-US" dirty="0" err="1" smtClean="0"/>
              <a:t>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focus on specific instances of language use in </a:t>
            </a:r>
            <a:r>
              <a:rPr lang="en-US" dirty="0" smtClean="0"/>
              <a:t>social</a:t>
            </a:r>
            <a:r>
              <a:rPr lang="id-ID" dirty="0" smtClean="0"/>
              <a:t> </a:t>
            </a:r>
            <a:r>
              <a:rPr lang="en-US" dirty="0" smtClean="0"/>
              <a:t>interaction.</a:t>
            </a:r>
            <a:endParaRPr lang="id-ID" dirty="0" smtClean="0"/>
          </a:p>
          <a:p>
            <a:pPr algn="just"/>
            <a:r>
              <a:rPr lang="en-US" dirty="0" smtClean="0"/>
              <a:t>approach to social psychology</a:t>
            </a:r>
            <a:endParaRPr lang="id-ID" dirty="0" smtClean="0"/>
          </a:p>
          <a:p>
            <a:pPr algn="just"/>
            <a:r>
              <a:rPr lang="en-US" dirty="0"/>
              <a:t>set out the theoretical foundations </a:t>
            </a:r>
            <a:r>
              <a:rPr lang="en-US" dirty="0" smtClean="0"/>
              <a:t>and</a:t>
            </a:r>
            <a:r>
              <a:rPr lang="id-ID" dirty="0" smtClean="0"/>
              <a:t> </a:t>
            </a:r>
            <a:r>
              <a:rPr lang="en-US" dirty="0" smtClean="0"/>
              <a:t>methodological </a:t>
            </a:r>
            <a:r>
              <a:rPr lang="en-US" dirty="0"/>
              <a:t>guidelines for </a:t>
            </a:r>
            <a:r>
              <a:rPr lang="en-US" dirty="0" smtClean="0"/>
              <a:t>discourse</a:t>
            </a:r>
            <a:r>
              <a:rPr lang="id-ID" dirty="0" smtClean="0"/>
              <a:t> </a:t>
            </a:r>
            <a:r>
              <a:rPr lang="en-US" dirty="0" smtClean="0"/>
              <a:t>analysis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439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MEETING 3</vt:lpstr>
      <vt:lpstr>DISCOURSE </vt:lpstr>
      <vt:lpstr>Three approaches   (social constructionism)</vt:lpstr>
      <vt:lpstr>Slide 4</vt:lpstr>
      <vt:lpstr>Discourse Analysis</vt:lpstr>
      <vt:lpstr>Key Premise</vt:lpstr>
      <vt:lpstr>The Three Approaches </vt:lpstr>
      <vt:lpstr>Critical Discourse Analysis</vt:lpstr>
      <vt:lpstr>Discursive Psychology</vt:lpstr>
      <vt:lpstr>FROM LANGUAGE SYSTEM TO DISCOURSE</vt:lpstr>
      <vt:lpstr>Example </vt:lpstr>
      <vt:lpstr>Saussure Thoughts</vt:lpstr>
    </vt:vector>
  </TitlesOfParts>
  <Company>NHCT 090810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3</dc:title>
  <dc:creator>Windows XP</dc:creator>
  <cp:lastModifiedBy>Windows XP</cp:lastModifiedBy>
  <cp:revision>11</cp:revision>
  <dcterms:created xsi:type="dcterms:W3CDTF">2016-03-15T14:35:39Z</dcterms:created>
  <dcterms:modified xsi:type="dcterms:W3CDTF">2016-03-17T12:50:10Z</dcterms:modified>
</cp:coreProperties>
</file>