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21"/>
  </p:notesMasterIdLst>
  <p:sldIdLst>
    <p:sldId id="273" r:id="rId2"/>
    <p:sldId id="278" r:id="rId3"/>
    <p:sldId id="279"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id="{E75E278A-FF0E-49A4-B170-79828D63BBAD}">
          <p14:sldIdLst>
            <p14:sldId id="273"/>
            <p14:sldId id="278"/>
            <p14:sldId id="279"/>
            <p14:sldId id="280"/>
            <p14:sldId id="281"/>
            <p14:sldId id="282"/>
            <p14:sldId id="283"/>
            <p14:sldId id="284"/>
            <p14:sldId id="285"/>
            <p14:sldId id="286"/>
            <p14:sldId id="287"/>
            <p14:sldId id="288"/>
            <p14:sldId id="289"/>
            <p14:sldId id="290"/>
            <p14:sldId id="291"/>
            <p14:sldId id="292"/>
            <p14:sldId id="293"/>
            <p14:sldId id="294"/>
            <p14:sldId id="29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8F8F8"/>
    <a:srgbClr val="D24726"/>
    <a:srgbClr val="D2B4A6"/>
    <a:srgbClr val="734F29"/>
    <a:srgbClr val="DD462F"/>
    <a:srgbClr val="AEB785"/>
    <a:srgbClr val="EFD5A2"/>
    <a:srgbClr val="3B3026"/>
    <a:srgbClr val="ECE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274" autoAdjust="0"/>
  </p:normalViewPr>
  <p:slideViewPr>
    <p:cSldViewPr snapToGrid="0">
      <p:cViewPr varScale="1">
        <p:scale>
          <a:sx n="120" d="100"/>
          <a:sy n="120" d="100"/>
        </p:scale>
        <p:origin x="192" y="2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BDFEC-7981-4EFF-A7D4-6CA4E817BC9E}" type="doc">
      <dgm:prSet loTypeId="urn:microsoft.com/office/officeart/2016/7/layout/RepeatingBendingProcessNew" loCatId="process" qsTypeId="urn:microsoft.com/office/officeart/2005/8/quickstyle/simple1" qsCatId="simple" csTypeId="urn:microsoft.com/office/officeart/2005/8/colors/accent0_3" csCatId="mainScheme"/>
      <dgm:spPr/>
      <dgm:t>
        <a:bodyPr/>
        <a:lstStyle/>
        <a:p>
          <a:endParaRPr lang="en-US"/>
        </a:p>
      </dgm:t>
    </dgm:pt>
    <dgm:pt modelId="{AD45EFB1-B95C-4E32-ACF4-9A363E21D88B}">
      <dgm:prSet custT="1"/>
      <dgm:spPr/>
      <dgm:t>
        <a:bodyPr/>
        <a:lstStyle/>
        <a:p>
          <a:r>
            <a:rPr lang="en-US" sz="1400" baseline="0" dirty="0"/>
            <a:t>Defining grammar can be problematic. How do you define grammar? </a:t>
          </a:r>
          <a:endParaRPr lang="en-US" sz="1400" dirty="0"/>
        </a:p>
      </dgm:t>
    </dgm:pt>
    <dgm:pt modelId="{50BB2F7C-CCF4-46A9-8796-279468FED8A3}" type="parTrans" cxnId="{B3AEC72D-B38C-4FC2-B4D1-48F69D0F0C75}">
      <dgm:prSet/>
      <dgm:spPr/>
      <dgm:t>
        <a:bodyPr/>
        <a:lstStyle/>
        <a:p>
          <a:endParaRPr lang="en-US"/>
        </a:p>
      </dgm:t>
    </dgm:pt>
    <dgm:pt modelId="{1B2D8EC5-9F3A-4DA3-B5C3-CD3963AFFF58}" type="sibTrans" cxnId="{B3AEC72D-B38C-4FC2-B4D1-48F69D0F0C75}">
      <dgm:prSet/>
      <dgm:spPr/>
      <dgm:t>
        <a:bodyPr/>
        <a:lstStyle/>
        <a:p>
          <a:endParaRPr lang="en-US"/>
        </a:p>
      </dgm:t>
    </dgm:pt>
    <dgm:pt modelId="{2AD52945-6B1B-4DE0-A15D-78991DE8AF35}">
      <dgm:prSet/>
      <dgm:spPr/>
      <dgm:t>
        <a:bodyPr/>
        <a:lstStyle/>
        <a:p>
          <a:r>
            <a:rPr lang="en-US" baseline="0"/>
            <a:t>About do’s and don’ts rules / correct on incorrect forms/ the use of auxiliaries (would/might) subject verb agreement, plural forms.</a:t>
          </a:r>
          <a:endParaRPr lang="en-US"/>
        </a:p>
      </dgm:t>
    </dgm:pt>
    <dgm:pt modelId="{8EAC4A80-E641-4AA7-A92C-65343F5E196A}" type="parTrans" cxnId="{41361594-81B6-4F5E-893A-2C90EB96EA2A}">
      <dgm:prSet/>
      <dgm:spPr/>
      <dgm:t>
        <a:bodyPr/>
        <a:lstStyle/>
        <a:p>
          <a:endParaRPr lang="en-US"/>
        </a:p>
      </dgm:t>
    </dgm:pt>
    <dgm:pt modelId="{0209BA80-5FB8-4CA2-B6CF-A96A914024B3}" type="sibTrans" cxnId="{41361594-81B6-4F5E-893A-2C90EB96EA2A}">
      <dgm:prSet/>
      <dgm:spPr/>
      <dgm:t>
        <a:bodyPr/>
        <a:lstStyle/>
        <a:p>
          <a:endParaRPr lang="en-US"/>
        </a:p>
      </dgm:t>
    </dgm:pt>
    <dgm:pt modelId="{C183C002-3976-4995-A036-B2072CCFB032}">
      <dgm:prSet/>
      <dgm:spPr/>
      <dgm:t>
        <a:bodyPr/>
        <a:lstStyle/>
        <a:p>
          <a:r>
            <a:rPr lang="en-US" baseline="0"/>
            <a:t>Grammar can be divided into two forms : Prescriptive and Descriptive. </a:t>
          </a:r>
          <a:endParaRPr lang="en-US"/>
        </a:p>
      </dgm:t>
    </dgm:pt>
    <dgm:pt modelId="{FDFEB73F-7EE5-4065-AEE1-3D4773F8BD18}" type="parTrans" cxnId="{CB52FA97-BCD4-4420-B98B-1380E7084107}">
      <dgm:prSet/>
      <dgm:spPr/>
      <dgm:t>
        <a:bodyPr/>
        <a:lstStyle/>
        <a:p>
          <a:endParaRPr lang="en-US"/>
        </a:p>
      </dgm:t>
    </dgm:pt>
    <dgm:pt modelId="{15F04FD7-B9C0-4DED-9C3F-D0BB5013B62F}" type="sibTrans" cxnId="{CB52FA97-BCD4-4420-B98B-1380E7084107}">
      <dgm:prSet/>
      <dgm:spPr/>
      <dgm:t>
        <a:bodyPr/>
        <a:lstStyle/>
        <a:p>
          <a:endParaRPr lang="en-US"/>
        </a:p>
      </dgm:t>
    </dgm:pt>
    <dgm:pt modelId="{260AAF36-12EB-49BE-9674-0225A0478137}">
      <dgm:prSet/>
      <dgm:spPr/>
      <dgm:t>
        <a:bodyPr/>
        <a:lstStyle/>
        <a:p>
          <a:r>
            <a:rPr lang="en-US" baseline="0"/>
            <a:t>Prescriptive sees distinction between correct and incorrect forms, standard varieties, or often studies relevant to standard vs correct or good English and the non-standard as incorrect or bad English. </a:t>
          </a:r>
          <a:endParaRPr lang="en-US"/>
        </a:p>
      </dgm:t>
    </dgm:pt>
    <dgm:pt modelId="{E5A5237D-3945-49ED-AA8A-190F7E9631FA}" type="parTrans" cxnId="{F9FF3CF5-8F9D-41B2-981F-AB96772FD1F0}">
      <dgm:prSet/>
      <dgm:spPr/>
      <dgm:t>
        <a:bodyPr/>
        <a:lstStyle/>
        <a:p>
          <a:endParaRPr lang="en-US"/>
        </a:p>
      </dgm:t>
    </dgm:pt>
    <dgm:pt modelId="{39A81449-8637-4032-8B45-ECFD5457E4C6}" type="sibTrans" cxnId="{F9FF3CF5-8F9D-41B2-981F-AB96772FD1F0}">
      <dgm:prSet/>
      <dgm:spPr/>
      <dgm:t>
        <a:bodyPr/>
        <a:lstStyle/>
        <a:p>
          <a:endParaRPr lang="en-US"/>
        </a:p>
      </dgm:t>
    </dgm:pt>
    <dgm:pt modelId="{7A7B8CBF-73B7-4538-AE65-AA7F2049A15D}">
      <dgm:prSet/>
      <dgm:spPr/>
      <dgm:t>
        <a:bodyPr/>
        <a:lstStyle/>
        <a:p>
          <a:r>
            <a:rPr lang="en-US" baseline="0"/>
            <a:t>Descriptive study studies language structure such as syntax, morphology, phonology, semantics and lexis --- concerning on vocabulary </a:t>
          </a:r>
          <a:endParaRPr lang="en-US"/>
        </a:p>
      </dgm:t>
    </dgm:pt>
    <dgm:pt modelId="{AF7B7A4C-1181-4725-A202-E337F4C782C3}" type="parTrans" cxnId="{394B8181-8475-4452-AC91-76E81E1DAC72}">
      <dgm:prSet/>
      <dgm:spPr/>
      <dgm:t>
        <a:bodyPr/>
        <a:lstStyle/>
        <a:p>
          <a:endParaRPr lang="en-US"/>
        </a:p>
      </dgm:t>
    </dgm:pt>
    <dgm:pt modelId="{72E55BD9-7DAD-41AA-9948-3E8A99226107}" type="sibTrans" cxnId="{394B8181-8475-4452-AC91-76E81E1DAC72}">
      <dgm:prSet/>
      <dgm:spPr/>
      <dgm:t>
        <a:bodyPr/>
        <a:lstStyle/>
        <a:p>
          <a:endParaRPr lang="en-US"/>
        </a:p>
      </dgm:t>
    </dgm:pt>
    <dgm:pt modelId="{0202A23A-EA60-3644-A611-BD99CC3D1B08}" type="pres">
      <dgm:prSet presAssocID="{71CBDFEC-7981-4EFF-A7D4-6CA4E817BC9E}" presName="Name0" presStyleCnt="0">
        <dgm:presLayoutVars>
          <dgm:dir/>
          <dgm:resizeHandles val="exact"/>
        </dgm:presLayoutVars>
      </dgm:prSet>
      <dgm:spPr/>
    </dgm:pt>
    <dgm:pt modelId="{30429AD7-60F7-4749-B0F7-F11CD3298091}" type="pres">
      <dgm:prSet presAssocID="{AD45EFB1-B95C-4E32-ACF4-9A363E21D88B}" presName="node" presStyleLbl="node1" presStyleIdx="0" presStyleCnt="5">
        <dgm:presLayoutVars>
          <dgm:bulletEnabled val="1"/>
        </dgm:presLayoutVars>
      </dgm:prSet>
      <dgm:spPr/>
    </dgm:pt>
    <dgm:pt modelId="{C933EC00-A175-754F-8199-60FA757DFF93}" type="pres">
      <dgm:prSet presAssocID="{1B2D8EC5-9F3A-4DA3-B5C3-CD3963AFFF58}" presName="sibTrans" presStyleLbl="sibTrans1D1" presStyleIdx="0" presStyleCnt="4"/>
      <dgm:spPr/>
    </dgm:pt>
    <dgm:pt modelId="{79521144-E831-284E-84F0-E702162D9C4B}" type="pres">
      <dgm:prSet presAssocID="{1B2D8EC5-9F3A-4DA3-B5C3-CD3963AFFF58}" presName="connectorText" presStyleLbl="sibTrans1D1" presStyleIdx="0" presStyleCnt="4"/>
      <dgm:spPr/>
    </dgm:pt>
    <dgm:pt modelId="{57E09D91-085E-A443-AB42-2211E1FA0712}" type="pres">
      <dgm:prSet presAssocID="{2AD52945-6B1B-4DE0-A15D-78991DE8AF35}" presName="node" presStyleLbl="node1" presStyleIdx="1" presStyleCnt="5">
        <dgm:presLayoutVars>
          <dgm:bulletEnabled val="1"/>
        </dgm:presLayoutVars>
      </dgm:prSet>
      <dgm:spPr/>
    </dgm:pt>
    <dgm:pt modelId="{969A44BE-D18E-1B40-B953-C3C6A5800289}" type="pres">
      <dgm:prSet presAssocID="{0209BA80-5FB8-4CA2-B6CF-A96A914024B3}" presName="sibTrans" presStyleLbl="sibTrans1D1" presStyleIdx="1" presStyleCnt="4"/>
      <dgm:spPr/>
    </dgm:pt>
    <dgm:pt modelId="{5BB28B25-ABC1-844D-A8AD-EB0F27BCB449}" type="pres">
      <dgm:prSet presAssocID="{0209BA80-5FB8-4CA2-B6CF-A96A914024B3}" presName="connectorText" presStyleLbl="sibTrans1D1" presStyleIdx="1" presStyleCnt="4"/>
      <dgm:spPr/>
    </dgm:pt>
    <dgm:pt modelId="{4C118586-112F-0147-816C-2FE471BC03ED}" type="pres">
      <dgm:prSet presAssocID="{C183C002-3976-4995-A036-B2072CCFB032}" presName="node" presStyleLbl="node1" presStyleIdx="2" presStyleCnt="5">
        <dgm:presLayoutVars>
          <dgm:bulletEnabled val="1"/>
        </dgm:presLayoutVars>
      </dgm:prSet>
      <dgm:spPr/>
    </dgm:pt>
    <dgm:pt modelId="{0E47C6A2-3057-5345-9B4E-70F986CFB63F}" type="pres">
      <dgm:prSet presAssocID="{15F04FD7-B9C0-4DED-9C3F-D0BB5013B62F}" presName="sibTrans" presStyleLbl="sibTrans1D1" presStyleIdx="2" presStyleCnt="4"/>
      <dgm:spPr/>
    </dgm:pt>
    <dgm:pt modelId="{FE76FDC5-036A-044A-8091-1403B46E803D}" type="pres">
      <dgm:prSet presAssocID="{15F04FD7-B9C0-4DED-9C3F-D0BB5013B62F}" presName="connectorText" presStyleLbl="sibTrans1D1" presStyleIdx="2" presStyleCnt="4"/>
      <dgm:spPr/>
    </dgm:pt>
    <dgm:pt modelId="{E8309EDB-5C88-1045-99B8-BCBC4F95A3C0}" type="pres">
      <dgm:prSet presAssocID="{260AAF36-12EB-49BE-9674-0225A0478137}" presName="node" presStyleLbl="node1" presStyleIdx="3" presStyleCnt="5">
        <dgm:presLayoutVars>
          <dgm:bulletEnabled val="1"/>
        </dgm:presLayoutVars>
      </dgm:prSet>
      <dgm:spPr/>
    </dgm:pt>
    <dgm:pt modelId="{82C55D1D-5042-1445-9503-40CEED36B0A3}" type="pres">
      <dgm:prSet presAssocID="{39A81449-8637-4032-8B45-ECFD5457E4C6}" presName="sibTrans" presStyleLbl="sibTrans1D1" presStyleIdx="3" presStyleCnt="4"/>
      <dgm:spPr/>
    </dgm:pt>
    <dgm:pt modelId="{47787BC6-EC87-0F48-9E68-B9173379A1A0}" type="pres">
      <dgm:prSet presAssocID="{39A81449-8637-4032-8B45-ECFD5457E4C6}" presName="connectorText" presStyleLbl="sibTrans1D1" presStyleIdx="3" presStyleCnt="4"/>
      <dgm:spPr/>
    </dgm:pt>
    <dgm:pt modelId="{C9161B99-0F6D-BB4A-B246-3524CB68BD5C}" type="pres">
      <dgm:prSet presAssocID="{7A7B8CBF-73B7-4538-AE65-AA7F2049A15D}" presName="node" presStyleLbl="node1" presStyleIdx="4" presStyleCnt="5">
        <dgm:presLayoutVars>
          <dgm:bulletEnabled val="1"/>
        </dgm:presLayoutVars>
      </dgm:prSet>
      <dgm:spPr/>
    </dgm:pt>
  </dgm:ptLst>
  <dgm:cxnLst>
    <dgm:cxn modelId="{8C41EB00-F9CE-7244-A400-F967E20442ED}" type="presOf" srcId="{2AD52945-6B1B-4DE0-A15D-78991DE8AF35}" destId="{57E09D91-085E-A443-AB42-2211E1FA0712}" srcOrd="0" destOrd="0" presId="urn:microsoft.com/office/officeart/2016/7/layout/RepeatingBendingProcessNew"/>
    <dgm:cxn modelId="{DCE5E30F-39AF-0144-8885-64CF9E2F7F80}" type="presOf" srcId="{260AAF36-12EB-49BE-9674-0225A0478137}" destId="{E8309EDB-5C88-1045-99B8-BCBC4F95A3C0}" srcOrd="0" destOrd="0" presId="urn:microsoft.com/office/officeart/2016/7/layout/RepeatingBendingProcessNew"/>
    <dgm:cxn modelId="{158AD413-5589-6C4D-9FAB-D66B03922E6B}" type="presOf" srcId="{71CBDFEC-7981-4EFF-A7D4-6CA4E817BC9E}" destId="{0202A23A-EA60-3644-A611-BD99CC3D1B08}" srcOrd="0" destOrd="0" presId="urn:microsoft.com/office/officeart/2016/7/layout/RepeatingBendingProcessNew"/>
    <dgm:cxn modelId="{1372D51D-09D4-524C-8DA7-42094C8C72BD}" type="presOf" srcId="{0209BA80-5FB8-4CA2-B6CF-A96A914024B3}" destId="{5BB28B25-ABC1-844D-A8AD-EB0F27BCB449}" srcOrd="1" destOrd="0" presId="urn:microsoft.com/office/officeart/2016/7/layout/RepeatingBendingProcessNew"/>
    <dgm:cxn modelId="{B3AEC72D-B38C-4FC2-B4D1-48F69D0F0C75}" srcId="{71CBDFEC-7981-4EFF-A7D4-6CA4E817BC9E}" destId="{AD45EFB1-B95C-4E32-ACF4-9A363E21D88B}" srcOrd="0" destOrd="0" parTransId="{50BB2F7C-CCF4-46A9-8796-279468FED8A3}" sibTransId="{1B2D8EC5-9F3A-4DA3-B5C3-CD3963AFFF58}"/>
    <dgm:cxn modelId="{C16F8439-4D41-2542-A78A-9B40F5D84149}" type="presOf" srcId="{15F04FD7-B9C0-4DED-9C3F-D0BB5013B62F}" destId="{FE76FDC5-036A-044A-8091-1403B46E803D}" srcOrd="1" destOrd="0" presId="urn:microsoft.com/office/officeart/2016/7/layout/RepeatingBendingProcessNew"/>
    <dgm:cxn modelId="{C5BBCB4E-9845-6344-A53C-3132172FDB3E}" type="presOf" srcId="{15F04FD7-B9C0-4DED-9C3F-D0BB5013B62F}" destId="{0E47C6A2-3057-5345-9B4E-70F986CFB63F}" srcOrd="0" destOrd="0" presId="urn:microsoft.com/office/officeart/2016/7/layout/RepeatingBendingProcessNew"/>
    <dgm:cxn modelId="{3569E978-2A64-0749-B2F8-BB799F917E49}" type="presOf" srcId="{39A81449-8637-4032-8B45-ECFD5457E4C6}" destId="{82C55D1D-5042-1445-9503-40CEED36B0A3}" srcOrd="0" destOrd="0" presId="urn:microsoft.com/office/officeart/2016/7/layout/RepeatingBendingProcessNew"/>
    <dgm:cxn modelId="{EB7CE77E-11F3-764A-941A-67DEA5386C66}" type="presOf" srcId="{7A7B8CBF-73B7-4538-AE65-AA7F2049A15D}" destId="{C9161B99-0F6D-BB4A-B246-3524CB68BD5C}" srcOrd="0" destOrd="0" presId="urn:microsoft.com/office/officeart/2016/7/layout/RepeatingBendingProcessNew"/>
    <dgm:cxn modelId="{394B8181-8475-4452-AC91-76E81E1DAC72}" srcId="{71CBDFEC-7981-4EFF-A7D4-6CA4E817BC9E}" destId="{7A7B8CBF-73B7-4538-AE65-AA7F2049A15D}" srcOrd="4" destOrd="0" parTransId="{AF7B7A4C-1181-4725-A202-E337F4C782C3}" sibTransId="{72E55BD9-7DAD-41AA-9948-3E8A99226107}"/>
    <dgm:cxn modelId="{41361594-81B6-4F5E-893A-2C90EB96EA2A}" srcId="{71CBDFEC-7981-4EFF-A7D4-6CA4E817BC9E}" destId="{2AD52945-6B1B-4DE0-A15D-78991DE8AF35}" srcOrd="1" destOrd="0" parTransId="{8EAC4A80-E641-4AA7-A92C-65343F5E196A}" sibTransId="{0209BA80-5FB8-4CA2-B6CF-A96A914024B3}"/>
    <dgm:cxn modelId="{106BE094-FF52-9741-A3E5-4549E372DA84}" type="presOf" srcId="{1B2D8EC5-9F3A-4DA3-B5C3-CD3963AFFF58}" destId="{79521144-E831-284E-84F0-E702162D9C4B}" srcOrd="1" destOrd="0" presId="urn:microsoft.com/office/officeart/2016/7/layout/RepeatingBendingProcessNew"/>
    <dgm:cxn modelId="{CB52FA97-BCD4-4420-B98B-1380E7084107}" srcId="{71CBDFEC-7981-4EFF-A7D4-6CA4E817BC9E}" destId="{C183C002-3976-4995-A036-B2072CCFB032}" srcOrd="2" destOrd="0" parTransId="{FDFEB73F-7EE5-4065-AEE1-3D4773F8BD18}" sibTransId="{15F04FD7-B9C0-4DED-9C3F-D0BB5013B62F}"/>
    <dgm:cxn modelId="{C7D2D898-6F58-6248-845B-939D3A29736D}" type="presOf" srcId="{1B2D8EC5-9F3A-4DA3-B5C3-CD3963AFFF58}" destId="{C933EC00-A175-754F-8199-60FA757DFF93}" srcOrd="0" destOrd="0" presId="urn:microsoft.com/office/officeart/2016/7/layout/RepeatingBendingProcessNew"/>
    <dgm:cxn modelId="{B2915BB2-3000-A04B-836D-4F91383B9AAB}" type="presOf" srcId="{C183C002-3976-4995-A036-B2072CCFB032}" destId="{4C118586-112F-0147-816C-2FE471BC03ED}" srcOrd="0" destOrd="0" presId="urn:microsoft.com/office/officeart/2016/7/layout/RepeatingBendingProcessNew"/>
    <dgm:cxn modelId="{201171E1-E851-8144-B287-B656571FE4C1}" type="presOf" srcId="{0209BA80-5FB8-4CA2-B6CF-A96A914024B3}" destId="{969A44BE-D18E-1B40-B953-C3C6A5800289}" srcOrd="0" destOrd="0" presId="urn:microsoft.com/office/officeart/2016/7/layout/RepeatingBendingProcessNew"/>
    <dgm:cxn modelId="{E22BAFF2-2FAC-AE46-A4EC-CDE885908762}" type="presOf" srcId="{AD45EFB1-B95C-4E32-ACF4-9A363E21D88B}" destId="{30429AD7-60F7-4749-B0F7-F11CD3298091}" srcOrd="0" destOrd="0" presId="urn:microsoft.com/office/officeart/2016/7/layout/RepeatingBendingProcessNew"/>
    <dgm:cxn modelId="{F9FF3CF5-8F9D-41B2-981F-AB96772FD1F0}" srcId="{71CBDFEC-7981-4EFF-A7D4-6CA4E817BC9E}" destId="{260AAF36-12EB-49BE-9674-0225A0478137}" srcOrd="3" destOrd="0" parTransId="{E5A5237D-3945-49ED-AA8A-190F7E9631FA}" sibTransId="{39A81449-8637-4032-8B45-ECFD5457E4C6}"/>
    <dgm:cxn modelId="{5DAB3DF5-4128-034D-AA21-B9E7DC2CE36D}" type="presOf" srcId="{39A81449-8637-4032-8B45-ECFD5457E4C6}" destId="{47787BC6-EC87-0F48-9E68-B9173379A1A0}" srcOrd="1" destOrd="0" presId="urn:microsoft.com/office/officeart/2016/7/layout/RepeatingBendingProcessNew"/>
    <dgm:cxn modelId="{D6BB9991-1FBF-1B40-8176-5531B0335164}" type="presParOf" srcId="{0202A23A-EA60-3644-A611-BD99CC3D1B08}" destId="{30429AD7-60F7-4749-B0F7-F11CD3298091}" srcOrd="0" destOrd="0" presId="urn:microsoft.com/office/officeart/2016/7/layout/RepeatingBendingProcessNew"/>
    <dgm:cxn modelId="{898ADDBD-F2DA-0643-9474-ECFCE56595F6}" type="presParOf" srcId="{0202A23A-EA60-3644-A611-BD99CC3D1B08}" destId="{C933EC00-A175-754F-8199-60FA757DFF93}" srcOrd="1" destOrd="0" presId="urn:microsoft.com/office/officeart/2016/7/layout/RepeatingBendingProcessNew"/>
    <dgm:cxn modelId="{17E2B80C-0AB8-EE40-8C8A-0308FEC41317}" type="presParOf" srcId="{C933EC00-A175-754F-8199-60FA757DFF93}" destId="{79521144-E831-284E-84F0-E702162D9C4B}" srcOrd="0" destOrd="0" presId="urn:microsoft.com/office/officeart/2016/7/layout/RepeatingBendingProcessNew"/>
    <dgm:cxn modelId="{7CE75121-88ED-9F4D-82E5-34EAAD3E3ECD}" type="presParOf" srcId="{0202A23A-EA60-3644-A611-BD99CC3D1B08}" destId="{57E09D91-085E-A443-AB42-2211E1FA0712}" srcOrd="2" destOrd="0" presId="urn:microsoft.com/office/officeart/2016/7/layout/RepeatingBendingProcessNew"/>
    <dgm:cxn modelId="{735B353F-6D83-E040-AC1B-EC35949179FC}" type="presParOf" srcId="{0202A23A-EA60-3644-A611-BD99CC3D1B08}" destId="{969A44BE-D18E-1B40-B953-C3C6A5800289}" srcOrd="3" destOrd="0" presId="urn:microsoft.com/office/officeart/2016/7/layout/RepeatingBendingProcessNew"/>
    <dgm:cxn modelId="{D46A6BAC-1B65-694C-BF9C-8A0BE5583E91}" type="presParOf" srcId="{969A44BE-D18E-1B40-B953-C3C6A5800289}" destId="{5BB28B25-ABC1-844D-A8AD-EB0F27BCB449}" srcOrd="0" destOrd="0" presId="urn:microsoft.com/office/officeart/2016/7/layout/RepeatingBendingProcessNew"/>
    <dgm:cxn modelId="{9B56DA45-568C-0540-95BF-7FFF7D21BC5A}" type="presParOf" srcId="{0202A23A-EA60-3644-A611-BD99CC3D1B08}" destId="{4C118586-112F-0147-816C-2FE471BC03ED}" srcOrd="4" destOrd="0" presId="urn:microsoft.com/office/officeart/2016/7/layout/RepeatingBendingProcessNew"/>
    <dgm:cxn modelId="{806137C3-9AFF-E245-9879-D6893E9818C5}" type="presParOf" srcId="{0202A23A-EA60-3644-A611-BD99CC3D1B08}" destId="{0E47C6A2-3057-5345-9B4E-70F986CFB63F}" srcOrd="5" destOrd="0" presId="urn:microsoft.com/office/officeart/2016/7/layout/RepeatingBendingProcessNew"/>
    <dgm:cxn modelId="{76B942C4-1C4E-D340-A9EE-063391FFD8AE}" type="presParOf" srcId="{0E47C6A2-3057-5345-9B4E-70F986CFB63F}" destId="{FE76FDC5-036A-044A-8091-1403B46E803D}" srcOrd="0" destOrd="0" presId="urn:microsoft.com/office/officeart/2016/7/layout/RepeatingBendingProcessNew"/>
    <dgm:cxn modelId="{0A6CA9F4-6444-F943-94A3-2DF1919BB21D}" type="presParOf" srcId="{0202A23A-EA60-3644-A611-BD99CC3D1B08}" destId="{E8309EDB-5C88-1045-99B8-BCBC4F95A3C0}" srcOrd="6" destOrd="0" presId="urn:microsoft.com/office/officeart/2016/7/layout/RepeatingBendingProcessNew"/>
    <dgm:cxn modelId="{1C50CED1-0E96-D042-B468-414A6705DCFD}" type="presParOf" srcId="{0202A23A-EA60-3644-A611-BD99CC3D1B08}" destId="{82C55D1D-5042-1445-9503-40CEED36B0A3}" srcOrd="7" destOrd="0" presId="urn:microsoft.com/office/officeart/2016/7/layout/RepeatingBendingProcessNew"/>
    <dgm:cxn modelId="{BA4A8595-121C-6B49-A030-B32B40114E01}" type="presParOf" srcId="{82C55D1D-5042-1445-9503-40CEED36B0A3}" destId="{47787BC6-EC87-0F48-9E68-B9173379A1A0}" srcOrd="0" destOrd="0" presId="urn:microsoft.com/office/officeart/2016/7/layout/RepeatingBendingProcessNew"/>
    <dgm:cxn modelId="{5677A180-1C2C-554E-B667-FAE40461F78A}" type="presParOf" srcId="{0202A23A-EA60-3644-A611-BD99CC3D1B08}" destId="{C9161B99-0F6D-BB4A-B246-3524CB68BD5C}" srcOrd="8"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3EC00-A175-754F-8199-60FA757DFF93}">
      <dsp:nvSpPr>
        <dsp:cNvPr id="0" name=""/>
        <dsp:cNvSpPr/>
      </dsp:nvSpPr>
      <dsp:spPr>
        <a:xfrm>
          <a:off x="2614981" y="709129"/>
          <a:ext cx="546965" cy="91440"/>
        </a:xfrm>
        <a:custGeom>
          <a:avLst/>
          <a:gdLst/>
          <a:ahLst/>
          <a:cxnLst/>
          <a:rect l="0" t="0" r="0" b="0"/>
          <a:pathLst>
            <a:path>
              <a:moveTo>
                <a:pt x="0" y="45720"/>
              </a:moveTo>
              <a:lnTo>
                <a:pt x="54696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751961"/>
        <a:ext cx="28878" cy="5775"/>
      </dsp:txXfrm>
    </dsp:sp>
    <dsp:sp modelId="{30429AD7-60F7-4749-B0F7-F11CD3298091}">
      <dsp:nvSpPr>
        <dsp:cNvPr id="0" name=""/>
        <dsp:cNvSpPr/>
      </dsp:nvSpPr>
      <dsp:spPr>
        <a:xfrm>
          <a:off x="105624" y="1502"/>
          <a:ext cx="2511156" cy="15066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622300">
            <a:lnSpc>
              <a:spcPct val="90000"/>
            </a:lnSpc>
            <a:spcBef>
              <a:spcPct val="0"/>
            </a:spcBef>
            <a:spcAft>
              <a:spcPct val="35000"/>
            </a:spcAft>
            <a:buNone/>
          </a:pPr>
          <a:r>
            <a:rPr lang="en-US" sz="1400" kern="1200" baseline="0" dirty="0"/>
            <a:t>Defining grammar can be problematic. How do you define grammar? </a:t>
          </a:r>
          <a:endParaRPr lang="en-US" sz="1400" kern="1200" dirty="0"/>
        </a:p>
      </dsp:txBody>
      <dsp:txXfrm>
        <a:off x="105624" y="1502"/>
        <a:ext cx="2511156" cy="1506693"/>
      </dsp:txXfrm>
    </dsp:sp>
    <dsp:sp modelId="{969A44BE-D18E-1B40-B953-C3C6A5800289}">
      <dsp:nvSpPr>
        <dsp:cNvPr id="0" name=""/>
        <dsp:cNvSpPr/>
      </dsp:nvSpPr>
      <dsp:spPr>
        <a:xfrm>
          <a:off x="1361202" y="150639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1776991"/>
        <a:ext cx="157112" cy="5775"/>
      </dsp:txXfrm>
    </dsp:sp>
    <dsp:sp modelId="{57E09D91-085E-A443-AB42-2211E1FA0712}">
      <dsp:nvSpPr>
        <dsp:cNvPr id="0" name=""/>
        <dsp:cNvSpPr/>
      </dsp:nvSpPr>
      <dsp:spPr>
        <a:xfrm>
          <a:off x="3194346" y="1502"/>
          <a:ext cx="2511156" cy="15066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US" sz="1200" kern="1200" baseline="0"/>
            <a:t>About do’s and don’ts rules / correct on incorrect forms/ the use of auxiliaries (would/might) subject verb agreement, plural forms.</a:t>
          </a:r>
          <a:endParaRPr lang="en-US" sz="1200" kern="1200"/>
        </a:p>
      </dsp:txBody>
      <dsp:txXfrm>
        <a:off x="3194346" y="1502"/>
        <a:ext cx="2511156" cy="1506693"/>
      </dsp:txXfrm>
    </dsp:sp>
    <dsp:sp modelId="{0E47C6A2-3057-5345-9B4E-70F986CFB63F}">
      <dsp:nvSpPr>
        <dsp:cNvPr id="0" name=""/>
        <dsp:cNvSpPr/>
      </dsp:nvSpPr>
      <dsp:spPr>
        <a:xfrm>
          <a:off x="2614981" y="2793389"/>
          <a:ext cx="546965" cy="91440"/>
        </a:xfrm>
        <a:custGeom>
          <a:avLst/>
          <a:gdLst/>
          <a:ahLst/>
          <a:cxnLst/>
          <a:rect l="0" t="0" r="0" b="0"/>
          <a:pathLst>
            <a:path>
              <a:moveTo>
                <a:pt x="0" y="45720"/>
              </a:moveTo>
              <a:lnTo>
                <a:pt x="546965" y="45720"/>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74024" y="2836221"/>
        <a:ext cx="28878" cy="5775"/>
      </dsp:txXfrm>
    </dsp:sp>
    <dsp:sp modelId="{4C118586-112F-0147-816C-2FE471BC03ED}">
      <dsp:nvSpPr>
        <dsp:cNvPr id="0" name=""/>
        <dsp:cNvSpPr/>
      </dsp:nvSpPr>
      <dsp:spPr>
        <a:xfrm>
          <a:off x="105624" y="2085762"/>
          <a:ext cx="2511156" cy="15066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US" sz="1200" kern="1200" baseline="0"/>
            <a:t>Grammar can be divided into two forms : Prescriptive and Descriptive. </a:t>
          </a:r>
          <a:endParaRPr lang="en-US" sz="1200" kern="1200"/>
        </a:p>
      </dsp:txBody>
      <dsp:txXfrm>
        <a:off x="105624" y="2085762"/>
        <a:ext cx="2511156" cy="1506693"/>
      </dsp:txXfrm>
    </dsp:sp>
    <dsp:sp modelId="{82C55D1D-5042-1445-9503-40CEED36B0A3}">
      <dsp:nvSpPr>
        <dsp:cNvPr id="0" name=""/>
        <dsp:cNvSpPr/>
      </dsp:nvSpPr>
      <dsp:spPr>
        <a:xfrm>
          <a:off x="1361202" y="3590656"/>
          <a:ext cx="3088722" cy="546965"/>
        </a:xfrm>
        <a:custGeom>
          <a:avLst/>
          <a:gdLst/>
          <a:ahLst/>
          <a:cxnLst/>
          <a:rect l="0" t="0" r="0" b="0"/>
          <a:pathLst>
            <a:path>
              <a:moveTo>
                <a:pt x="3088722" y="0"/>
              </a:moveTo>
              <a:lnTo>
                <a:pt x="3088722" y="290582"/>
              </a:lnTo>
              <a:lnTo>
                <a:pt x="0" y="290582"/>
              </a:lnTo>
              <a:lnTo>
                <a:pt x="0" y="546965"/>
              </a:lnTo>
            </a:path>
          </a:pathLst>
        </a:custGeom>
        <a:noFill/>
        <a:ln w="635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27007" y="3861251"/>
        <a:ext cx="157112" cy="5775"/>
      </dsp:txXfrm>
    </dsp:sp>
    <dsp:sp modelId="{E8309EDB-5C88-1045-99B8-BCBC4F95A3C0}">
      <dsp:nvSpPr>
        <dsp:cNvPr id="0" name=""/>
        <dsp:cNvSpPr/>
      </dsp:nvSpPr>
      <dsp:spPr>
        <a:xfrm>
          <a:off x="3194346" y="2085762"/>
          <a:ext cx="2511156" cy="15066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US" sz="1200" kern="1200" baseline="0"/>
            <a:t>Prescriptive sees distinction between correct and incorrect forms, standard varieties, or often studies relevant to standard vs correct or good English and the non-standard as incorrect or bad English. </a:t>
          </a:r>
          <a:endParaRPr lang="en-US" sz="1200" kern="1200"/>
        </a:p>
      </dsp:txBody>
      <dsp:txXfrm>
        <a:off x="3194346" y="2085762"/>
        <a:ext cx="2511156" cy="1506693"/>
      </dsp:txXfrm>
    </dsp:sp>
    <dsp:sp modelId="{C9161B99-0F6D-BB4A-B246-3524CB68BD5C}">
      <dsp:nvSpPr>
        <dsp:cNvPr id="0" name=""/>
        <dsp:cNvSpPr/>
      </dsp:nvSpPr>
      <dsp:spPr>
        <a:xfrm>
          <a:off x="105624" y="4170022"/>
          <a:ext cx="2511156" cy="150669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3049" tIns="129161" rIns="123049" bIns="129161" numCol="1" spcCol="1270" anchor="ctr" anchorCtr="0">
          <a:noAutofit/>
        </a:bodyPr>
        <a:lstStyle/>
        <a:p>
          <a:pPr marL="0" lvl="0" indent="0" algn="ctr" defTabSz="533400">
            <a:lnSpc>
              <a:spcPct val="90000"/>
            </a:lnSpc>
            <a:spcBef>
              <a:spcPct val="0"/>
            </a:spcBef>
            <a:spcAft>
              <a:spcPct val="35000"/>
            </a:spcAft>
            <a:buNone/>
          </a:pPr>
          <a:r>
            <a:rPr lang="en-US" sz="1200" kern="1200" baseline="0"/>
            <a:t>Descriptive study studies language structure such as syntax, morphology, phonology, semantics and lexis --- concerning on vocabulary </a:t>
          </a:r>
          <a:endParaRPr lang="en-US" sz="1200" kern="1200"/>
        </a:p>
      </dsp:txBody>
      <dsp:txXfrm>
        <a:off x="105624" y="4170022"/>
        <a:ext cx="2511156" cy="150669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13577B-6902-467D-A26C-08A0DD5E4E03}" type="datetimeFigureOut">
              <a:rPr lang="en-US" smtClean="0"/>
              <a:t>10/19/23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61EA0F-A667-4B49-8422-0062BC55E249}" type="slidenum">
              <a:rPr lang="en-US" smtClean="0"/>
              <a:t>‹#›</a:t>
            </a:fld>
            <a:endParaRPr lang="en-US"/>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61EA0F-A667-4B49-8422-0062BC55E249}" type="slidenum">
              <a:rPr lang="en-US" smtClean="0"/>
              <a:t>1</a:t>
            </a:fld>
            <a:endParaRPr lang="en-US"/>
          </a:p>
        </p:txBody>
      </p:sp>
    </p:spTree>
    <p:extLst>
      <p:ext uri="{BB962C8B-B14F-4D97-AF65-F5344CB8AC3E}">
        <p14:creationId xmlns:p14="http://schemas.microsoft.com/office/powerpoint/2010/main" val="2370055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3CBC5-DBBA-A45A-4EC1-826AD5708F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368C5C-AFAD-AA65-ACEF-113E3F750C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8FA4692-5C9A-930F-5399-8D35CAC836A1}"/>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5" name="Footer Placeholder 4">
            <a:extLst>
              <a:ext uri="{FF2B5EF4-FFF2-40B4-BE49-F238E27FC236}">
                <a16:creationId xmlns:a16="http://schemas.microsoft.com/office/drawing/2014/main" id="{9299DBAC-26AC-A55A-CEBF-DC901BA59D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CF475B-B707-BC4B-C93C-AA19A06C407B}"/>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63730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646D3-D624-B5AB-472A-DA8B3F8B7C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520E55-4495-E5B1-D042-BEF4F9BF33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3A247C-2D90-6BDB-7D5B-5387E5955B9F}"/>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5" name="Footer Placeholder 4">
            <a:extLst>
              <a:ext uri="{FF2B5EF4-FFF2-40B4-BE49-F238E27FC236}">
                <a16:creationId xmlns:a16="http://schemas.microsoft.com/office/drawing/2014/main" id="{7E13C24C-ACBE-5E0C-1815-CD9297D577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957E0-644D-BD2C-1F05-27D2CCBF13A7}"/>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9768377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65A1720-E898-FBD3-2105-3C4778ADB03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E2953A-83F2-1729-9F78-783E6C558F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6DE672-8FB0-40B2-DB22-3952FAB08550}"/>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5" name="Footer Placeholder 4">
            <a:extLst>
              <a:ext uri="{FF2B5EF4-FFF2-40B4-BE49-F238E27FC236}">
                <a16:creationId xmlns:a16="http://schemas.microsoft.com/office/drawing/2014/main" id="{6474C16D-23EB-9FF9-FA46-CC49AED19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19FA5F-6D48-1FB4-B300-DAC8418ACA08}"/>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515635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Rectangle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17915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9" name="Rectangle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ectangle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16711" y="876724"/>
            <a:ext cx="10515600" cy="1325563"/>
          </a:xfrm>
        </p:spPr>
        <p:txBody>
          <a:bodyPr vert="horz" lIns="91440" tIns="45720" rIns="91440" bIns="45720" rtlCol="0" anchor="b">
            <a:normAutofit/>
          </a:bodyPr>
          <a:lstStyle>
            <a:lvl1pPr>
              <a:defRPr lang="en-US" sz="3600" b="0" dirty="0">
                <a:solidFill>
                  <a:schemeClr val="bg1"/>
                </a:solidFill>
                <a:latin typeface="Arial" panose="020B0604020202020204" pitchFamily="34" charset="0"/>
                <a:ea typeface="+mn-ea"/>
                <a:cs typeface="Arial" panose="020B0604020202020204" pitchFamily="34" charset="0"/>
              </a:defRPr>
            </a:lvl1pPr>
          </a:lstStyle>
          <a:p>
            <a:pPr marL="0" lvl="0" indent="0">
              <a:lnSpc>
                <a:spcPct val="90000"/>
              </a:lnSpc>
              <a:spcBef>
                <a:spcPct val="30000"/>
              </a:spcBef>
              <a:buFont typeface="Arial" panose="020B0604020202020204" pitchFamily="34" charset="0"/>
            </a:pPr>
            <a:r>
              <a:rPr lang="en-US"/>
              <a:t>Click to edit Master title style</a:t>
            </a:r>
            <a:endParaRPr lang="en-US" dirty="0"/>
          </a:p>
        </p:txBody>
      </p:sp>
      <p:sp>
        <p:nvSpPr>
          <p:cNvPr id="13" name="Content Placeholder 3"/>
          <p:cNvSpPr>
            <a:spLocks noGrp="1"/>
          </p:cNvSpPr>
          <p:nvPr>
            <p:ph sz="half" idx="2"/>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baseline="0" smtClean="0">
                <a:solidFill>
                  <a:schemeClr val="tx1">
                    <a:lumMod val="65000"/>
                    <a:lumOff val="3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a:lnSpc>
                <a:spcPct val="150000"/>
              </a:lnSpc>
              <a:spcAft>
                <a:spcPts val="1200"/>
              </a:spcAft>
              <a:buNone/>
            </a:pPr>
            <a:r>
              <a:rPr lang="en-US"/>
              <a:t>Click to edit Master text styles</a:t>
            </a:r>
          </a:p>
        </p:txBody>
      </p:sp>
    </p:spTree>
    <p:extLst>
      <p:ext uri="{BB962C8B-B14F-4D97-AF65-F5344CB8AC3E}">
        <p14:creationId xmlns:p14="http://schemas.microsoft.com/office/powerpoint/2010/main" val="367779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40AC1-1985-ECA2-1F10-A06F73F8CC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F4C8E8-2441-5114-A093-B546FF2B9F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B244E1-2BB0-C2FB-6B02-6BBE4505CA17}"/>
              </a:ext>
            </a:extLst>
          </p:cNvPr>
          <p:cNvSpPr>
            <a:spLocks noGrp="1"/>
          </p:cNvSpPr>
          <p:nvPr>
            <p:ph type="dt" sz="half" idx="10"/>
          </p:nvPr>
        </p:nvSpPr>
        <p:spPr/>
        <p:txBody>
          <a:bodyPr/>
          <a:lstStyle/>
          <a:p>
            <a:fld id="{8BEEBAAA-29B5-4AF5-BC5F-7E580C29002D}" type="datetimeFigureOut">
              <a:rPr lang="en-US" smtClean="0"/>
              <a:pPr/>
              <a:t>10/19/23</a:t>
            </a:fld>
            <a:endParaRPr lang="en-US"/>
          </a:p>
        </p:txBody>
      </p:sp>
      <p:sp>
        <p:nvSpPr>
          <p:cNvPr id="5" name="Footer Placeholder 4">
            <a:extLst>
              <a:ext uri="{FF2B5EF4-FFF2-40B4-BE49-F238E27FC236}">
                <a16:creationId xmlns:a16="http://schemas.microsoft.com/office/drawing/2014/main" id="{E47339C0-7534-6046-D238-04F0D17CCE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8C1290-AE3C-68CF-F532-132EFC3DB27F}"/>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682490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8B37A-0D93-D241-A537-138607ACF3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2FF0FF-BC7C-C767-65DD-23D91E3197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E9A2E4-4CDC-1FF1-FF4D-1FE5B9DE484A}"/>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5" name="Footer Placeholder 4">
            <a:extLst>
              <a:ext uri="{FF2B5EF4-FFF2-40B4-BE49-F238E27FC236}">
                <a16:creationId xmlns:a16="http://schemas.microsoft.com/office/drawing/2014/main" id="{C65F0E72-AFCE-BCE3-DBD1-A7E007D25B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697D10-08F5-63ED-988B-846E1891E09D}"/>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89823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55DEB-A307-BD12-7497-28CC9D6593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D12D61-FF5B-D4F8-27E4-8100B340F0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7E7A37D-8A2C-DDE7-38F8-CCD95F9857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D5A39F2-141C-04BC-030A-9F1FA8ACB0DF}"/>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6" name="Footer Placeholder 5">
            <a:extLst>
              <a:ext uri="{FF2B5EF4-FFF2-40B4-BE49-F238E27FC236}">
                <a16:creationId xmlns:a16="http://schemas.microsoft.com/office/drawing/2014/main" id="{9E70CC19-4FEC-33F6-CD8B-D4A191F63E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EA0B1-BFF3-5635-214B-233681DBD1D9}"/>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672600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665B-9B66-3EAA-FF68-68BFF90C27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938189-34EE-540E-B64B-290EDBFC4D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24B7D3-03A0-5BC2-DFFB-9A5D6E9BC9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347117-9883-6416-0CE5-0C17C9F78B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53C55A-602F-0487-970C-B24C295EAA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32A5B7B-6424-6F06-D9D2-CFC07622EF1D}"/>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8" name="Footer Placeholder 7">
            <a:extLst>
              <a:ext uri="{FF2B5EF4-FFF2-40B4-BE49-F238E27FC236}">
                <a16:creationId xmlns:a16="http://schemas.microsoft.com/office/drawing/2014/main" id="{206729D3-3474-1F89-D262-36FA43CBF8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69B73A-2AC2-A219-3D60-8E960BDA3941}"/>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71948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7AF0E-7E8D-1B29-458D-E7AB942BDD5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4AE742-49C6-8F43-8193-C2D51D469DAA}"/>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4" name="Footer Placeholder 3">
            <a:extLst>
              <a:ext uri="{FF2B5EF4-FFF2-40B4-BE49-F238E27FC236}">
                <a16:creationId xmlns:a16="http://schemas.microsoft.com/office/drawing/2014/main" id="{894EE83D-2959-04D0-8608-7D3CBA4129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CF3AE6-0509-95FC-9F12-E41EA8080C99}"/>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902734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2DA648-4ECC-9418-B546-E87119EE2C6C}"/>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3" name="Footer Placeholder 2">
            <a:extLst>
              <a:ext uri="{FF2B5EF4-FFF2-40B4-BE49-F238E27FC236}">
                <a16:creationId xmlns:a16="http://schemas.microsoft.com/office/drawing/2014/main" id="{B2A85BF3-DA1F-44DF-F8D1-EB50A98C59D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3D40F1-DB5B-E818-28C8-EF6F841B1F11}"/>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189723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B2067-4FAD-A4C9-BF62-625129EBDA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9F4EB9-79A9-F032-679E-0409030BE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7DA5D8-7AE1-6214-BF53-6B2CB3B2FC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CA7B2-389C-62E0-CA92-517D108DEDD6}"/>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6" name="Footer Placeholder 5">
            <a:extLst>
              <a:ext uri="{FF2B5EF4-FFF2-40B4-BE49-F238E27FC236}">
                <a16:creationId xmlns:a16="http://schemas.microsoft.com/office/drawing/2014/main" id="{1960373D-9E76-8C2A-58FB-318932CC85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000B38-CFD7-87E0-ADC5-CD2D21CD1ACB}"/>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295646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1ABB-FD7B-551B-A0C2-B78FB5F293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EB0152-5C88-2E07-DAEB-C53ADFECF1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F3DF03-04DE-5D57-10D1-43029C0116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D5B93E-4F64-8EA8-7DE5-33CA477D606C}"/>
              </a:ext>
            </a:extLst>
          </p:cNvPr>
          <p:cNvSpPr>
            <a:spLocks noGrp="1"/>
          </p:cNvSpPr>
          <p:nvPr>
            <p:ph type="dt" sz="half" idx="10"/>
          </p:nvPr>
        </p:nvSpPr>
        <p:spPr/>
        <p:txBody>
          <a:bodyPr/>
          <a:lstStyle/>
          <a:p>
            <a:fld id="{8BEEBAAA-29B5-4AF5-BC5F-7E580C29002D}" type="datetimeFigureOut">
              <a:rPr lang="en-US" smtClean="0"/>
              <a:pPr/>
              <a:t>10/19/23</a:t>
            </a:fld>
            <a:endParaRPr lang="en-US" dirty="0"/>
          </a:p>
        </p:txBody>
      </p:sp>
      <p:sp>
        <p:nvSpPr>
          <p:cNvPr id="6" name="Footer Placeholder 5">
            <a:extLst>
              <a:ext uri="{FF2B5EF4-FFF2-40B4-BE49-F238E27FC236}">
                <a16:creationId xmlns:a16="http://schemas.microsoft.com/office/drawing/2014/main" id="{5DB2230F-FCE0-AD15-61B6-8B9A9A8E0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C42D21-ED25-6BCC-55C2-6FEEDD25C357}"/>
              </a:ext>
            </a:extLst>
          </p:cNvPr>
          <p:cNvSpPr>
            <a:spLocks noGrp="1"/>
          </p:cNvSpPr>
          <p:nvPr>
            <p:ph type="sldNum" sz="quarter" idx="12"/>
          </p:nvPr>
        </p:nvSpPr>
        <p:spPr/>
        <p:txBody>
          <a:bodyPr/>
          <a:lstStyle/>
          <a:p>
            <a:fld id="{9860EDB8-5305-433F-BE41-D7A86D811DB3}" type="slidenum">
              <a:rPr lang="en-US" smtClean="0"/>
              <a:pPr/>
              <a:t>‹#›</a:t>
            </a:fld>
            <a:endParaRPr lang="en-US"/>
          </a:p>
        </p:txBody>
      </p:sp>
    </p:spTree>
    <p:extLst>
      <p:ext uri="{BB962C8B-B14F-4D97-AF65-F5344CB8AC3E}">
        <p14:creationId xmlns:p14="http://schemas.microsoft.com/office/powerpoint/2010/main" val="3032177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DFC65-B5FC-938B-BF8C-3255A0FCD6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A765DF1-0D8E-4EF1-20F7-C7462836056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16B667-667B-9EA0-8AB3-4FB7912A7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EEBAAA-29B5-4AF5-BC5F-7E580C29002D}" type="datetimeFigureOut">
              <a:rPr lang="en-US" smtClean="0"/>
              <a:pPr/>
              <a:t>10/19/23</a:t>
            </a:fld>
            <a:endParaRPr lang="en-US" dirty="0"/>
          </a:p>
        </p:txBody>
      </p:sp>
      <p:sp>
        <p:nvSpPr>
          <p:cNvPr id="5" name="Footer Placeholder 4">
            <a:extLst>
              <a:ext uri="{FF2B5EF4-FFF2-40B4-BE49-F238E27FC236}">
                <a16:creationId xmlns:a16="http://schemas.microsoft.com/office/drawing/2014/main" id="{6C08C5E8-5026-A37C-7D4F-F181BFF40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CE20E21-A686-A947-74DE-99FEDAD7A0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346835179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13.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575A102-D95D-4D6E-8F1B-49EED0AEC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8B3569-73B2-4D05-8E95-886A6EE1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5">
            <a:extLst>
              <a:ext uri="{FF2B5EF4-FFF2-40B4-BE49-F238E27FC236}">
                <a16:creationId xmlns:a16="http://schemas.microsoft.com/office/drawing/2014/main" id="{CF0FFF1F-79B6-4A13-A464-070CD6F896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42198" y="814999"/>
            <a:ext cx="465458" cy="581435"/>
            <a:chOff x="10942198" y="814999"/>
            <a:chExt cx="465458" cy="581435"/>
          </a:xfrm>
          <a:solidFill>
            <a:srgbClr val="FFFFFF"/>
          </a:solidFill>
        </p:grpSpPr>
        <p:sp>
          <p:nvSpPr>
            <p:cNvPr id="17" name="Graphic 17">
              <a:extLst>
                <a:ext uri="{FF2B5EF4-FFF2-40B4-BE49-F238E27FC236}">
                  <a16:creationId xmlns:a16="http://schemas.microsoft.com/office/drawing/2014/main" id="{B71758F4-3F46-45DA-8AC5-4E508DA0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7738" y="814999"/>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grpFill/>
            <a:ln w="603" cap="flat">
              <a:noFill/>
              <a:prstDash val="solid"/>
              <a:miter/>
            </a:ln>
          </p:spPr>
          <p:txBody>
            <a:bodyPr rtlCol="0" anchor="ctr"/>
            <a:lstStyle/>
            <a:p>
              <a:endParaRPr lang="en-US">
                <a:solidFill>
                  <a:srgbClr val="FFFFFF"/>
                </a:solidFill>
              </a:endParaRPr>
            </a:p>
          </p:txBody>
        </p:sp>
        <p:sp>
          <p:nvSpPr>
            <p:cNvPr id="18" name="Graphic 15">
              <a:extLst>
                <a:ext uri="{FF2B5EF4-FFF2-40B4-BE49-F238E27FC236}">
                  <a16:creationId xmlns:a16="http://schemas.microsoft.com/office/drawing/2014/main" id="{8550FED7-7C32-42BB-98DB-30272A6331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16518" y="104429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grpFill/>
            <a:ln w="422" cap="flat">
              <a:noFill/>
              <a:prstDash val="solid"/>
              <a:miter/>
            </a:ln>
          </p:spPr>
          <p:txBody>
            <a:bodyPr rtlCol="0" anchor="ctr"/>
            <a:lstStyle/>
            <a:p>
              <a:endParaRPr lang="en-US">
                <a:solidFill>
                  <a:srgbClr val="FFFFFF"/>
                </a:solidFill>
              </a:endParaRPr>
            </a:p>
          </p:txBody>
        </p:sp>
        <p:sp>
          <p:nvSpPr>
            <p:cNvPr id="19" name="Graphic 21">
              <a:extLst>
                <a:ext uri="{FF2B5EF4-FFF2-40B4-BE49-F238E27FC236}">
                  <a16:creationId xmlns:a16="http://schemas.microsoft.com/office/drawing/2014/main" id="{8D61482F-F3C5-4D66-8C5D-C6BBE3E127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2198" y="1268720"/>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grpFill/>
            <a:ln w="610" cap="flat">
              <a:noFill/>
              <a:prstDash val="solid"/>
              <a:miter/>
            </a:ln>
          </p:spPr>
          <p:txBody>
            <a:bodyPr rtlCol="0" anchor="ctr"/>
            <a:lstStyle/>
            <a:p>
              <a:endParaRPr lang="en-US">
                <a:solidFill>
                  <a:srgbClr val="FFFFFF"/>
                </a:solidFill>
              </a:endParaRPr>
            </a:p>
          </p:txBody>
        </p:sp>
      </p:grpSp>
      <p:cxnSp>
        <p:nvCxnSpPr>
          <p:cNvPr id="21" name="Straight Connector 20">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9322" y="6274341"/>
            <a:ext cx="11353800" cy="0"/>
          </a:xfrm>
          <a:prstGeom prst="line">
            <a:avLst/>
          </a:prstGeom>
          <a:ln w="25400" cap="sq">
            <a:solidFill>
              <a:srgbClr val="FFFFFF"/>
            </a:solidFill>
            <a:beve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idx="4294967295"/>
          </p:nvPr>
        </p:nvSpPr>
        <p:spPr>
          <a:xfrm>
            <a:off x="540006" y="1047612"/>
            <a:ext cx="4194974" cy="1315685"/>
          </a:xfrm>
        </p:spPr>
        <p:txBody>
          <a:bodyPr>
            <a:noAutofit/>
          </a:bodyPr>
          <a:lstStyle/>
          <a:p>
            <a:pPr defTabSz="502920"/>
            <a:r>
              <a:rPr lang="en-US" sz="7000" kern="1200" dirty="0">
                <a:solidFill>
                  <a:schemeClr val="bg1"/>
                </a:solidFill>
                <a:latin typeface="Arial" panose="020B0604020202020204" pitchFamily="34" charset="0"/>
                <a:ea typeface="+mj-ea"/>
                <a:cs typeface="Arial" panose="020B0604020202020204" pitchFamily="34" charset="0"/>
              </a:rPr>
              <a:t>Grammar</a:t>
            </a:r>
            <a:endParaRPr lang="en-US" sz="700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4294967295"/>
          </p:nvPr>
        </p:nvSpPr>
        <p:spPr>
          <a:xfrm>
            <a:off x="540006" y="2476098"/>
            <a:ext cx="7047769" cy="1005533"/>
          </a:xfrm>
        </p:spPr>
        <p:style>
          <a:lnRef idx="2">
            <a:schemeClr val="dk1"/>
          </a:lnRef>
          <a:fillRef idx="1">
            <a:schemeClr val="lt1"/>
          </a:fillRef>
          <a:effectRef idx="0">
            <a:schemeClr val="dk1"/>
          </a:effectRef>
          <a:fontRef idx="minor">
            <a:schemeClr val="dk1"/>
          </a:fontRef>
        </p:style>
        <p:txBody>
          <a:bodyPr>
            <a:noAutofit/>
          </a:bodyPr>
          <a:lstStyle/>
          <a:p>
            <a:pPr marL="0" indent="0" defTabSz="502920">
              <a:spcBef>
                <a:spcPts val="550"/>
              </a:spcBef>
              <a:buNone/>
            </a:pPr>
            <a:r>
              <a:rPr lang="en-ID" sz="2000" kern="1200" dirty="0">
                <a:solidFill>
                  <a:srgbClr val="232323"/>
                </a:solidFill>
                <a:latin typeface="Verdana" panose="020B0604030504040204" pitchFamily="34" charset="0"/>
                <a:ea typeface="+mn-ea"/>
                <a:cs typeface="+mn-cs"/>
              </a:rPr>
              <a:t>De Carrico, J., &amp; Larsen-Freeman, D. (2002). Grammar. In N. Schmitt (Ed.), An Introduction to Applied Linguistics (pp. 19-34). Arnold.</a:t>
            </a:r>
            <a:endParaRPr lang="en-ID" sz="2000" b="0" i="0" dirty="0">
              <a:solidFill>
                <a:srgbClr val="232323"/>
              </a:solidFill>
              <a:effectLst/>
              <a:latin typeface="Verdana" panose="020B0604030504040204" pitchFamily="34" charset="0"/>
            </a:endParaRPr>
          </a:p>
        </p:txBody>
      </p:sp>
      <p:pic>
        <p:nvPicPr>
          <p:cNvPr id="6" name="Picture 5" descr="A book cover with a white cover&#10;&#10;Description automatically generated">
            <a:extLst>
              <a:ext uri="{FF2B5EF4-FFF2-40B4-BE49-F238E27FC236}">
                <a16:creationId xmlns:a16="http://schemas.microsoft.com/office/drawing/2014/main" id="{1F118388-0F3C-E1B0-ED6F-2633A7812E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7781" y="583658"/>
            <a:ext cx="3867951" cy="5459337"/>
          </a:xfrm>
          <a:prstGeom prst="rect">
            <a:avLst/>
          </a:prstGeom>
        </p:spPr>
      </p:pic>
      <p:sp>
        <p:nvSpPr>
          <p:cNvPr id="7" name="TextBox 6">
            <a:extLst>
              <a:ext uri="{FF2B5EF4-FFF2-40B4-BE49-F238E27FC236}">
                <a16:creationId xmlns:a16="http://schemas.microsoft.com/office/drawing/2014/main" id="{9BA37C32-9FFA-01BE-A7F5-194DBAE3724E}"/>
              </a:ext>
            </a:extLst>
          </p:cNvPr>
          <p:cNvSpPr txBox="1"/>
          <p:nvPr/>
        </p:nvSpPr>
        <p:spPr>
          <a:xfrm>
            <a:off x="829322" y="5798313"/>
            <a:ext cx="981935" cy="323165"/>
          </a:xfrm>
          <a:prstGeom prst="rect">
            <a:avLst/>
          </a:prstGeom>
          <a:noFill/>
        </p:spPr>
        <p:txBody>
          <a:bodyPr wrap="none" rtlCol="0">
            <a:spAutoFit/>
          </a:bodyPr>
          <a:lstStyle/>
          <a:p>
            <a:pPr defTabSz="502920">
              <a:spcAft>
                <a:spcPts val="600"/>
              </a:spcAft>
            </a:pPr>
            <a:r>
              <a:rPr lang="en-US" sz="1500" kern="1200">
                <a:solidFill>
                  <a:schemeClr val="tx1"/>
                </a:solidFill>
                <a:latin typeface="+mn-lt"/>
                <a:ea typeface="+mn-ea"/>
                <a:cs typeface="+mn-cs"/>
              </a:rPr>
              <a:t>Meeting 3</a:t>
            </a:r>
            <a:endParaRPr lang="en-US" sz="1500"/>
          </a:p>
        </p:txBody>
      </p:sp>
    </p:spTree>
    <p:extLst>
      <p:ext uri="{BB962C8B-B14F-4D97-AF65-F5344CB8AC3E}">
        <p14:creationId xmlns:p14="http://schemas.microsoft.com/office/powerpoint/2010/main" val="161531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Content Placeholder 3" descr="A table of text with words&#10;&#10;Description automatically generated with medium confidence">
            <a:extLst>
              <a:ext uri="{FF2B5EF4-FFF2-40B4-BE49-F238E27FC236}">
                <a16:creationId xmlns:a16="http://schemas.microsoft.com/office/drawing/2014/main" id="{FF98BD67-8646-E3A7-4E78-013CF200601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3467" y="669383"/>
            <a:ext cx="7047923" cy="5514998"/>
          </a:xfrm>
          <a:prstGeom prst="rect">
            <a:avLst/>
          </a:prstGeom>
        </p:spPr>
      </p:pic>
      <p:grpSp>
        <p:nvGrpSpPr>
          <p:cNvPr id="13" name="Group 12">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4"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5"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5" name="TextBox 4">
            <a:extLst>
              <a:ext uri="{FF2B5EF4-FFF2-40B4-BE49-F238E27FC236}">
                <a16:creationId xmlns:a16="http://schemas.microsoft.com/office/drawing/2014/main" id="{7C5B1AEF-6621-4CC3-1CA7-B4CA200F0EB2}"/>
              </a:ext>
            </a:extLst>
          </p:cNvPr>
          <p:cNvSpPr txBox="1"/>
          <p:nvPr/>
        </p:nvSpPr>
        <p:spPr>
          <a:xfrm>
            <a:off x="9206946" y="5782812"/>
            <a:ext cx="2269596"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a:t>Strategic competence </a:t>
            </a:r>
          </a:p>
          <a:p>
            <a:r>
              <a:rPr lang="en-US" dirty="0"/>
              <a:t>by </a:t>
            </a:r>
            <a:r>
              <a:rPr lang="en-US" dirty="0" err="1"/>
              <a:t>Celce</a:t>
            </a:r>
            <a:r>
              <a:rPr lang="en-US" dirty="0"/>
              <a:t> Murcia </a:t>
            </a:r>
          </a:p>
        </p:txBody>
      </p:sp>
    </p:spTree>
    <p:extLst>
      <p:ext uri="{BB962C8B-B14F-4D97-AF65-F5344CB8AC3E}">
        <p14:creationId xmlns:p14="http://schemas.microsoft.com/office/powerpoint/2010/main" val="4113897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435ADAF7-9BEB-4FA3-AE9F-4CF47620EB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220054AF-111E-C35D-3FA7-11DA58CADE87}"/>
              </a:ext>
            </a:extLst>
          </p:cNvPr>
          <p:cNvSpPr>
            <a:spLocks noGrp="1"/>
          </p:cNvSpPr>
          <p:nvPr>
            <p:ph type="title"/>
          </p:nvPr>
        </p:nvSpPr>
        <p:spPr>
          <a:xfrm>
            <a:off x="499647" y="431212"/>
            <a:ext cx="3420305" cy="1906317"/>
          </a:xfrm>
        </p:spPr>
        <p:txBody>
          <a:bodyPr vert="horz" lIns="91440" tIns="45720" rIns="91440" bIns="45720" rtlCol="0" anchor="ctr">
            <a:normAutofit/>
          </a:bodyPr>
          <a:lstStyle/>
          <a:p>
            <a:pPr algn="ctr"/>
            <a:r>
              <a:rPr lang="en-US" sz="2800" b="1" kern="1200" dirty="0">
                <a:solidFill>
                  <a:schemeClr val="tx1"/>
                </a:solidFill>
                <a:latin typeface="+mj-lt"/>
                <a:ea typeface="+mj-ea"/>
                <a:cs typeface="+mj-cs"/>
              </a:rPr>
              <a:t>SLA Grammatical Practical Applications</a:t>
            </a:r>
          </a:p>
        </p:txBody>
      </p:sp>
      <p:sp>
        <p:nvSpPr>
          <p:cNvPr id="23" name="Rectangle 22">
            <a:extLst>
              <a:ext uri="{FF2B5EF4-FFF2-40B4-BE49-F238E27FC236}">
                <a16:creationId xmlns:a16="http://schemas.microsoft.com/office/drawing/2014/main" id="{57BB0BA7-0383-4937-8874-B01AAA08E2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4089257"/>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word cloud&#10;&#10;Description automatically generated">
            <a:extLst>
              <a:ext uri="{FF2B5EF4-FFF2-40B4-BE49-F238E27FC236}">
                <a16:creationId xmlns:a16="http://schemas.microsoft.com/office/drawing/2014/main" id="{FFB470F5-2C21-C3DB-C3CF-4327DC51C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603" y="3610175"/>
            <a:ext cx="3605083" cy="2406392"/>
          </a:xfrm>
          <a:prstGeom prst="rect">
            <a:avLst/>
          </a:prstGeom>
        </p:spPr>
      </p:pic>
      <p:sp>
        <p:nvSpPr>
          <p:cNvPr id="3" name="Content Placeholder 2">
            <a:extLst>
              <a:ext uri="{FF2B5EF4-FFF2-40B4-BE49-F238E27FC236}">
                <a16:creationId xmlns:a16="http://schemas.microsoft.com/office/drawing/2014/main" id="{23F5D0DE-0ED4-6758-D85E-495B220444DE}"/>
              </a:ext>
            </a:extLst>
          </p:cNvPr>
          <p:cNvSpPr>
            <a:spLocks noGrp="1"/>
          </p:cNvSpPr>
          <p:nvPr>
            <p:ph sz="half" idx="2"/>
          </p:nvPr>
        </p:nvSpPr>
        <p:spPr>
          <a:xfrm>
            <a:off x="4521341" y="237744"/>
            <a:ext cx="7670659" cy="6473951"/>
          </a:xfrm>
        </p:spPr>
        <p:txBody>
          <a:bodyPr vert="horz" lIns="91440" tIns="45720" rIns="91440" bIns="45720" rtlCol="0" anchor="ctr">
            <a:noAutofit/>
          </a:bodyPr>
          <a:lstStyle/>
          <a:p>
            <a:pPr>
              <a:lnSpc>
                <a:spcPct val="90000"/>
              </a:lnSpc>
            </a:pPr>
            <a:r>
              <a:rPr lang="en-US" sz="1800" dirty="0">
                <a:solidFill>
                  <a:schemeClr val="tx1"/>
                </a:solidFill>
                <a:latin typeface="+mn-lt"/>
              </a:rPr>
              <a:t>Learning grammar was thought to take place through a verbal habit formation. </a:t>
            </a:r>
          </a:p>
          <a:p>
            <a:pPr>
              <a:lnSpc>
                <a:spcPct val="90000"/>
              </a:lnSpc>
            </a:pPr>
            <a:r>
              <a:rPr lang="en-US" sz="1800" dirty="0">
                <a:solidFill>
                  <a:schemeClr val="tx1"/>
                </a:solidFill>
                <a:latin typeface="+mn-lt"/>
              </a:rPr>
              <a:t>Later on, teachers conducted pattern practices drills of various types including repetition, questions, transformation (e.g., active to passive), and integrating between students’ L1 and the target language. </a:t>
            </a:r>
          </a:p>
          <a:p>
            <a:pPr>
              <a:lnSpc>
                <a:spcPct val="90000"/>
              </a:lnSpc>
            </a:pPr>
            <a:r>
              <a:rPr lang="en-US" sz="1800" dirty="0">
                <a:solidFill>
                  <a:schemeClr val="tx1"/>
                </a:solidFill>
                <a:latin typeface="+mn-lt"/>
              </a:rPr>
              <a:t>Teachers give students written grammatical practices to generate novel sentences. </a:t>
            </a:r>
          </a:p>
          <a:p>
            <a:pPr>
              <a:lnSpc>
                <a:spcPct val="90000"/>
              </a:lnSpc>
            </a:pPr>
            <a:r>
              <a:rPr lang="en-US" sz="1800" dirty="0">
                <a:solidFill>
                  <a:schemeClr val="tx1"/>
                </a:solidFill>
                <a:latin typeface="+mn-lt"/>
              </a:rPr>
              <a:t>Krashen’s (1983) theory mentioned that learning grammar is best when the students are subconscious through the engaging of understanding the meaning to which the language they were introduced.</a:t>
            </a:r>
          </a:p>
          <a:p>
            <a:pPr>
              <a:lnSpc>
                <a:spcPct val="90000"/>
              </a:lnSpc>
            </a:pPr>
            <a:r>
              <a:rPr lang="en-US" sz="1800" dirty="0">
                <a:solidFill>
                  <a:schemeClr val="tx1"/>
                </a:solidFill>
                <a:latin typeface="+mn-lt"/>
              </a:rPr>
              <a:t>SLA grammatical learning include naturalistic and classroom situations.</a:t>
            </a:r>
          </a:p>
          <a:p>
            <a:pPr>
              <a:lnSpc>
                <a:spcPct val="90000"/>
              </a:lnSpc>
            </a:pPr>
            <a:r>
              <a:rPr lang="en-US" sz="1800" dirty="0">
                <a:solidFill>
                  <a:schemeClr val="tx1"/>
                </a:solidFill>
                <a:latin typeface="+mn-lt"/>
              </a:rPr>
              <a:t>SLA studies suggest that isolated grammar should not be employed in learning a second language. This is because </a:t>
            </a:r>
            <a:r>
              <a:rPr lang="en-US" sz="1800" dirty="0">
                <a:solidFill>
                  <a:schemeClr val="tx1"/>
                </a:solidFill>
                <a:effectLst/>
                <a:latin typeface="+mn-lt"/>
              </a:rPr>
              <a:t>Learners will be able to complete their exercises satisfactorily when their attention is focused on the grammar, but when their attention is paid to more communicative interaction, their grammar will be forgotten.</a:t>
            </a:r>
            <a:r>
              <a:rPr lang="en-US" sz="1800" dirty="0">
                <a:solidFill>
                  <a:schemeClr val="tx1"/>
                </a:solidFill>
                <a:latin typeface="+mn-lt"/>
              </a:rPr>
              <a:t> </a:t>
            </a:r>
          </a:p>
        </p:txBody>
      </p:sp>
      <p:sp>
        <p:nvSpPr>
          <p:cNvPr id="21" name="Rectangle 20">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89741"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695426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65855-67DF-5A46-DE1F-45A890A07229}"/>
              </a:ext>
            </a:extLst>
          </p:cNvPr>
          <p:cNvSpPr>
            <a:spLocks noGrp="1"/>
          </p:cNvSpPr>
          <p:nvPr>
            <p:ph type="title"/>
          </p:nvPr>
        </p:nvSpPr>
        <p:spPr>
          <a:xfrm>
            <a:off x="838201" y="345810"/>
            <a:ext cx="5120561" cy="1325563"/>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rmAutofit/>
          </a:bodyPr>
          <a:lstStyle/>
          <a:p>
            <a:r>
              <a:rPr lang="en-US" sz="4400" kern="1200">
                <a:solidFill>
                  <a:schemeClr val="tx1"/>
                </a:solidFill>
                <a:latin typeface="+mj-lt"/>
                <a:ea typeface="+mj-ea"/>
                <a:cs typeface="+mj-cs"/>
              </a:rPr>
              <a:t>Teaching Grammar</a:t>
            </a:r>
          </a:p>
        </p:txBody>
      </p:sp>
      <p:sp>
        <p:nvSpPr>
          <p:cNvPr id="3" name="Content Placeholder 2">
            <a:extLst>
              <a:ext uri="{FF2B5EF4-FFF2-40B4-BE49-F238E27FC236}">
                <a16:creationId xmlns:a16="http://schemas.microsoft.com/office/drawing/2014/main" id="{E6C655B0-2B1B-1A87-5CD4-7635D75B1851}"/>
              </a:ext>
            </a:extLst>
          </p:cNvPr>
          <p:cNvSpPr>
            <a:spLocks noGrp="1"/>
          </p:cNvSpPr>
          <p:nvPr>
            <p:ph sz="half" idx="2"/>
          </p:nvPr>
        </p:nvSpPr>
        <p:spPr>
          <a:xfrm>
            <a:off x="838201" y="2438399"/>
            <a:ext cx="5423406" cy="3738563"/>
          </a:xfrm>
        </p:spPr>
        <p:txBody>
          <a:bodyPr vert="horz" lIns="91440" tIns="45720" rIns="91440" bIns="45720" rtlCol="0">
            <a:normAutofit/>
          </a:bodyPr>
          <a:lstStyle/>
          <a:p>
            <a:pPr marL="0" indent="0">
              <a:lnSpc>
                <a:spcPct val="90000"/>
              </a:lnSpc>
              <a:buNone/>
            </a:pPr>
            <a:r>
              <a:rPr lang="en-US" sz="2800" dirty="0">
                <a:solidFill>
                  <a:schemeClr val="tx1"/>
                </a:solidFill>
                <a:effectLst/>
                <a:latin typeface="+mn-lt"/>
              </a:rPr>
              <a:t>Larsen-Freeman’s (1995) three </a:t>
            </a:r>
            <a:r>
              <a:rPr lang="en-US" sz="2800" dirty="0">
                <a:solidFill>
                  <a:schemeClr val="tx1"/>
                </a:solidFill>
                <a:latin typeface="+mn-lt"/>
              </a:rPr>
              <a:t>approaches in teaching grammar : </a:t>
            </a:r>
          </a:p>
          <a:p>
            <a:pPr marL="457200" indent="-457200">
              <a:lnSpc>
                <a:spcPct val="90000"/>
              </a:lnSpc>
              <a:buFont typeface="+mj-lt"/>
              <a:buAutoNum type="arabicPeriod"/>
            </a:pPr>
            <a:r>
              <a:rPr lang="en-US" sz="2800" dirty="0">
                <a:solidFill>
                  <a:schemeClr val="tx1"/>
                </a:solidFill>
                <a:latin typeface="+mn-lt"/>
              </a:rPr>
              <a:t>Guided participation </a:t>
            </a:r>
          </a:p>
          <a:p>
            <a:pPr marL="457200" indent="-457200">
              <a:lnSpc>
                <a:spcPct val="90000"/>
              </a:lnSpc>
              <a:buFont typeface="+mj-lt"/>
              <a:buAutoNum type="arabicPeriod"/>
            </a:pPr>
            <a:r>
              <a:rPr lang="en-US" sz="2800" dirty="0">
                <a:solidFill>
                  <a:schemeClr val="tx1"/>
                </a:solidFill>
                <a:latin typeface="+mn-lt"/>
              </a:rPr>
              <a:t>Peer interaction </a:t>
            </a:r>
          </a:p>
          <a:p>
            <a:pPr marL="457200" indent="-457200">
              <a:lnSpc>
                <a:spcPct val="90000"/>
              </a:lnSpc>
              <a:buFont typeface="+mj-lt"/>
              <a:buAutoNum type="arabicPeriod"/>
            </a:pPr>
            <a:r>
              <a:rPr lang="en-US" sz="2800" dirty="0">
                <a:solidFill>
                  <a:schemeClr val="tx1"/>
                </a:solidFill>
                <a:latin typeface="+mn-lt"/>
              </a:rPr>
              <a:t>Grammaring</a:t>
            </a:r>
          </a:p>
        </p:txBody>
      </p:sp>
      <p:sp>
        <p:nvSpPr>
          <p:cNvPr id="37" name="Oval 36">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Picture 6" descr="A person with her hands up&#10;&#10;Description automatically generated">
            <a:extLst>
              <a:ext uri="{FF2B5EF4-FFF2-40B4-BE49-F238E27FC236}">
                <a16:creationId xmlns:a16="http://schemas.microsoft.com/office/drawing/2014/main" id="{3120D014-A559-289B-B694-DEF524FD0964}"/>
              </a:ext>
            </a:extLst>
          </p:cNvPr>
          <p:cNvPicPr>
            <a:picLocks noChangeAspect="1"/>
          </p:cNvPicPr>
          <p:nvPr/>
        </p:nvPicPr>
        <p:blipFill rotWithShape="1">
          <a:blip r:embed="rId2">
            <a:extLst>
              <a:ext uri="{28A0092B-C50C-407E-A947-70E740481C1C}">
                <a14:useLocalDpi xmlns:a14="http://schemas.microsoft.com/office/drawing/2010/main" val="0"/>
              </a:ext>
            </a:extLst>
          </a:blip>
          <a:srcRect l="28407" r="13158" b="1"/>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39" name="Arc 38">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Picture 4" descr="A stack of books with a pencil on top&#10;&#10;Description automatically generated">
            <a:extLst>
              <a:ext uri="{FF2B5EF4-FFF2-40B4-BE49-F238E27FC236}">
                <a16:creationId xmlns:a16="http://schemas.microsoft.com/office/drawing/2014/main" id="{A0B3E613-E3DE-2784-9DB6-C127CA595077}"/>
              </a:ext>
            </a:extLst>
          </p:cNvPr>
          <p:cNvPicPr>
            <a:picLocks noChangeAspect="1"/>
          </p:cNvPicPr>
          <p:nvPr/>
        </p:nvPicPr>
        <p:blipFill rotWithShape="1">
          <a:blip r:embed="rId3">
            <a:extLst>
              <a:ext uri="{28A0092B-C50C-407E-A947-70E740481C1C}">
                <a14:useLocalDpi xmlns:a14="http://schemas.microsoft.com/office/drawing/2010/main" val="0"/>
              </a:ext>
            </a:extLst>
          </a:blip>
          <a:srcRect t="11173" b="31777"/>
          <a:stretch/>
        </p:blipFill>
        <p:spPr>
          <a:xfrm>
            <a:off x="6261607" y="345810"/>
            <a:ext cx="3519312" cy="2662100"/>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extLst>
      <p:ext uri="{BB962C8B-B14F-4D97-AF65-F5344CB8AC3E}">
        <p14:creationId xmlns:p14="http://schemas.microsoft.com/office/powerpoint/2010/main" val="2829467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6779C13-8AB5-1D58-7336-7653D0CD9955}"/>
              </a:ext>
            </a:extLst>
          </p:cNvPr>
          <p:cNvSpPr>
            <a:spLocks noGrp="1"/>
          </p:cNvSpPr>
          <p:nvPr>
            <p:ph type="title"/>
          </p:nvPr>
        </p:nvSpPr>
        <p:spPr>
          <a:xfrm>
            <a:off x="645064" y="525982"/>
            <a:ext cx="4282983" cy="1200361"/>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rmAutofit/>
          </a:bodyPr>
          <a:lstStyle/>
          <a:p>
            <a:r>
              <a:rPr lang="en-US" b="1" kern="1200" dirty="0">
                <a:solidFill>
                  <a:schemeClr val="tx1"/>
                </a:solidFill>
                <a:latin typeface="+mj-lt"/>
                <a:ea typeface="+mj-ea"/>
                <a:cs typeface="+mj-cs"/>
              </a:rPr>
              <a:t>Guided Participation </a:t>
            </a:r>
          </a:p>
        </p:txBody>
      </p:sp>
      <p:sp>
        <p:nvSpPr>
          <p:cNvPr id="12" name="Rectangle 11">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709A73B-4361-A53E-F4DF-5A8C057288F8}"/>
              </a:ext>
            </a:extLst>
          </p:cNvPr>
          <p:cNvSpPr>
            <a:spLocks noGrp="1"/>
          </p:cNvSpPr>
          <p:nvPr>
            <p:ph sz="half" idx="2"/>
          </p:nvPr>
        </p:nvSpPr>
        <p:spPr>
          <a:xfrm>
            <a:off x="645066" y="2031101"/>
            <a:ext cx="4282984" cy="3511943"/>
          </a:xfrm>
        </p:spPr>
        <p:txBody>
          <a:bodyPr vert="horz" lIns="91440" tIns="45720" rIns="91440" bIns="45720" rtlCol="0" anchor="ctr">
            <a:normAutofit/>
          </a:bodyPr>
          <a:lstStyle/>
          <a:p>
            <a:pPr>
              <a:lnSpc>
                <a:spcPct val="90000"/>
              </a:lnSpc>
            </a:pPr>
            <a:r>
              <a:rPr lang="en-US" sz="1800" dirty="0">
                <a:solidFill>
                  <a:schemeClr val="tx1"/>
                </a:solidFill>
                <a:effectLst/>
                <a:latin typeface="+mn-lt"/>
              </a:rPr>
              <a:t>Guided participation is when the teacher carefully leads students to become aware that they did have before neither an </a:t>
            </a:r>
            <a:r>
              <a:rPr lang="en-US" sz="1800" i="1" dirty="0">
                <a:solidFill>
                  <a:schemeClr val="tx1"/>
                </a:solidFill>
                <a:effectLst/>
                <a:latin typeface="+mn-lt"/>
              </a:rPr>
              <a:t>inductive</a:t>
            </a:r>
            <a:r>
              <a:rPr lang="en-US" sz="1800" dirty="0">
                <a:solidFill>
                  <a:schemeClr val="tx1"/>
                </a:solidFill>
                <a:effectLst/>
                <a:latin typeface="+mn-lt"/>
              </a:rPr>
              <a:t> --- </a:t>
            </a:r>
            <a:r>
              <a:rPr lang="en-US" sz="1800" b="0" i="0" dirty="0">
                <a:solidFill>
                  <a:schemeClr val="tx1"/>
                </a:solidFill>
                <a:effectLst/>
                <a:latin typeface="+mn-lt"/>
              </a:rPr>
              <a:t> students are provided with texts and examples first. --- </a:t>
            </a:r>
            <a:r>
              <a:rPr lang="en-US" sz="1800" dirty="0">
                <a:solidFill>
                  <a:schemeClr val="tx1"/>
                </a:solidFill>
                <a:effectLst/>
                <a:latin typeface="+mn-lt"/>
              </a:rPr>
              <a:t>nor a </a:t>
            </a:r>
            <a:r>
              <a:rPr lang="en-US" sz="1800" i="1" dirty="0">
                <a:solidFill>
                  <a:schemeClr val="tx1"/>
                </a:solidFill>
                <a:effectLst/>
                <a:latin typeface="+mn-lt"/>
              </a:rPr>
              <a:t>deductive</a:t>
            </a:r>
            <a:r>
              <a:rPr lang="en-US" sz="1800" dirty="0">
                <a:solidFill>
                  <a:schemeClr val="tx1"/>
                </a:solidFill>
                <a:effectLst/>
                <a:latin typeface="+mn-lt"/>
              </a:rPr>
              <a:t> process --- </a:t>
            </a:r>
            <a:r>
              <a:rPr lang="en-US" sz="1800" b="0" i="0" dirty="0">
                <a:solidFill>
                  <a:schemeClr val="tx1"/>
                </a:solidFill>
                <a:effectLst/>
                <a:latin typeface="+mn-lt"/>
              </a:rPr>
              <a:t>a more traditional style of teaching in that the grammatical structures or rules are dictated to the students first </a:t>
            </a:r>
            <a:r>
              <a:rPr lang="en-US" sz="1800" dirty="0">
                <a:solidFill>
                  <a:schemeClr val="tx1"/>
                </a:solidFill>
                <a:effectLst/>
                <a:latin typeface="+mn-lt"/>
              </a:rPr>
              <a:t>. </a:t>
            </a:r>
          </a:p>
          <a:p>
            <a:pPr>
              <a:lnSpc>
                <a:spcPct val="90000"/>
              </a:lnSpc>
            </a:pPr>
            <a:r>
              <a:rPr lang="en-US" sz="1800" dirty="0">
                <a:solidFill>
                  <a:schemeClr val="tx1"/>
                </a:solidFill>
                <a:effectLst/>
                <a:latin typeface="+mn-lt"/>
              </a:rPr>
              <a:t>In this type, the teacher and students collaborate to produce a co-constructed grammar explanation. </a:t>
            </a:r>
            <a:endParaRPr lang="en-US" sz="1800" dirty="0">
              <a:solidFill>
                <a:schemeClr val="tx1"/>
              </a:solidFill>
              <a:latin typeface="+mn-lt"/>
            </a:endParaRP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creenshot of a text&#10;&#10;Description automatically generated">
            <a:extLst>
              <a:ext uri="{FF2B5EF4-FFF2-40B4-BE49-F238E27FC236}">
                <a16:creationId xmlns:a16="http://schemas.microsoft.com/office/drawing/2014/main" id="{9547EB84-5758-C317-78CD-6466879532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7738" y="1202058"/>
            <a:ext cx="5628018" cy="4221013"/>
          </a:xfrm>
          <a:prstGeom prst="rect">
            <a:avLst/>
          </a:prstGeom>
        </p:spPr>
      </p:pic>
    </p:spTree>
    <p:extLst>
      <p:ext uri="{BB962C8B-B14F-4D97-AF65-F5344CB8AC3E}">
        <p14:creationId xmlns:p14="http://schemas.microsoft.com/office/powerpoint/2010/main" val="7282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907CE3-83E8-AFE7-B756-D86634D25A48}"/>
              </a:ext>
            </a:extLst>
          </p:cNvPr>
          <p:cNvSpPr>
            <a:spLocks noGrp="1"/>
          </p:cNvSpPr>
          <p:nvPr>
            <p:ph type="title"/>
          </p:nvPr>
        </p:nvSpPr>
        <p:spPr>
          <a:xfrm>
            <a:off x="645064" y="525982"/>
            <a:ext cx="4282983" cy="1200361"/>
          </a:xfrm>
        </p:spPr>
        <p:txBody>
          <a:bodyPr vert="horz" lIns="91440" tIns="45720" rIns="91440" bIns="45720" rtlCol="0" anchor="b">
            <a:normAutofit/>
          </a:bodyPr>
          <a:lstStyle/>
          <a:p>
            <a:r>
              <a:rPr lang="en-US" kern="1200">
                <a:solidFill>
                  <a:schemeClr val="tx1"/>
                </a:solidFill>
                <a:latin typeface="+mj-lt"/>
                <a:ea typeface="+mj-ea"/>
                <a:cs typeface="+mj-cs"/>
              </a:rPr>
              <a:t>Peer Interaction </a:t>
            </a:r>
          </a:p>
        </p:txBody>
      </p:sp>
      <p:sp>
        <p:nvSpPr>
          <p:cNvPr id="17" name="Rectangle 16">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F91172-581F-754B-A101-7B07F108E636}"/>
              </a:ext>
            </a:extLst>
          </p:cNvPr>
          <p:cNvSpPr>
            <a:spLocks noGrp="1"/>
          </p:cNvSpPr>
          <p:nvPr>
            <p:ph sz="half" idx="2"/>
          </p:nvPr>
        </p:nvSpPr>
        <p:spPr>
          <a:xfrm>
            <a:off x="645066" y="2031101"/>
            <a:ext cx="4282984" cy="3511943"/>
          </a:xfrm>
        </p:spPr>
        <p:txBody>
          <a:bodyPr vert="horz" lIns="91440" tIns="45720" rIns="91440" bIns="45720" rtlCol="0" anchor="ctr">
            <a:normAutofit/>
          </a:bodyPr>
          <a:lstStyle/>
          <a:p>
            <a:pPr>
              <a:lnSpc>
                <a:spcPct val="90000"/>
              </a:lnSpc>
            </a:pPr>
            <a:r>
              <a:rPr lang="en-US" sz="1800">
                <a:solidFill>
                  <a:schemeClr val="tx1"/>
                </a:solidFill>
                <a:effectLst/>
                <a:latin typeface="+mn-lt"/>
              </a:rPr>
              <a:t>Peer interaction has been used effectively in promoting noticing through applying specific consciousness-raising tasks. In this task, the students are given data, such as a set of grammatical and ungrammatical sentences, and are encourages discovering a grammatical generalization for themselves. </a:t>
            </a:r>
            <a:endParaRPr lang="en-US" sz="1800">
              <a:solidFill>
                <a:schemeClr val="tx1"/>
              </a:solidFill>
              <a:latin typeface="+mn-lt"/>
            </a:endParaRPr>
          </a:p>
        </p:txBody>
      </p:sp>
      <p:sp>
        <p:nvSpPr>
          <p:cNvPr id="14" name="Rectangle 13">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sitting at a table&#10;&#10;Description automatically generated">
            <a:extLst>
              <a:ext uri="{FF2B5EF4-FFF2-40B4-BE49-F238E27FC236}">
                <a16:creationId xmlns:a16="http://schemas.microsoft.com/office/drawing/2014/main" id="{86F93383-F979-D6B5-1F00-F47BCB8FAB69}"/>
              </a:ext>
            </a:extLst>
          </p:cNvPr>
          <p:cNvPicPr>
            <a:picLocks noChangeAspect="1"/>
          </p:cNvPicPr>
          <p:nvPr/>
        </p:nvPicPr>
        <p:blipFill rotWithShape="1">
          <a:blip r:embed="rId2">
            <a:extLst>
              <a:ext uri="{28A0092B-C50C-407E-A947-70E740481C1C}">
                <a14:useLocalDpi xmlns:a14="http://schemas.microsoft.com/office/drawing/2010/main" val="0"/>
              </a:ext>
            </a:extLst>
          </a:blip>
          <a:srcRect t="4653" b="20000"/>
          <a:stretch/>
        </p:blipFill>
        <p:spPr>
          <a:xfrm>
            <a:off x="6461081" y="650494"/>
            <a:ext cx="4681332" cy="5324142"/>
          </a:xfrm>
          <a:prstGeom prst="rect">
            <a:avLst/>
          </a:prstGeom>
        </p:spPr>
      </p:pic>
    </p:spTree>
    <p:extLst>
      <p:ext uri="{BB962C8B-B14F-4D97-AF65-F5344CB8AC3E}">
        <p14:creationId xmlns:p14="http://schemas.microsoft.com/office/powerpoint/2010/main" val="204859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7B213C-EB75-B4B8-20B6-76992BAB00A2}"/>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4600" kern="1200">
                <a:solidFill>
                  <a:schemeClr val="tx1"/>
                </a:solidFill>
                <a:latin typeface="+mj-lt"/>
                <a:ea typeface="+mj-ea"/>
                <a:cs typeface="+mj-cs"/>
              </a:rPr>
              <a:t>Peer interaction teaching example</a:t>
            </a:r>
          </a:p>
        </p:txBody>
      </p:sp>
      <p:grpSp>
        <p:nvGrpSpPr>
          <p:cNvPr id="27" name="Group 26">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22" name="Rectangle 21">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lose up of a text&#10;&#10;Description automatically generated">
            <a:extLst>
              <a:ext uri="{FF2B5EF4-FFF2-40B4-BE49-F238E27FC236}">
                <a16:creationId xmlns:a16="http://schemas.microsoft.com/office/drawing/2014/main" id="{80510B4A-01D4-64A8-187B-45E7FA1BFC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6220" y="603504"/>
            <a:ext cx="5442506" cy="5669280"/>
          </a:xfrm>
          <a:prstGeom prst="rect">
            <a:avLst/>
          </a:prstGeom>
        </p:spPr>
      </p:pic>
    </p:spTree>
    <p:extLst>
      <p:ext uri="{BB962C8B-B14F-4D97-AF65-F5344CB8AC3E}">
        <p14:creationId xmlns:p14="http://schemas.microsoft.com/office/powerpoint/2010/main" val="420216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BE0CC2-AFD8-DB7D-4596-2751FF86E189}"/>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solidFill>
                  <a:schemeClr val="tx1"/>
                </a:solidFill>
                <a:latin typeface="+mj-lt"/>
                <a:ea typeface="+mj-ea"/>
                <a:cs typeface="+mj-cs"/>
              </a:rPr>
              <a:t>Grammaring</a:t>
            </a:r>
          </a:p>
        </p:txBody>
      </p:sp>
      <p:sp>
        <p:nvSpPr>
          <p:cNvPr id="2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B057CD-76F6-C2D5-FC04-082A689D33BC}"/>
              </a:ext>
            </a:extLst>
          </p:cNvPr>
          <p:cNvSpPr>
            <a:spLocks noGrp="1"/>
          </p:cNvSpPr>
          <p:nvPr>
            <p:ph sz="half" idx="2"/>
          </p:nvPr>
        </p:nvSpPr>
        <p:spPr>
          <a:xfrm>
            <a:off x="640080" y="2872899"/>
            <a:ext cx="4243589" cy="3320668"/>
          </a:xfrm>
        </p:spPr>
        <p:txBody>
          <a:bodyPr vert="horz" lIns="91440" tIns="45720" rIns="91440" bIns="45720" rtlCol="0">
            <a:normAutofit/>
          </a:bodyPr>
          <a:lstStyle/>
          <a:p>
            <a:pPr>
              <a:lnSpc>
                <a:spcPct val="90000"/>
              </a:lnSpc>
            </a:pPr>
            <a:r>
              <a:rPr lang="en-US" sz="2200">
                <a:solidFill>
                  <a:schemeClr val="tx1"/>
                </a:solidFill>
                <a:effectLst/>
                <a:latin typeface="+mn-lt"/>
              </a:rPr>
              <a:t>This approach refers to engage students in communicative situation, so they are able to use certain structures completely. </a:t>
            </a:r>
          </a:p>
          <a:p>
            <a:pPr>
              <a:lnSpc>
                <a:spcPct val="90000"/>
              </a:lnSpc>
            </a:pPr>
            <a:endParaRPr lang="en-US" sz="2200">
              <a:solidFill>
                <a:schemeClr val="tx1"/>
              </a:solidFill>
              <a:latin typeface="+mn-lt"/>
            </a:endParaRPr>
          </a:p>
        </p:txBody>
      </p:sp>
      <p:pic>
        <p:nvPicPr>
          <p:cNvPr id="6" name="Content Placeholder 4" descr="A diagram of a diagram of a diagram&#10;&#10;Description automatically generated">
            <a:extLst>
              <a:ext uri="{FF2B5EF4-FFF2-40B4-BE49-F238E27FC236}">
                <a16:creationId xmlns:a16="http://schemas.microsoft.com/office/drawing/2014/main" id="{AAB78DBB-AD95-328F-C00D-6B22805774ED}"/>
              </a:ext>
            </a:extLst>
          </p:cNvPr>
          <p:cNvPicPr>
            <a:picLocks noChangeAspect="1"/>
          </p:cNvPicPr>
          <p:nvPr/>
        </p:nvPicPr>
        <p:blipFill rotWithShape="1">
          <a:blip r:embed="rId2">
            <a:extLst>
              <a:ext uri="{28A0092B-C50C-407E-A947-70E740481C1C}">
                <a14:useLocalDpi xmlns:a14="http://schemas.microsoft.com/office/drawing/2010/main" val="0"/>
              </a:ext>
            </a:extLst>
          </a:blip>
          <a:srcRect l="19285" r="5487"/>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96024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1443FE-4181-856E-B2BD-AE8B5F1FB221}"/>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solidFill>
                  <a:schemeClr val="tx1"/>
                </a:solidFill>
                <a:latin typeface="+mj-lt"/>
                <a:ea typeface="+mj-ea"/>
                <a:cs typeface="+mj-cs"/>
              </a:rPr>
              <a:t>Challenges in learning grammar</a:t>
            </a:r>
          </a:p>
        </p:txBody>
      </p:sp>
      <p:sp>
        <p:nvSpPr>
          <p:cNvPr id="16"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4FB3984-A8CC-3C33-6581-E8D894229C17}"/>
              </a:ext>
            </a:extLst>
          </p:cNvPr>
          <p:cNvSpPr>
            <a:spLocks noGrp="1"/>
          </p:cNvSpPr>
          <p:nvPr>
            <p:ph sz="half" idx="2"/>
          </p:nvPr>
        </p:nvSpPr>
        <p:spPr>
          <a:xfrm>
            <a:off x="572493" y="2071316"/>
            <a:ext cx="6713552" cy="4119172"/>
          </a:xfrm>
        </p:spPr>
        <p:txBody>
          <a:bodyPr vert="horz" lIns="91440" tIns="45720" rIns="91440" bIns="45720" rtlCol="0" anchor="t">
            <a:normAutofit/>
          </a:bodyPr>
          <a:lstStyle/>
          <a:p>
            <a:pPr>
              <a:lnSpc>
                <a:spcPct val="90000"/>
              </a:lnSpc>
            </a:pPr>
            <a:r>
              <a:rPr lang="en-US" sz="2000" dirty="0">
                <a:solidFill>
                  <a:schemeClr val="tx1"/>
                </a:solidFill>
                <a:latin typeface="+mn-lt"/>
              </a:rPr>
              <a:t>Difficulties in understanding meaning : practicing </a:t>
            </a:r>
            <a:r>
              <a:rPr lang="en-US" sz="2000" dirty="0">
                <a:solidFill>
                  <a:schemeClr val="tx1"/>
                </a:solidFill>
                <a:effectLst/>
                <a:latin typeface="+mn-lt"/>
              </a:rPr>
              <a:t>associating certain phrasal verbs with physical actions (</a:t>
            </a:r>
            <a:r>
              <a:rPr lang="en-US" sz="2000" i="1" dirty="0">
                <a:solidFill>
                  <a:schemeClr val="tx1"/>
                </a:solidFill>
                <a:effectLst/>
                <a:latin typeface="+mn-lt"/>
              </a:rPr>
              <a:t>Stand up, Turn on the light, Sit </a:t>
            </a:r>
            <a:r>
              <a:rPr lang="en-US" sz="2000" i="1" dirty="0" err="1">
                <a:solidFill>
                  <a:schemeClr val="tx1"/>
                </a:solidFill>
                <a:effectLst/>
                <a:latin typeface="+mn-lt"/>
              </a:rPr>
              <a:t>down</a:t>
            </a:r>
            <a:r>
              <a:rPr lang="en-US" sz="2000" dirty="0" err="1">
                <a:solidFill>
                  <a:schemeClr val="tx1"/>
                </a:solidFill>
                <a:effectLst/>
                <a:latin typeface="+mn-lt"/>
              </a:rPr>
              <a:t>,etc</a:t>
            </a:r>
            <a:r>
              <a:rPr lang="en-US" sz="2000" dirty="0">
                <a:solidFill>
                  <a:schemeClr val="tx1"/>
                </a:solidFill>
                <a:effectLst/>
                <a:latin typeface="+mn-lt"/>
              </a:rPr>
              <a:t>.). </a:t>
            </a:r>
          </a:p>
          <a:p>
            <a:pPr>
              <a:lnSpc>
                <a:spcPct val="90000"/>
              </a:lnSpc>
            </a:pPr>
            <a:r>
              <a:rPr lang="en-US" sz="2000" dirty="0">
                <a:solidFill>
                  <a:schemeClr val="tx1"/>
                </a:solidFill>
                <a:latin typeface="+mn-lt"/>
              </a:rPr>
              <a:t>Difficulties in use : employing “making a choice” </a:t>
            </a:r>
          </a:p>
          <a:p>
            <a:pPr marL="635000" indent="0">
              <a:lnSpc>
                <a:spcPct val="90000"/>
              </a:lnSpc>
              <a:buNone/>
            </a:pPr>
            <a:r>
              <a:rPr lang="en-US" sz="2000" dirty="0">
                <a:solidFill>
                  <a:schemeClr val="tx1"/>
                </a:solidFill>
                <a:effectLst/>
                <a:latin typeface="+mn-lt"/>
              </a:rPr>
              <a:t>For example</a:t>
            </a:r>
            <a:r>
              <a:rPr lang="en-US" sz="2000" dirty="0">
                <a:solidFill>
                  <a:schemeClr val="tx1"/>
                </a:solidFill>
                <a:latin typeface="+mn-lt"/>
              </a:rPr>
              <a:t>:</a:t>
            </a:r>
          </a:p>
          <a:p>
            <a:pPr marL="635000" indent="0">
              <a:lnSpc>
                <a:spcPct val="90000"/>
              </a:lnSpc>
              <a:buNone/>
            </a:pPr>
            <a:r>
              <a:rPr lang="en-US" sz="2000" dirty="0">
                <a:solidFill>
                  <a:schemeClr val="tx1"/>
                </a:solidFill>
                <a:effectLst/>
                <a:latin typeface="+mn-lt"/>
              </a:rPr>
              <a:t>asking students to role-play a situation that calls for advice to be given to a supervisor versus to a friend invites those students to select the appropriate form of modal or other structure with which to offer such advice </a:t>
            </a:r>
          </a:p>
          <a:p>
            <a:pPr marL="0">
              <a:lnSpc>
                <a:spcPct val="90000"/>
              </a:lnSpc>
            </a:pPr>
            <a:r>
              <a:rPr lang="en-US" sz="2000" dirty="0">
                <a:solidFill>
                  <a:schemeClr val="tx1"/>
                </a:solidFill>
                <a:latin typeface="+mn-lt"/>
              </a:rPr>
              <a:t>Feedback from the teachers is essential like a spiral syllabus </a:t>
            </a:r>
          </a:p>
        </p:txBody>
      </p:sp>
      <p:pic>
        <p:nvPicPr>
          <p:cNvPr id="9" name="Picture 8" descr="A diagram of a spiral writing&#10;&#10;Description automatically generated">
            <a:extLst>
              <a:ext uri="{FF2B5EF4-FFF2-40B4-BE49-F238E27FC236}">
                <a16:creationId xmlns:a16="http://schemas.microsoft.com/office/drawing/2014/main" id="{EA7216F7-45D5-A1A6-C335-F48614E37E01}"/>
              </a:ext>
            </a:extLst>
          </p:cNvPr>
          <p:cNvPicPr>
            <a:picLocks noChangeAspect="1"/>
          </p:cNvPicPr>
          <p:nvPr/>
        </p:nvPicPr>
        <p:blipFill rotWithShape="1">
          <a:blip r:embed="rId2">
            <a:extLst>
              <a:ext uri="{28A0092B-C50C-407E-A947-70E740481C1C}">
                <a14:useLocalDpi xmlns:a14="http://schemas.microsoft.com/office/drawing/2010/main" val="0"/>
              </a:ext>
            </a:extLst>
          </a:blip>
          <a:srcRect l="7137" r="11091" b="4691"/>
          <a:stretch/>
        </p:blipFill>
        <p:spPr>
          <a:xfrm>
            <a:off x="7675658" y="2093976"/>
            <a:ext cx="3941064" cy="3904488"/>
          </a:xfrm>
          <a:prstGeom prst="rect">
            <a:avLst/>
          </a:prstGeom>
        </p:spPr>
      </p:pic>
    </p:spTree>
    <p:extLst>
      <p:ext uri="{BB962C8B-B14F-4D97-AF65-F5344CB8AC3E}">
        <p14:creationId xmlns:p14="http://schemas.microsoft.com/office/powerpoint/2010/main" val="217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dissolve">
                                      <p:cBhvr>
                                        <p:cTn id="15" dur="500"/>
                                        <p:tgtEl>
                                          <p:spTgt spid="7">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dissolv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dissolve">
                                      <p:cBhvr>
                                        <p:cTn id="23" dur="500"/>
                                        <p:tgtEl>
                                          <p:spTgt spid="7">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43C3BE-A4CB-42E6-22F7-AD2B16EDFD4D}"/>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dirty="0">
                <a:solidFill>
                  <a:schemeClr val="tx1"/>
                </a:solidFill>
                <a:latin typeface="+mj-lt"/>
                <a:ea typeface="+mj-ea"/>
                <a:cs typeface="+mj-cs"/>
              </a:rPr>
              <a:t>English teachers must be a facilitator </a:t>
            </a:r>
          </a:p>
        </p:txBody>
      </p:sp>
      <p:sp>
        <p:nvSpPr>
          <p:cNvPr id="30"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966E86-3987-4D26-8BAE-98F9DB35347C}"/>
              </a:ext>
            </a:extLst>
          </p:cNvPr>
          <p:cNvSpPr>
            <a:spLocks noGrp="1"/>
          </p:cNvSpPr>
          <p:nvPr>
            <p:ph sz="half" idx="2"/>
          </p:nvPr>
        </p:nvSpPr>
        <p:spPr>
          <a:xfrm>
            <a:off x="572493" y="1911493"/>
            <a:ext cx="6974936" cy="4707967"/>
          </a:xfrm>
        </p:spPr>
        <p:txBody>
          <a:bodyPr vert="horz" lIns="91440" tIns="45720" rIns="91440" bIns="45720" rtlCol="0" anchor="t">
            <a:noAutofit/>
          </a:bodyPr>
          <a:lstStyle/>
          <a:p>
            <a:pPr>
              <a:lnSpc>
                <a:spcPct val="90000"/>
              </a:lnSpc>
            </a:pPr>
            <a:r>
              <a:rPr lang="en-US" sz="1800" b="1" dirty="0">
                <a:solidFill>
                  <a:schemeClr val="tx1"/>
                </a:solidFill>
                <a:latin typeface="+mn-lt"/>
              </a:rPr>
              <a:t>Teaching structure </a:t>
            </a:r>
          </a:p>
          <a:p>
            <a:pPr marL="230188" indent="0">
              <a:lnSpc>
                <a:spcPct val="90000"/>
              </a:lnSpc>
              <a:buNone/>
            </a:pPr>
            <a:r>
              <a:rPr lang="en-US" sz="1800" b="0" i="0" dirty="0">
                <a:solidFill>
                  <a:schemeClr val="tx1"/>
                </a:solidFill>
                <a:effectLst/>
                <a:latin typeface="+mn-lt"/>
              </a:rPr>
              <a:t>focuses on teaching specific language structures or patterns that will be useful for ELLs. Including sentence patterns, or other linguistic elements.</a:t>
            </a:r>
            <a:endParaRPr lang="en-US" sz="1800" dirty="0">
              <a:solidFill>
                <a:schemeClr val="tx1"/>
              </a:solidFill>
              <a:latin typeface="+mn-lt"/>
            </a:endParaRPr>
          </a:p>
          <a:p>
            <a:pPr>
              <a:lnSpc>
                <a:spcPct val="90000"/>
              </a:lnSpc>
            </a:pPr>
            <a:r>
              <a:rPr lang="en-US" sz="1800" b="1" i="0" dirty="0">
                <a:solidFill>
                  <a:schemeClr val="tx1"/>
                </a:solidFill>
                <a:effectLst/>
                <a:latin typeface="+mn-lt"/>
              </a:rPr>
              <a:t>Making Sense of Decontextualized Academic Language</a:t>
            </a:r>
          </a:p>
          <a:p>
            <a:pPr marL="230188" indent="0">
              <a:lnSpc>
                <a:spcPct val="90000"/>
              </a:lnSpc>
              <a:buNone/>
            </a:pPr>
            <a:r>
              <a:rPr lang="en-US" sz="1800" b="0" i="0" dirty="0">
                <a:solidFill>
                  <a:schemeClr val="tx1"/>
                </a:solidFill>
                <a:effectLst/>
                <a:latin typeface="+mn-lt"/>
              </a:rPr>
              <a:t>teachers help learners make sense of this language even when it's presented without a specific context.</a:t>
            </a:r>
            <a:endParaRPr lang="en-US" sz="1800" b="1" i="0" dirty="0">
              <a:solidFill>
                <a:schemeClr val="tx1"/>
              </a:solidFill>
              <a:effectLst/>
              <a:latin typeface="+mn-lt"/>
            </a:endParaRPr>
          </a:p>
          <a:p>
            <a:pPr>
              <a:lnSpc>
                <a:spcPct val="90000"/>
              </a:lnSpc>
            </a:pPr>
            <a:r>
              <a:rPr lang="en-US" sz="1800" b="1" i="0" dirty="0">
                <a:solidFill>
                  <a:schemeClr val="tx1"/>
                </a:solidFill>
                <a:effectLst/>
                <a:latin typeface="+mn-lt"/>
              </a:rPr>
              <a:t>Contents and Linguistic Objectives Provision</a:t>
            </a:r>
          </a:p>
          <a:p>
            <a:pPr marL="230188" indent="0">
              <a:lnSpc>
                <a:spcPct val="90000"/>
              </a:lnSpc>
              <a:buNone/>
            </a:pPr>
            <a:r>
              <a:rPr lang="en-US" sz="1800" i="0" dirty="0">
                <a:solidFill>
                  <a:schemeClr val="tx1"/>
                </a:solidFill>
                <a:effectLst/>
                <a:latin typeface="+mn-lt"/>
              </a:rPr>
              <a:t>Students engage with the actual material </a:t>
            </a:r>
            <a:r>
              <a:rPr lang="en-US" sz="1800" dirty="0">
                <a:solidFill>
                  <a:schemeClr val="tx1"/>
                </a:solidFill>
                <a:latin typeface="+mn-lt"/>
              </a:rPr>
              <a:t>of academic content</a:t>
            </a:r>
          </a:p>
          <a:p>
            <a:pPr marL="230188" indent="0">
              <a:lnSpc>
                <a:spcPct val="90000"/>
              </a:lnSpc>
              <a:buNone/>
            </a:pPr>
            <a:r>
              <a:rPr lang="en-US" sz="1800" b="0" i="0" dirty="0">
                <a:solidFill>
                  <a:schemeClr val="tx1"/>
                </a:solidFill>
                <a:effectLst/>
                <a:latin typeface="+mn-lt"/>
              </a:rPr>
              <a:t>language-related goals involving improving language skills, such as vocabulary, grammar, and communication.</a:t>
            </a:r>
            <a:endParaRPr lang="en-US" sz="1800" dirty="0">
              <a:solidFill>
                <a:schemeClr val="tx1"/>
              </a:solidFill>
              <a:latin typeface="+mn-lt"/>
            </a:endParaRPr>
          </a:p>
        </p:txBody>
      </p:sp>
      <p:pic>
        <p:nvPicPr>
          <p:cNvPr id="5" name="Picture 4" descr="A person standing in front of a blackboard&#10;&#10;Description automatically generated">
            <a:extLst>
              <a:ext uri="{FF2B5EF4-FFF2-40B4-BE49-F238E27FC236}">
                <a16:creationId xmlns:a16="http://schemas.microsoft.com/office/drawing/2014/main" id="{6466BCC3-586F-3708-77F8-95629DAD0A90}"/>
              </a:ext>
            </a:extLst>
          </p:cNvPr>
          <p:cNvPicPr>
            <a:picLocks noChangeAspect="1"/>
          </p:cNvPicPr>
          <p:nvPr/>
        </p:nvPicPr>
        <p:blipFill rotWithShape="1">
          <a:blip r:embed="rId2">
            <a:extLst>
              <a:ext uri="{28A0092B-C50C-407E-A947-70E740481C1C}">
                <a14:useLocalDpi xmlns:a14="http://schemas.microsoft.com/office/drawing/2010/main" val="0"/>
              </a:ext>
            </a:extLst>
          </a:blip>
          <a:srcRect l="3795" r="-3" b="-3"/>
          <a:stretch/>
        </p:blipFill>
        <p:spPr>
          <a:xfrm>
            <a:off x="7675658" y="2093976"/>
            <a:ext cx="3941064" cy="4096512"/>
          </a:xfrm>
          <a:prstGeom prst="rect">
            <a:avLst/>
          </a:prstGeom>
        </p:spPr>
      </p:pic>
    </p:spTree>
    <p:extLst>
      <p:ext uri="{BB962C8B-B14F-4D97-AF65-F5344CB8AC3E}">
        <p14:creationId xmlns:p14="http://schemas.microsoft.com/office/powerpoint/2010/main" val="1648558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par>
                                <p:cTn id="27" presetID="9"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dissolve">
                                      <p:cBhvr>
                                        <p:cTn id="2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9C1407-FF90-5BF9-84F2-3817489A4BA1}"/>
              </a:ext>
            </a:extLst>
          </p:cNvPr>
          <p:cNvSpPr>
            <a:spLocks noGrp="1"/>
          </p:cNvSpPr>
          <p:nvPr>
            <p:ph type="title"/>
          </p:nvPr>
        </p:nvSpPr>
        <p:spPr>
          <a:xfrm>
            <a:off x="1113810" y="2960716"/>
            <a:ext cx="4036334" cy="2387600"/>
          </a:xfrm>
        </p:spPr>
        <p:txBody>
          <a:bodyPr vert="horz" lIns="91440" tIns="45720" rIns="91440" bIns="45720" rtlCol="0" anchor="t">
            <a:normAutofit/>
          </a:bodyPr>
          <a:lstStyle/>
          <a:p>
            <a:r>
              <a:rPr lang="en-US" sz="5400" kern="1200" dirty="0">
                <a:solidFill>
                  <a:schemeClr val="tx1"/>
                </a:solidFill>
                <a:latin typeface="+mj-lt"/>
                <a:ea typeface="+mj-ea"/>
                <a:cs typeface="+mj-cs"/>
              </a:rPr>
              <a:t>Any questions</a:t>
            </a:r>
          </a:p>
        </p:txBody>
      </p:sp>
      <p:grpSp>
        <p:nvGrpSpPr>
          <p:cNvPr id="12" name="Group 11">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3" name="Rectangle 12">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Thought bubble">
            <a:extLst>
              <a:ext uri="{FF2B5EF4-FFF2-40B4-BE49-F238E27FC236}">
                <a16:creationId xmlns:a16="http://schemas.microsoft.com/office/drawing/2014/main" id="{AC807ED2-4941-ABAA-0BAA-1A0C0C5501B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7597" y="666728"/>
            <a:ext cx="5465791" cy="5465791"/>
          </a:xfrm>
          <a:prstGeom prst="rect">
            <a:avLst/>
          </a:prstGeom>
        </p:spPr>
      </p:pic>
    </p:spTree>
    <p:extLst>
      <p:ext uri="{BB962C8B-B14F-4D97-AF65-F5344CB8AC3E}">
        <p14:creationId xmlns:p14="http://schemas.microsoft.com/office/powerpoint/2010/main" val="51679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ooks">
            <a:extLst>
              <a:ext uri="{FF2B5EF4-FFF2-40B4-BE49-F238E27FC236}">
                <a16:creationId xmlns:a16="http://schemas.microsoft.com/office/drawing/2014/main" id="{0684FCD9-7914-81FA-CDC7-FE5FB6447A3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4988" y="1744515"/>
            <a:ext cx="3368969" cy="3368969"/>
          </a:xfrm>
          <a:prstGeom prst="rect">
            <a:avLst/>
          </a:prstGeom>
        </p:spPr>
      </p:pic>
      <p:sp>
        <p:nvSpPr>
          <p:cNvPr id="12" name="Freeform: Shape 11">
            <a:extLst>
              <a:ext uri="{FF2B5EF4-FFF2-40B4-BE49-F238E27FC236}">
                <a16:creationId xmlns:a16="http://schemas.microsoft.com/office/drawing/2014/main" id="{15109354-9C5D-4F8C-B0E6-D1043C7BF2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992" y="0"/>
            <a:ext cx="7562008" cy="6858000"/>
          </a:xfrm>
          <a:custGeom>
            <a:avLst/>
            <a:gdLst>
              <a:gd name="connsiteX0" fmla="*/ 7529613 w 7529613"/>
              <a:gd name="connsiteY0" fmla="*/ 0 h 6858000"/>
              <a:gd name="connsiteX1" fmla="*/ 1222331 w 7529613"/>
              <a:gd name="connsiteY1" fmla="*/ 0 h 6858000"/>
              <a:gd name="connsiteX2" fmla="*/ 1126483 w 7529613"/>
              <a:gd name="connsiteY2" fmla="*/ 148742 h 6858000"/>
              <a:gd name="connsiteX3" fmla="*/ 767554 w 7529613"/>
              <a:gd name="connsiteY3" fmla="*/ 819975 h 6858000"/>
              <a:gd name="connsiteX4" fmla="*/ 742103 w 7529613"/>
              <a:gd name="connsiteY4" fmla="*/ 854514 h 6858000"/>
              <a:gd name="connsiteX5" fmla="*/ 785881 w 7529613"/>
              <a:gd name="connsiteY5" fmla="*/ 750263 h 6858000"/>
              <a:gd name="connsiteX6" fmla="*/ 978978 w 7529613"/>
              <a:gd name="connsiteY6" fmla="*/ 331786 h 6858000"/>
              <a:gd name="connsiteX7" fmla="*/ 1155717 w 7529613"/>
              <a:gd name="connsiteY7" fmla="*/ 0 h 6858000"/>
              <a:gd name="connsiteX8" fmla="*/ 1098249 w 7529613"/>
              <a:gd name="connsiteY8" fmla="*/ 0 h 6858000"/>
              <a:gd name="connsiteX9" fmla="*/ 991458 w 7529613"/>
              <a:gd name="connsiteY9" fmla="*/ 196614 h 6858000"/>
              <a:gd name="connsiteX10" fmla="*/ 493941 w 7529613"/>
              <a:gd name="connsiteY10" fmla="*/ 1371196 h 6858000"/>
              <a:gd name="connsiteX11" fmla="*/ 46485 w 7529613"/>
              <a:gd name="connsiteY11" fmla="*/ 3331516 h 6858000"/>
              <a:gd name="connsiteX12" fmla="*/ 12252 w 7529613"/>
              <a:gd name="connsiteY12" fmla="*/ 4357388 h 6858000"/>
              <a:gd name="connsiteX13" fmla="*/ 170821 w 7529613"/>
              <a:gd name="connsiteY13" fmla="*/ 5552906 h 6858000"/>
              <a:gd name="connsiteX14" fmla="*/ 537265 w 7529613"/>
              <a:gd name="connsiteY14" fmla="*/ 6828295 h 6858000"/>
              <a:gd name="connsiteX15" fmla="*/ 549692 w 7529613"/>
              <a:gd name="connsiteY15" fmla="*/ 6858000 h 6858000"/>
              <a:gd name="connsiteX16" fmla="*/ 602234 w 7529613"/>
              <a:gd name="connsiteY16" fmla="*/ 6858000 h 6858000"/>
              <a:gd name="connsiteX17" fmla="*/ 595414 w 7529613"/>
              <a:gd name="connsiteY17" fmla="*/ 6841549 h 6858000"/>
              <a:gd name="connsiteX18" fmla="*/ 364260 w 7529613"/>
              <a:gd name="connsiteY18" fmla="*/ 6142729 h 6858000"/>
              <a:gd name="connsiteX19" fmla="*/ 213071 w 7529613"/>
              <a:gd name="connsiteY19" fmla="*/ 5513923 h 6858000"/>
              <a:gd name="connsiteX20" fmla="*/ 211290 w 7529613"/>
              <a:gd name="connsiteY20" fmla="*/ 5480401 h 6858000"/>
              <a:gd name="connsiteX21" fmla="*/ 311446 w 7529613"/>
              <a:gd name="connsiteY21" fmla="*/ 5830359 h 6858000"/>
              <a:gd name="connsiteX22" fmla="*/ 622963 w 7529613"/>
              <a:gd name="connsiteY22" fmla="*/ 6670527 h 6858000"/>
              <a:gd name="connsiteX23" fmla="*/ 710464 w 7529613"/>
              <a:gd name="connsiteY23" fmla="*/ 6858000 h 6858000"/>
              <a:gd name="connsiteX24" fmla="*/ 7529613 w 7529613"/>
              <a:gd name="connsiteY24"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529613" h="6858000">
                <a:moveTo>
                  <a:pt x="7529613" y="0"/>
                </a:moveTo>
                <a:lnTo>
                  <a:pt x="1222331" y="0"/>
                </a:lnTo>
                <a:lnTo>
                  <a:pt x="1126483" y="148742"/>
                </a:lnTo>
                <a:cubicBezTo>
                  <a:pt x="995323" y="365513"/>
                  <a:pt x="876174" y="589569"/>
                  <a:pt x="767554" y="819975"/>
                </a:cubicBezTo>
                <a:cubicBezTo>
                  <a:pt x="762210" y="833492"/>
                  <a:pt x="753441" y="845393"/>
                  <a:pt x="742103" y="854514"/>
                </a:cubicBezTo>
                <a:cubicBezTo>
                  <a:pt x="756737" y="819849"/>
                  <a:pt x="770991" y="784928"/>
                  <a:pt x="785881" y="750263"/>
                </a:cubicBezTo>
                <a:cubicBezTo>
                  <a:pt x="846713" y="608712"/>
                  <a:pt x="910948" y="469145"/>
                  <a:pt x="978978" y="331786"/>
                </a:cubicBezTo>
                <a:lnTo>
                  <a:pt x="1155717" y="0"/>
                </a:lnTo>
                <a:lnTo>
                  <a:pt x="1098249" y="0"/>
                </a:lnTo>
                <a:lnTo>
                  <a:pt x="991458" y="196614"/>
                </a:lnTo>
                <a:cubicBezTo>
                  <a:pt x="797017" y="573253"/>
                  <a:pt x="633548" y="966066"/>
                  <a:pt x="493941" y="1371196"/>
                </a:cubicBezTo>
                <a:cubicBezTo>
                  <a:pt x="276630" y="2007265"/>
                  <a:pt x="126659" y="2664286"/>
                  <a:pt x="46485" y="3331516"/>
                </a:cubicBezTo>
                <a:cubicBezTo>
                  <a:pt x="4488" y="3672965"/>
                  <a:pt x="-14219" y="4013908"/>
                  <a:pt x="12252" y="4357388"/>
                </a:cubicBezTo>
                <a:cubicBezTo>
                  <a:pt x="43558" y="4758899"/>
                  <a:pt x="90773" y="5157998"/>
                  <a:pt x="170821" y="5552906"/>
                </a:cubicBezTo>
                <a:cubicBezTo>
                  <a:pt x="259109" y="5988893"/>
                  <a:pt x="378967" y="6414594"/>
                  <a:pt x="537265" y="6828295"/>
                </a:cubicBezTo>
                <a:lnTo>
                  <a:pt x="549692" y="6858000"/>
                </a:lnTo>
                <a:lnTo>
                  <a:pt x="602234" y="6858000"/>
                </a:lnTo>
                <a:lnTo>
                  <a:pt x="595414" y="6841549"/>
                </a:lnTo>
                <a:cubicBezTo>
                  <a:pt x="507884" y="6614016"/>
                  <a:pt x="431296" y="6380817"/>
                  <a:pt x="364260" y="6142729"/>
                </a:cubicBezTo>
                <a:cubicBezTo>
                  <a:pt x="305974" y="5935370"/>
                  <a:pt x="262958" y="5723695"/>
                  <a:pt x="213071" y="5513923"/>
                </a:cubicBezTo>
                <a:cubicBezTo>
                  <a:pt x="211892" y="5502788"/>
                  <a:pt x="211299" y="5491601"/>
                  <a:pt x="211290" y="5480401"/>
                </a:cubicBezTo>
                <a:cubicBezTo>
                  <a:pt x="247814" y="5607635"/>
                  <a:pt x="276958" y="5719759"/>
                  <a:pt x="311446" y="5830359"/>
                </a:cubicBezTo>
                <a:cubicBezTo>
                  <a:pt x="401357" y="6118381"/>
                  <a:pt x="505060" y="6398531"/>
                  <a:pt x="622963" y="6670527"/>
                </a:cubicBezTo>
                <a:lnTo>
                  <a:pt x="710464" y="6858000"/>
                </a:lnTo>
                <a:lnTo>
                  <a:pt x="7529613" y="6858000"/>
                </a:lnTo>
                <a:close/>
              </a:path>
            </a:pathLst>
          </a:custGeom>
          <a:solidFill>
            <a:schemeClr val="accent2"/>
          </a:solidFill>
          <a:ln w="685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1D82AA6-CE1D-D6AB-2BE3-015F3DB0DB52}"/>
              </a:ext>
            </a:extLst>
          </p:cNvPr>
          <p:cNvSpPr>
            <a:spLocks noGrp="1"/>
          </p:cNvSpPr>
          <p:nvPr>
            <p:ph type="title"/>
          </p:nvPr>
        </p:nvSpPr>
        <p:spPr>
          <a:xfrm>
            <a:off x="5759354" y="457201"/>
            <a:ext cx="5337270" cy="1835911"/>
          </a:xfrm>
        </p:spPr>
        <p:txBody>
          <a:bodyPr vert="horz" lIns="91440" tIns="45720" rIns="91440" bIns="45720" rtlCol="0" anchor="b">
            <a:normAutofit/>
          </a:bodyPr>
          <a:lstStyle/>
          <a:p>
            <a:r>
              <a:rPr lang="en-US" sz="5400" kern="1200" dirty="0">
                <a:solidFill>
                  <a:srgbClr val="FFFFFF"/>
                </a:solidFill>
                <a:latin typeface="+mj-lt"/>
                <a:ea typeface="+mj-ea"/>
                <a:cs typeface="+mj-cs"/>
              </a:rPr>
              <a:t>Outline </a:t>
            </a:r>
          </a:p>
        </p:txBody>
      </p:sp>
      <p:sp>
        <p:nvSpPr>
          <p:cNvPr id="14" name="sketch line">
            <a:extLst>
              <a:ext uri="{FF2B5EF4-FFF2-40B4-BE49-F238E27FC236}">
                <a16:creationId xmlns:a16="http://schemas.microsoft.com/office/drawing/2014/main" id="{49B530FE-A87D-41A0-A920-ADC6539EA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9353" y="2560829"/>
            <a:ext cx="5029200" cy="18288"/>
          </a:xfrm>
          <a:custGeom>
            <a:avLst/>
            <a:gdLst>
              <a:gd name="connsiteX0" fmla="*/ 0 w 5029200"/>
              <a:gd name="connsiteY0" fmla="*/ 0 h 18288"/>
              <a:gd name="connsiteX1" fmla="*/ 528066 w 5029200"/>
              <a:gd name="connsiteY1" fmla="*/ 0 h 18288"/>
              <a:gd name="connsiteX2" fmla="*/ 1207008 w 5029200"/>
              <a:gd name="connsiteY2" fmla="*/ 0 h 18288"/>
              <a:gd name="connsiteX3" fmla="*/ 1785366 w 5029200"/>
              <a:gd name="connsiteY3" fmla="*/ 0 h 18288"/>
              <a:gd name="connsiteX4" fmla="*/ 2313432 w 5029200"/>
              <a:gd name="connsiteY4" fmla="*/ 0 h 18288"/>
              <a:gd name="connsiteX5" fmla="*/ 2992374 w 5029200"/>
              <a:gd name="connsiteY5" fmla="*/ 0 h 18288"/>
              <a:gd name="connsiteX6" fmla="*/ 3621024 w 5029200"/>
              <a:gd name="connsiteY6" fmla="*/ 0 h 18288"/>
              <a:gd name="connsiteX7" fmla="*/ 4249674 w 5029200"/>
              <a:gd name="connsiteY7" fmla="*/ 0 h 18288"/>
              <a:gd name="connsiteX8" fmla="*/ 5029200 w 5029200"/>
              <a:gd name="connsiteY8" fmla="*/ 0 h 18288"/>
              <a:gd name="connsiteX9" fmla="*/ 5029200 w 5029200"/>
              <a:gd name="connsiteY9" fmla="*/ 18288 h 18288"/>
              <a:gd name="connsiteX10" fmla="*/ 4501134 w 5029200"/>
              <a:gd name="connsiteY10" fmla="*/ 18288 h 18288"/>
              <a:gd name="connsiteX11" fmla="*/ 4023360 w 5029200"/>
              <a:gd name="connsiteY11" fmla="*/ 18288 h 18288"/>
              <a:gd name="connsiteX12" fmla="*/ 3344418 w 5029200"/>
              <a:gd name="connsiteY12" fmla="*/ 18288 h 18288"/>
              <a:gd name="connsiteX13" fmla="*/ 2816352 w 5029200"/>
              <a:gd name="connsiteY13" fmla="*/ 18288 h 18288"/>
              <a:gd name="connsiteX14" fmla="*/ 2137410 w 5029200"/>
              <a:gd name="connsiteY14" fmla="*/ 18288 h 18288"/>
              <a:gd name="connsiteX15" fmla="*/ 1408176 w 5029200"/>
              <a:gd name="connsiteY15" fmla="*/ 18288 h 18288"/>
              <a:gd name="connsiteX16" fmla="*/ 829818 w 5029200"/>
              <a:gd name="connsiteY16" fmla="*/ 18288 h 18288"/>
              <a:gd name="connsiteX17" fmla="*/ 0 w 5029200"/>
              <a:gd name="connsiteY17" fmla="*/ 18288 h 18288"/>
              <a:gd name="connsiteX18" fmla="*/ 0 w 5029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29200" h="18288" fill="none" extrusionOk="0">
                <a:moveTo>
                  <a:pt x="0" y="0"/>
                </a:moveTo>
                <a:cubicBezTo>
                  <a:pt x="142937" y="1696"/>
                  <a:pt x="371859" y="12840"/>
                  <a:pt x="528066" y="0"/>
                </a:cubicBezTo>
                <a:cubicBezTo>
                  <a:pt x="684273" y="-12840"/>
                  <a:pt x="928949" y="-5725"/>
                  <a:pt x="1207008" y="0"/>
                </a:cubicBezTo>
                <a:cubicBezTo>
                  <a:pt x="1485067" y="5725"/>
                  <a:pt x="1562886" y="-21331"/>
                  <a:pt x="1785366" y="0"/>
                </a:cubicBezTo>
                <a:cubicBezTo>
                  <a:pt x="2007846" y="21331"/>
                  <a:pt x="2056226" y="25221"/>
                  <a:pt x="2313432" y="0"/>
                </a:cubicBezTo>
                <a:cubicBezTo>
                  <a:pt x="2570638" y="-25221"/>
                  <a:pt x="2732455" y="16294"/>
                  <a:pt x="2992374" y="0"/>
                </a:cubicBezTo>
                <a:cubicBezTo>
                  <a:pt x="3252293" y="-16294"/>
                  <a:pt x="3319267" y="-29774"/>
                  <a:pt x="3621024" y="0"/>
                </a:cubicBezTo>
                <a:cubicBezTo>
                  <a:pt x="3922781" y="29774"/>
                  <a:pt x="3998107" y="-1004"/>
                  <a:pt x="4249674" y="0"/>
                </a:cubicBezTo>
                <a:cubicBezTo>
                  <a:pt x="4501241" y="1004"/>
                  <a:pt x="4792523" y="-4510"/>
                  <a:pt x="5029200" y="0"/>
                </a:cubicBezTo>
                <a:cubicBezTo>
                  <a:pt x="5029730" y="6954"/>
                  <a:pt x="5029934" y="12839"/>
                  <a:pt x="5029200" y="18288"/>
                </a:cubicBezTo>
                <a:cubicBezTo>
                  <a:pt x="4805432" y="23154"/>
                  <a:pt x="4715801" y="17034"/>
                  <a:pt x="4501134" y="18288"/>
                </a:cubicBezTo>
                <a:cubicBezTo>
                  <a:pt x="4286467" y="19542"/>
                  <a:pt x="4193719" y="41701"/>
                  <a:pt x="4023360" y="18288"/>
                </a:cubicBezTo>
                <a:cubicBezTo>
                  <a:pt x="3853001" y="-5125"/>
                  <a:pt x="3676466" y="16909"/>
                  <a:pt x="3344418" y="18288"/>
                </a:cubicBezTo>
                <a:cubicBezTo>
                  <a:pt x="3012370" y="19667"/>
                  <a:pt x="2945824" y="14410"/>
                  <a:pt x="2816352" y="18288"/>
                </a:cubicBezTo>
                <a:cubicBezTo>
                  <a:pt x="2686880" y="22166"/>
                  <a:pt x="2438351" y="13507"/>
                  <a:pt x="2137410" y="18288"/>
                </a:cubicBezTo>
                <a:cubicBezTo>
                  <a:pt x="1836469" y="23069"/>
                  <a:pt x="1581391" y="46111"/>
                  <a:pt x="1408176" y="18288"/>
                </a:cubicBezTo>
                <a:cubicBezTo>
                  <a:pt x="1234961" y="-9535"/>
                  <a:pt x="1040489" y="-7495"/>
                  <a:pt x="829818" y="18288"/>
                </a:cubicBezTo>
                <a:cubicBezTo>
                  <a:pt x="619147" y="44071"/>
                  <a:pt x="238626" y="37568"/>
                  <a:pt x="0" y="18288"/>
                </a:cubicBezTo>
                <a:cubicBezTo>
                  <a:pt x="-570" y="9279"/>
                  <a:pt x="132" y="5100"/>
                  <a:pt x="0" y="0"/>
                </a:cubicBezTo>
                <a:close/>
              </a:path>
              <a:path w="5029200" h="18288" stroke="0" extrusionOk="0">
                <a:moveTo>
                  <a:pt x="0" y="0"/>
                </a:moveTo>
                <a:cubicBezTo>
                  <a:pt x="165412" y="-21137"/>
                  <a:pt x="322344" y="-21985"/>
                  <a:pt x="578358" y="0"/>
                </a:cubicBezTo>
                <a:cubicBezTo>
                  <a:pt x="834372" y="21985"/>
                  <a:pt x="907099" y="-19195"/>
                  <a:pt x="1056132" y="0"/>
                </a:cubicBezTo>
                <a:cubicBezTo>
                  <a:pt x="1205165" y="19195"/>
                  <a:pt x="1612834" y="-24928"/>
                  <a:pt x="1785366" y="0"/>
                </a:cubicBezTo>
                <a:cubicBezTo>
                  <a:pt x="1957898" y="24928"/>
                  <a:pt x="2149044" y="19108"/>
                  <a:pt x="2363724" y="0"/>
                </a:cubicBezTo>
                <a:cubicBezTo>
                  <a:pt x="2578404" y="-19108"/>
                  <a:pt x="2759981" y="-21788"/>
                  <a:pt x="2942082" y="0"/>
                </a:cubicBezTo>
                <a:cubicBezTo>
                  <a:pt x="3124183" y="21788"/>
                  <a:pt x="3482217" y="8836"/>
                  <a:pt x="3671316" y="0"/>
                </a:cubicBezTo>
                <a:cubicBezTo>
                  <a:pt x="3860415" y="-8836"/>
                  <a:pt x="4058665" y="-25048"/>
                  <a:pt x="4199382" y="0"/>
                </a:cubicBezTo>
                <a:cubicBezTo>
                  <a:pt x="4340099" y="25048"/>
                  <a:pt x="4735096" y="-22088"/>
                  <a:pt x="5029200" y="0"/>
                </a:cubicBezTo>
                <a:cubicBezTo>
                  <a:pt x="5028517" y="5414"/>
                  <a:pt x="5028480" y="12510"/>
                  <a:pt x="5029200" y="18288"/>
                </a:cubicBezTo>
                <a:cubicBezTo>
                  <a:pt x="4891577" y="31493"/>
                  <a:pt x="4684146" y="-2509"/>
                  <a:pt x="4501134" y="18288"/>
                </a:cubicBezTo>
                <a:cubicBezTo>
                  <a:pt x="4318122" y="39085"/>
                  <a:pt x="4030703" y="3672"/>
                  <a:pt x="3872484" y="18288"/>
                </a:cubicBezTo>
                <a:cubicBezTo>
                  <a:pt x="3714265" y="32905"/>
                  <a:pt x="3546134" y="7501"/>
                  <a:pt x="3294126" y="18288"/>
                </a:cubicBezTo>
                <a:cubicBezTo>
                  <a:pt x="3042118" y="29075"/>
                  <a:pt x="2912116" y="11153"/>
                  <a:pt x="2564892" y="18288"/>
                </a:cubicBezTo>
                <a:cubicBezTo>
                  <a:pt x="2217668" y="25423"/>
                  <a:pt x="2095118" y="11659"/>
                  <a:pt x="1835658" y="18288"/>
                </a:cubicBezTo>
                <a:cubicBezTo>
                  <a:pt x="1576198" y="24917"/>
                  <a:pt x="1500897" y="19889"/>
                  <a:pt x="1307592" y="18288"/>
                </a:cubicBezTo>
                <a:cubicBezTo>
                  <a:pt x="1114287" y="16687"/>
                  <a:pt x="961527" y="47453"/>
                  <a:pt x="678942" y="18288"/>
                </a:cubicBezTo>
                <a:cubicBezTo>
                  <a:pt x="396357" y="-10877"/>
                  <a:pt x="271066" y="23005"/>
                  <a:pt x="0" y="18288"/>
                </a:cubicBezTo>
                <a:cubicBezTo>
                  <a:pt x="-306" y="11061"/>
                  <a:pt x="-655" y="7751"/>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D34424A-226F-F700-8BC7-97AD04ECA506}"/>
              </a:ext>
            </a:extLst>
          </p:cNvPr>
          <p:cNvSpPr>
            <a:spLocks noGrp="1"/>
          </p:cNvSpPr>
          <p:nvPr>
            <p:ph sz="half" idx="2"/>
          </p:nvPr>
        </p:nvSpPr>
        <p:spPr>
          <a:xfrm>
            <a:off x="5759354" y="2798064"/>
            <a:ext cx="5461095" cy="3417611"/>
          </a:xfrm>
        </p:spPr>
        <p:txBody>
          <a:bodyPr vert="horz" lIns="91440" tIns="45720" rIns="91440" bIns="45720" rtlCol="0" anchor="t">
            <a:normAutofit/>
          </a:bodyPr>
          <a:lstStyle/>
          <a:p>
            <a:pPr>
              <a:lnSpc>
                <a:spcPct val="90000"/>
              </a:lnSpc>
            </a:pPr>
            <a:r>
              <a:rPr lang="en-US" sz="2200" dirty="0">
                <a:solidFill>
                  <a:srgbClr val="FFFFFF"/>
                </a:solidFill>
                <a:latin typeface="+mn-lt"/>
              </a:rPr>
              <a:t>The authors describe the description of the grammar from a general overview to specific pedagogical contexts</a:t>
            </a:r>
          </a:p>
          <a:p>
            <a:pPr>
              <a:lnSpc>
                <a:spcPct val="90000"/>
              </a:lnSpc>
            </a:pPr>
            <a:r>
              <a:rPr lang="en-US" sz="2200" dirty="0">
                <a:solidFill>
                  <a:srgbClr val="FFFFFF"/>
                </a:solidFill>
                <a:latin typeface="+mn-lt"/>
              </a:rPr>
              <a:t>There are three main points: </a:t>
            </a:r>
          </a:p>
          <a:p>
            <a:pPr marL="1217613" indent="-457200">
              <a:lnSpc>
                <a:spcPct val="90000"/>
              </a:lnSpc>
              <a:spcBef>
                <a:spcPts val="0"/>
              </a:spcBef>
              <a:spcAft>
                <a:spcPts val="0"/>
              </a:spcAft>
              <a:buFont typeface="+mj-lt"/>
              <a:buAutoNum type="arabicPeriod"/>
            </a:pPr>
            <a:r>
              <a:rPr lang="en-US" sz="2200" dirty="0">
                <a:solidFill>
                  <a:srgbClr val="FFFFFF"/>
                </a:solidFill>
                <a:latin typeface="+mn-lt"/>
              </a:rPr>
              <a:t>Rules of grammar </a:t>
            </a:r>
          </a:p>
          <a:p>
            <a:pPr marL="1217613" indent="-457200">
              <a:lnSpc>
                <a:spcPct val="90000"/>
              </a:lnSpc>
              <a:spcBef>
                <a:spcPts val="0"/>
              </a:spcBef>
              <a:spcAft>
                <a:spcPts val="0"/>
              </a:spcAft>
              <a:buFont typeface="+mj-lt"/>
              <a:buAutoNum type="arabicPeriod"/>
            </a:pPr>
            <a:r>
              <a:rPr lang="en-US" sz="2200" dirty="0">
                <a:solidFill>
                  <a:srgbClr val="FFFFFF"/>
                </a:solidFill>
                <a:latin typeface="+mn-lt"/>
              </a:rPr>
              <a:t>Views on formal and functional grammar</a:t>
            </a:r>
          </a:p>
          <a:p>
            <a:pPr marL="1217613" indent="-457200">
              <a:lnSpc>
                <a:spcPct val="90000"/>
              </a:lnSpc>
              <a:spcBef>
                <a:spcPts val="0"/>
              </a:spcBef>
              <a:spcAft>
                <a:spcPts val="0"/>
              </a:spcAft>
              <a:buFont typeface="+mj-lt"/>
              <a:buAutoNum type="arabicPeriod"/>
            </a:pPr>
            <a:r>
              <a:rPr lang="en-US" sz="2200" dirty="0">
                <a:solidFill>
                  <a:srgbClr val="FFFFFF"/>
                </a:solidFill>
                <a:latin typeface="+mn-lt"/>
              </a:rPr>
              <a:t>Second language acquisition (SLA) grammar practical application</a:t>
            </a:r>
          </a:p>
          <a:p>
            <a:pPr marL="0">
              <a:lnSpc>
                <a:spcPct val="90000"/>
              </a:lnSpc>
            </a:pPr>
            <a:endParaRPr lang="en-US" sz="2200" dirty="0">
              <a:solidFill>
                <a:srgbClr val="FFFFFF"/>
              </a:solidFill>
              <a:latin typeface="+mn-lt"/>
            </a:endParaRPr>
          </a:p>
        </p:txBody>
      </p:sp>
    </p:spTree>
    <p:extLst>
      <p:ext uri="{BB962C8B-B14F-4D97-AF65-F5344CB8AC3E}">
        <p14:creationId xmlns:p14="http://schemas.microsoft.com/office/powerpoint/2010/main" val="74294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B5B423A-57CC-4C58-AA26-8E2E862B03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5217023" cy="3994777"/>
          </a:xfrm>
          <a:custGeom>
            <a:avLst/>
            <a:gdLst>
              <a:gd name="connsiteX0" fmla="*/ 1945461 w 5217023"/>
              <a:gd name="connsiteY0" fmla="*/ 3787398 h 3994777"/>
              <a:gd name="connsiteX1" fmla="*/ 1942113 w 5217023"/>
              <a:gd name="connsiteY1" fmla="*/ 3790053 h 3994777"/>
              <a:gd name="connsiteX2" fmla="*/ 1946982 w 5217023"/>
              <a:gd name="connsiteY2" fmla="*/ 3787990 h 3994777"/>
              <a:gd name="connsiteX3" fmla="*/ 1945461 w 5217023"/>
              <a:gd name="connsiteY3" fmla="*/ 3787398 h 3994777"/>
              <a:gd name="connsiteX4" fmla="*/ 0 w 5217023"/>
              <a:gd name="connsiteY4" fmla="*/ 0 h 3994777"/>
              <a:gd name="connsiteX5" fmla="*/ 5030958 w 5217023"/>
              <a:gd name="connsiteY5" fmla="*/ 0 h 3994777"/>
              <a:gd name="connsiteX6" fmla="*/ 5046198 w 5217023"/>
              <a:gd name="connsiteY6" fmla="*/ 153449 h 3994777"/>
              <a:gd name="connsiteX7" fmla="*/ 5055729 w 5217023"/>
              <a:gd name="connsiteY7" fmla="*/ 415828 h 3994777"/>
              <a:gd name="connsiteX8" fmla="*/ 4735242 w 5217023"/>
              <a:gd name="connsiteY8" fmla="*/ 1867130 h 3994777"/>
              <a:gd name="connsiteX9" fmla="*/ 3907395 w 5217023"/>
              <a:gd name="connsiteY9" fmla="*/ 2938441 h 3994777"/>
              <a:gd name="connsiteX10" fmla="*/ 3946497 w 5217023"/>
              <a:gd name="connsiteY10" fmla="*/ 2908567 h 3994777"/>
              <a:gd name="connsiteX11" fmla="*/ 4585421 w 5217023"/>
              <a:gd name="connsiteY11" fmla="*/ 2188401 h 3994777"/>
              <a:gd name="connsiteX12" fmla="*/ 5142585 w 5217023"/>
              <a:gd name="connsiteY12" fmla="*/ 276891 h 3994777"/>
              <a:gd name="connsiteX13" fmla="*/ 5121833 w 5217023"/>
              <a:gd name="connsiteY13" fmla="*/ 30208 h 3994777"/>
              <a:gd name="connsiteX14" fmla="*/ 5116229 w 5217023"/>
              <a:gd name="connsiteY14" fmla="*/ 0 h 3994777"/>
              <a:gd name="connsiteX15" fmla="*/ 5184724 w 5217023"/>
              <a:gd name="connsiteY15" fmla="*/ 0 h 3994777"/>
              <a:gd name="connsiteX16" fmla="*/ 5196265 w 5217023"/>
              <a:gd name="connsiteY16" fmla="*/ 66113 h 3994777"/>
              <a:gd name="connsiteX17" fmla="*/ 5058603 w 5217023"/>
              <a:gd name="connsiteY17" fmla="*/ 1368242 h 3994777"/>
              <a:gd name="connsiteX18" fmla="*/ 4096624 w 5217023"/>
              <a:gd name="connsiteY18" fmla="*/ 2870829 h 3994777"/>
              <a:gd name="connsiteX19" fmla="*/ 3833203 w 5217023"/>
              <a:gd name="connsiteY19" fmla="*/ 3092190 h 3994777"/>
              <a:gd name="connsiteX20" fmla="*/ 3536509 w 5217023"/>
              <a:gd name="connsiteY20" fmla="*/ 3297128 h 3994777"/>
              <a:gd name="connsiteX21" fmla="*/ 3148966 w 5217023"/>
              <a:gd name="connsiteY21" fmla="*/ 3485478 h 3994777"/>
              <a:gd name="connsiteX22" fmla="*/ 1860557 w 5217023"/>
              <a:gd name="connsiteY22" fmla="*/ 3880910 h 3994777"/>
              <a:gd name="connsiteX23" fmla="*/ 573715 w 5217023"/>
              <a:gd name="connsiteY23" fmla="*/ 3983764 h 3994777"/>
              <a:gd name="connsiteX24" fmla="*/ 108410 w 5217023"/>
              <a:gd name="connsiteY24" fmla="*/ 3908816 h 3994777"/>
              <a:gd name="connsiteX25" fmla="*/ 0 w 5217023"/>
              <a:gd name="connsiteY25" fmla="*/ 3876793 h 3994777"/>
              <a:gd name="connsiteX26" fmla="*/ 0 w 5217023"/>
              <a:gd name="connsiteY26" fmla="*/ 3802912 h 3994777"/>
              <a:gd name="connsiteX27" fmla="*/ 36975 w 5217023"/>
              <a:gd name="connsiteY27" fmla="*/ 3815954 h 3994777"/>
              <a:gd name="connsiteX28" fmla="*/ 561628 w 5217023"/>
              <a:gd name="connsiteY28" fmla="*/ 3912655 h 3994777"/>
              <a:gd name="connsiteX29" fmla="*/ 1683086 w 5217023"/>
              <a:gd name="connsiteY29" fmla="*/ 3844334 h 3994777"/>
              <a:gd name="connsiteX30" fmla="*/ 1806023 w 5217023"/>
              <a:gd name="connsiteY30" fmla="*/ 3820992 h 3994777"/>
              <a:gd name="connsiteX31" fmla="*/ 1921817 w 5217023"/>
              <a:gd name="connsiteY31" fmla="*/ 3795747 h 3994777"/>
              <a:gd name="connsiteX32" fmla="*/ 1243689 w 5217023"/>
              <a:gd name="connsiteY32" fmla="*/ 3846539 h 3994777"/>
              <a:gd name="connsiteX33" fmla="*/ 62875 w 5217023"/>
              <a:gd name="connsiteY33" fmla="*/ 3668143 h 3994777"/>
              <a:gd name="connsiteX34" fmla="*/ 0 w 5217023"/>
              <a:gd name="connsiteY34" fmla="*/ 3644185 h 399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217023" h="3994777">
                <a:moveTo>
                  <a:pt x="1945461" y="3787398"/>
                </a:moveTo>
                <a:lnTo>
                  <a:pt x="1942113" y="3790053"/>
                </a:lnTo>
                <a:lnTo>
                  <a:pt x="1946982" y="3787990"/>
                </a:lnTo>
                <a:cubicBezTo>
                  <a:pt x="1946982" y="3787990"/>
                  <a:pt x="1946379" y="3787019"/>
                  <a:pt x="1945461" y="3787398"/>
                </a:cubicBezTo>
                <a:close/>
                <a:moveTo>
                  <a:pt x="0" y="0"/>
                </a:moveTo>
                <a:lnTo>
                  <a:pt x="5030958" y="0"/>
                </a:lnTo>
                <a:lnTo>
                  <a:pt x="5046198" y="153449"/>
                </a:lnTo>
                <a:cubicBezTo>
                  <a:pt x="5052189" y="240558"/>
                  <a:pt x="5055458" y="328007"/>
                  <a:pt x="5055729" y="415828"/>
                </a:cubicBezTo>
                <a:cubicBezTo>
                  <a:pt x="5057604" y="923672"/>
                  <a:pt x="4959210" y="1409054"/>
                  <a:pt x="4735242" y="1867130"/>
                </a:cubicBezTo>
                <a:cubicBezTo>
                  <a:pt x="4533284" y="2280198"/>
                  <a:pt x="4248921" y="2629330"/>
                  <a:pt x="3907395" y="2938441"/>
                </a:cubicBezTo>
                <a:cubicBezTo>
                  <a:pt x="3922498" y="2931535"/>
                  <a:pt x="3935859" y="2921330"/>
                  <a:pt x="3946497" y="2908567"/>
                </a:cubicBezTo>
                <a:cubicBezTo>
                  <a:pt x="4193494" y="2700987"/>
                  <a:pt x="4408756" y="2458364"/>
                  <a:pt x="4585421" y="2188401"/>
                </a:cubicBezTo>
                <a:cubicBezTo>
                  <a:pt x="4967641" y="1608533"/>
                  <a:pt x="5169304" y="975361"/>
                  <a:pt x="5142585" y="276891"/>
                </a:cubicBezTo>
                <a:cubicBezTo>
                  <a:pt x="5139764" y="194215"/>
                  <a:pt x="5132824" y="111888"/>
                  <a:pt x="5121833" y="30208"/>
                </a:cubicBezTo>
                <a:lnTo>
                  <a:pt x="5116229" y="0"/>
                </a:lnTo>
                <a:lnTo>
                  <a:pt x="5184724" y="0"/>
                </a:lnTo>
                <a:lnTo>
                  <a:pt x="5196265" y="66113"/>
                </a:lnTo>
                <a:cubicBezTo>
                  <a:pt x="5249921" y="496647"/>
                  <a:pt x="5197997" y="931171"/>
                  <a:pt x="5058603" y="1368242"/>
                </a:cubicBezTo>
                <a:cubicBezTo>
                  <a:pt x="4872414" y="1953929"/>
                  <a:pt x="4544298" y="2451351"/>
                  <a:pt x="4096624" y="2870829"/>
                </a:cubicBezTo>
                <a:cubicBezTo>
                  <a:pt x="4012832" y="2949426"/>
                  <a:pt x="3924415" y="3022439"/>
                  <a:pt x="3833203" y="3092190"/>
                </a:cubicBezTo>
                <a:cubicBezTo>
                  <a:pt x="3741992" y="3161943"/>
                  <a:pt x="3648667" y="3225510"/>
                  <a:pt x="3536509" y="3297128"/>
                </a:cubicBezTo>
                <a:cubicBezTo>
                  <a:pt x="3427215" y="3372735"/>
                  <a:pt x="3288598" y="3430233"/>
                  <a:pt x="3148966" y="3485478"/>
                </a:cubicBezTo>
                <a:cubicBezTo>
                  <a:pt x="2729930" y="3651299"/>
                  <a:pt x="2302194" y="3788890"/>
                  <a:pt x="1860557" y="3880910"/>
                </a:cubicBezTo>
                <a:cubicBezTo>
                  <a:pt x="1435974" y="3969444"/>
                  <a:pt x="1008052" y="4017957"/>
                  <a:pt x="573715" y="3983764"/>
                </a:cubicBezTo>
                <a:cubicBezTo>
                  <a:pt x="415134" y="3971300"/>
                  <a:pt x="259585" y="3947743"/>
                  <a:pt x="108410" y="3908816"/>
                </a:cubicBezTo>
                <a:lnTo>
                  <a:pt x="0" y="3876793"/>
                </a:lnTo>
                <a:lnTo>
                  <a:pt x="0" y="3802912"/>
                </a:lnTo>
                <a:lnTo>
                  <a:pt x="36975" y="3815954"/>
                </a:lnTo>
                <a:cubicBezTo>
                  <a:pt x="206404" y="3867475"/>
                  <a:pt x="382020" y="3897326"/>
                  <a:pt x="561628" y="3912655"/>
                </a:cubicBezTo>
                <a:cubicBezTo>
                  <a:pt x="938583" y="3944832"/>
                  <a:pt x="1311814" y="3910697"/>
                  <a:pt x="1683086" y="3844334"/>
                </a:cubicBezTo>
                <a:cubicBezTo>
                  <a:pt x="1724123" y="3837151"/>
                  <a:pt x="1765097" y="3829374"/>
                  <a:pt x="1806023" y="3820992"/>
                </a:cubicBezTo>
                <a:cubicBezTo>
                  <a:pt x="1844740" y="3813079"/>
                  <a:pt x="1883218" y="3804161"/>
                  <a:pt x="1921817" y="3795747"/>
                </a:cubicBezTo>
                <a:cubicBezTo>
                  <a:pt x="1697011" y="3826435"/>
                  <a:pt x="1470551" y="3843387"/>
                  <a:pt x="1243689" y="3846539"/>
                </a:cubicBezTo>
                <a:cubicBezTo>
                  <a:pt x="839058" y="3849054"/>
                  <a:pt x="443424" y="3800206"/>
                  <a:pt x="62875" y="3668143"/>
                </a:cubicBezTo>
                <a:lnTo>
                  <a:pt x="0" y="364418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A5380F0-D9BB-8AE2-3CF3-4EFE75E64584}"/>
              </a:ext>
            </a:extLst>
          </p:cNvPr>
          <p:cNvSpPr>
            <a:spLocks noGrp="1"/>
          </p:cNvSpPr>
          <p:nvPr>
            <p:ph type="title"/>
          </p:nvPr>
        </p:nvSpPr>
        <p:spPr>
          <a:xfrm>
            <a:off x="348344" y="203200"/>
            <a:ext cx="4209142" cy="3225800"/>
          </a:xfrm>
        </p:spPr>
        <p:txBody>
          <a:bodyPr vert="horz" lIns="91440" tIns="45720" rIns="91440" bIns="45720" rtlCol="0" anchor="t">
            <a:normAutofit/>
          </a:bodyPr>
          <a:lstStyle/>
          <a:p>
            <a:r>
              <a:rPr lang="en-US" sz="4000" kern="1200" dirty="0">
                <a:solidFill>
                  <a:srgbClr val="FFFFFF"/>
                </a:solidFill>
                <a:latin typeface="+mj-lt"/>
                <a:ea typeface="+mj-ea"/>
                <a:cs typeface="+mj-cs"/>
              </a:rPr>
              <a:t>Rules of grammar: Prescriptive and Descriptive grammar </a:t>
            </a:r>
          </a:p>
        </p:txBody>
      </p:sp>
      <p:graphicFrame>
        <p:nvGraphicFramePr>
          <p:cNvPr id="5" name="Content Placeholder 2">
            <a:extLst>
              <a:ext uri="{FF2B5EF4-FFF2-40B4-BE49-F238E27FC236}">
                <a16:creationId xmlns:a16="http://schemas.microsoft.com/office/drawing/2014/main" id="{9B409FF2-8311-A4BD-AC47-4587AEE42907}"/>
              </a:ext>
            </a:extLst>
          </p:cNvPr>
          <p:cNvGraphicFramePr>
            <a:graphicFrameLocks noGrp="1"/>
          </p:cNvGraphicFramePr>
          <p:nvPr>
            <p:ph sz="half" idx="2"/>
            <p:extLst>
              <p:ext uri="{D42A27DB-BD31-4B8C-83A1-F6EECF244321}">
                <p14:modId xmlns:p14="http://schemas.microsoft.com/office/powerpoint/2010/main" val="927869592"/>
              </p:ext>
            </p:extLst>
          </p:nvPr>
        </p:nvGraphicFramePr>
        <p:xfrm>
          <a:off x="5542672" y="541606"/>
          <a:ext cx="5811128" cy="5678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327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8B9AA7C6-5E5A-498E-A6DF-A943376E09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83EAB11A-76F7-48F4-9B4F-5BFDF4BF96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4300" y="2385102"/>
            <a:ext cx="574091" cy="2087796"/>
            <a:chOff x="209668" y="2857422"/>
            <a:chExt cx="463662" cy="2087796"/>
          </a:xfrm>
        </p:grpSpPr>
        <p:sp>
          <p:nvSpPr>
            <p:cNvPr id="20" name="Rectangle 19">
              <a:extLst>
                <a:ext uri="{FF2B5EF4-FFF2-40B4-BE49-F238E27FC236}">
                  <a16:creationId xmlns:a16="http://schemas.microsoft.com/office/drawing/2014/main" id="{74D4C416-D5F4-4F6F-A6F1-87A21CD4FC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423947" y="2857422"/>
              <a:ext cx="249383" cy="20877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6AC1C30-21C6-4BF6-93EE-B211D7A8501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209668" y="2857423"/>
              <a:ext cx="1" cy="2087795"/>
            </a:xfrm>
            <a:prstGeom prst="line">
              <a:avLst/>
            </a:prstGeom>
            <a:ln w="177800">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23" name="Rectangle 22">
            <a:extLst>
              <a:ext uri="{FF2B5EF4-FFF2-40B4-BE49-F238E27FC236}">
                <a16:creationId xmlns:a16="http://schemas.microsoft.com/office/drawing/2014/main" id="{81E140AE-0ABF-47C8-BF32-7D2F0CF2B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631767"/>
            <a:ext cx="11111729" cy="575240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E4A765-26D9-128F-8946-C7B55348E163}"/>
              </a:ext>
            </a:extLst>
          </p:cNvPr>
          <p:cNvSpPr>
            <a:spLocks noGrp="1"/>
          </p:cNvSpPr>
          <p:nvPr>
            <p:ph type="title"/>
          </p:nvPr>
        </p:nvSpPr>
        <p:spPr>
          <a:xfrm>
            <a:off x="924631" y="1239927"/>
            <a:ext cx="4100553" cy="3232970"/>
          </a:xfrm>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r>
              <a:rPr lang="en-US" sz="5200" kern="1200" dirty="0">
                <a:solidFill>
                  <a:schemeClr val="tx1"/>
                </a:solidFill>
                <a:latin typeface="+mj-lt"/>
                <a:ea typeface="+mj-ea"/>
                <a:cs typeface="+mj-cs"/>
              </a:rPr>
              <a:t>Standard and non-standard Grammar</a:t>
            </a:r>
          </a:p>
        </p:txBody>
      </p:sp>
      <p:sp>
        <p:nvSpPr>
          <p:cNvPr id="3" name="Content Placeholder 2">
            <a:extLst>
              <a:ext uri="{FF2B5EF4-FFF2-40B4-BE49-F238E27FC236}">
                <a16:creationId xmlns:a16="http://schemas.microsoft.com/office/drawing/2014/main" id="{459BC8ED-DADF-2D88-5455-3A4AC4F7310D}"/>
              </a:ext>
            </a:extLst>
          </p:cNvPr>
          <p:cNvSpPr>
            <a:spLocks noGrp="1"/>
          </p:cNvSpPr>
          <p:nvPr>
            <p:ph sz="half" idx="2"/>
          </p:nvPr>
        </p:nvSpPr>
        <p:spPr>
          <a:xfrm>
            <a:off x="5370286" y="790787"/>
            <a:ext cx="6227290" cy="5289378"/>
          </a:xfrm>
        </p:spPr>
        <p:txBody>
          <a:bodyPr vert="horz" lIns="91440" tIns="45720" rIns="91440" bIns="45720" rtlCol="0" anchor="ctr">
            <a:noAutofit/>
          </a:bodyPr>
          <a:lstStyle/>
          <a:p>
            <a:pPr marL="0" indent="0">
              <a:lnSpc>
                <a:spcPct val="100000"/>
              </a:lnSpc>
              <a:buNone/>
            </a:pPr>
            <a:r>
              <a:rPr lang="en-US" sz="2200" dirty="0">
                <a:solidFill>
                  <a:schemeClr val="tx1"/>
                </a:solidFill>
                <a:latin typeface="+mn-lt"/>
              </a:rPr>
              <a:t>Grammar behave in a predictable and consistent way. </a:t>
            </a:r>
          </a:p>
          <a:p>
            <a:pPr marL="0" indent="0">
              <a:lnSpc>
                <a:spcPct val="100000"/>
              </a:lnSpc>
              <a:buNone/>
            </a:pPr>
            <a:r>
              <a:rPr lang="en-US" sz="2200" dirty="0">
                <a:solidFill>
                  <a:schemeClr val="tx1"/>
                </a:solidFill>
                <a:latin typeface="+mn-lt"/>
              </a:rPr>
              <a:t>	For example:</a:t>
            </a:r>
          </a:p>
          <a:p>
            <a:pPr marL="0" indent="0">
              <a:lnSpc>
                <a:spcPct val="100000"/>
              </a:lnSpc>
              <a:spcBef>
                <a:spcPts val="0"/>
              </a:spcBef>
              <a:spcAft>
                <a:spcPts val="0"/>
              </a:spcAft>
              <a:buNone/>
            </a:pPr>
            <a:r>
              <a:rPr lang="en-US" sz="2200" dirty="0">
                <a:solidFill>
                  <a:schemeClr val="tx1"/>
                </a:solidFill>
                <a:latin typeface="+mn-lt"/>
              </a:rPr>
              <a:t>	</a:t>
            </a:r>
            <a:r>
              <a:rPr lang="en-US" sz="2200" i="1" dirty="0">
                <a:solidFill>
                  <a:schemeClr val="tx1"/>
                </a:solidFill>
                <a:latin typeface="+mn-lt"/>
              </a:rPr>
              <a:t>Would have tried </a:t>
            </a:r>
            <a:r>
              <a:rPr lang="en-US" sz="2200" dirty="0">
                <a:solidFill>
                  <a:schemeClr val="tx1"/>
                </a:solidFill>
                <a:latin typeface="+mn-lt"/>
              </a:rPr>
              <a:t>or </a:t>
            </a:r>
            <a:r>
              <a:rPr lang="en-US" sz="2200" i="1" dirty="0">
                <a:solidFill>
                  <a:schemeClr val="tx1"/>
                </a:solidFill>
                <a:latin typeface="+mn-lt"/>
              </a:rPr>
              <a:t>might be trying</a:t>
            </a:r>
            <a:r>
              <a:rPr lang="en-US" sz="2200" dirty="0">
                <a:solidFill>
                  <a:schemeClr val="tx1"/>
                </a:solidFill>
                <a:latin typeface="+mn-lt"/>
              </a:rPr>
              <a:t>; but not</a:t>
            </a:r>
          </a:p>
          <a:p>
            <a:pPr marL="0" indent="0">
              <a:lnSpc>
                <a:spcPct val="100000"/>
              </a:lnSpc>
              <a:spcBef>
                <a:spcPts val="0"/>
              </a:spcBef>
              <a:spcAft>
                <a:spcPts val="0"/>
              </a:spcAft>
              <a:buNone/>
            </a:pPr>
            <a:r>
              <a:rPr lang="en-US" sz="2200" dirty="0">
                <a:solidFill>
                  <a:schemeClr val="tx1"/>
                </a:solidFill>
                <a:latin typeface="+mn-lt"/>
              </a:rPr>
              <a:t>	*</a:t>
            </a:r>
            <a:r>
              <a:rPr lang="en-US" sz="2200" i="1" dirty="0">
                <a:solidFill>
                  <a:schemeClr val="tx1"/>
                </a:solidFill>
                <a:latin typeface="+mn-lt"/>
              </a:rPr>
              <a:t>Have would tried </a:t>
            </a:r>
            <a:r>
              <a:rPr lang="en-US" sz="2200" dirty="0">
                <a:solidFill>
                  <a:schemeClr val="tx1"/>
                </a:solidFill>
                <a:latin typeface="+mn-lt"/>
              </a:rPr>
              <a:t>or *</a:t>
            </a:r>
            <a:r>
              <a:rPr lang="en-US" sz="2200" i="1" dirty="0">
                <a:solidFill>
                  <a:schemeClr val="tx1"/>
                </a:solidFill>
                <a:latin typeface="+mn-lt"/>
              </a:rPr>
              <a:t>be might trying</a:t>
            </a:r>
          </a:p>
          <a:p>
            <a:pPr marL="0" indent="0">
              <a:lnSpc>
                <a:spcPct val="100000"/>
              </a:lnSpc>
              <a:spcBef>
                <a:spcPts val="0"/>
              </a:spcBef>
              <a:spcAft>
                <a:spcPts val="0"/>
              </a:spcAft>
              <a:buNone/>
            </a:pPr>
            <a:r>
              <a:rPr lang="en-US" sz="2200" i="1" dirty="0">
                <a:solidFill>
                  <a:schemeClr val="tx1"/>
                </a:solidFill>
                <a:latin typeface="+mn-lt"/>
              </a:rPr>
              <a:t>	</a:t>
            </a:r>
            <a:r>
              <a:rPr lang="en-US" sz="2200" dirty="0">
                <a:solidFill>
                  <a:schemeClr val="tx1"/>
                </a:solidFill>
                <a:latin typeface="+mn-lt"/>
              </a:rPr>
              <a:t>Subject verb agreement (suffix </a:t>
            </a:r>
            <a:r>
              <a:rPr lang="en-US" sz="2200" i="1" dirty="0">
                <a:solidFill>
                  <a:schemeClr val="tx1"/>
                </a:solidFill>
                <a:latin typeface="+mn-lt"/>
              </a:rPr>
              <a:t>–s</a:t>
            </a:r>
            <a:r>
              <a:rPr lang="en-US" sz="2200" dirty="0">
                <a:solidFill>
                  <a:schemeClr val="tx1"/>
                </a:solidFill>
                <a:latin typeface="+mn-lt"/>
              </a:rPr>
              <a:t>)</a:t>
            </a:r>
          </a:p>
          <a:p>
            <a:pPr marL="0" indent="0">
              <a:lnSpc>
                <a:spcPct val="100000"/>
              </a:lnSpc>
              <a:buNone/>
            </a:pPr>
            <a:r>
              <a:rPr lang="en-US" sz="2200" dirty="0">
                <a:solidFill>
                  <a:schemeClr val="tx1"/>
                </a:solidFill>
                <a:latin typeface="+mn-lt"/>
              </a:rPr>
              <a:t>It means that grammar falls under well established categories of acceptable form which is referred to a </a:t>
            </a:r>
            <a:r>
              <a:rPr lang="en-US" sz="2200" i="1" dirty="0">
                <a:solidFill>
                  <a:schemeClr val="tx1"/>
                </a:solidFill>
                <a:latin typeface="+mn-lt"/>
              </a:rPr>
              <a:t>Standard English</a:t>
            </a:r>
            <a:r>
              <a:rPr lang="en-US" sz="2200" dirty="0">
                <a:solidFill>
                  <a:schemeClr val="tx1"/>
                </a:solidFill>
                <a:latin typeface="+mn-lt"/>
              </a:rPr>
              <a:t>.</a:t>
            </a:r>
          </a:p>
          <a:p>
            <a:pPr marL="0" indent="0">
              <a:lnSpc>
                <a:spcPct val="100000"/>
              </a:lnSpc>
              <a:buNone/>
            </a:pPr>
            <a:r>
              <a:rPr lang="en-US" sz="2200" dirty="0">
                <a:solidFill>
                  <a:schemeClr val="tx1"/>
                </a:solidFill>
                <a:latin typeface="+mn-lt"/>
              </a:rPr>
              <a:t>In terms of spoken and written forms, it commonly applies standard forms, but some include certain non-standard, or informal forms. </a:t>
            </a:r>
          </a:p>
        </p:txBody>
      </p:sp>
    </p:spTree>
    <p:extLst>
      <p:ext uri="{BB962C8B-B14F-4D97-AF65-F5344CB8AC3E}">
        <p14:creationId xmlns:p14="http://schemas.microsoft.com/office/powerpoint/2010/main" val="397600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par>
                                <p:cTn id="13" presetID="9"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A203437-703A-4E00-A8C0-91D328D6C7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3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E658C-33CC-E0B6-442D-927A8A5E8E37}"/>
              </a:ext>
            </a:extLst>
          </p:cNvPr>
          <p:cNvSpPr>
            <a:spLocks noGrp="1"/>
          </p:cNvSpPr>
          <p:nvPr>
            <p:ph type="title"/>
          </p:nvPr>
        </p:nvSpPr>
        <p:spPr>
          <a:xfrm>
            <a:off x="223284" y="502400"/>
            <a:ext cx="4040371" cy="1818064"/>
          </a:xfr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pPr algn="ctr"/>
            <a:r>
              <a:rPr lang="en-US" b="1" kern="1200" dirty="0">
                <a:solidFill>
                  <a:schemeClr val="tx1"/>
                </a:solidFill>
                <a:latin typeface="+mj-lt"/>
                <a:ea typeface="+mj-ea"/>
                <a:cs typeface="+mj-cs"/>
              </a:rPr>
              <a:t>Spoken and Written Grammar</a:t>
            </a:r>
          </a:p>
        </p:txBody>
      </p:sp>
      <p:pic>
        <p:nvPicPr>
          <p:cNvPr id="5" name="Picture 4" descr="A close-up of a logo&#10;&#10;Description automatically generated">
            <a:extLst>
              <a:ext uri="{FF2B5EF4-FFF2-40B4-BE49-F238E27FC236}">
                <a16:creationId xmlns:a16="http://schemas.microsoft.com/office/drawing/2014/main" id="{0E343642-5009-0740-106C-8146CC0017D7}"/>
              </a:ext>
            </a:extLst>
          </p:cNvPr>
          <p:cNvPicPr>
            <a:picLocks noChangeAspect="1"/>
          </p:cNvPicPr>
          <p:nvPr/>
        </p:nvPicPr>
        <p:blipFill rotWithShape="1">
          <a:blip r:embed="rId2">
            <a:extLst>
              <a:ext uri="{28A0092B-C50C-407E-A947-70E740481C1C}">
                <a14:useLocalDpi xmlns:a14="http://schemas.microsoft.com/office/drawing/2010/main" val="0"/>
              </a:ext>
            </a:extLst>
          </a:blip>
          <a:srcRect t="14762"/>
          <a:stretch/>
        </p:blipFill>
        <p:spPr>
          <a:xfrm>
            <a:off x="4555236" y="6"/>
            <a:ext cx="7636763" cy="2762724"/>
          </a:xfrm>
          <a:prstGeom prst="rect">
            <a:avLst/>
          </a:prstGeom>
        </p:spPr>
      </p:pic>
      <p:sp>
        <p:nvSpPr>
          <p:cNvPr id="21" name="Rectangle 2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2729"/>
            <a:ext cx="12192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7" name="Picture 6" descr="A person smiling at the camera&#10;&#10;Description automatically generated">
            <a:extLst>
              <a:ext uri="{FF2B5EF4-FFF2-40B4-BE49-F238E27FC236}">
                <a16:creationId xmlns:a16="http://schemas.microsoft.com/office/drawing/2014/main" id="{64DBB769-A5A9-AE48-96E2-3EAA6C68572D}"/>
              </a:ext>
            </a:extLst>
          </p:cNvPr>
          <p:cNvPicPr>
            <a:picLocks noChangeAspect="1"/>
          </p:cNvPicPr>
          <p:nvPr/>
        </p:nvPicPr>
        <p:blipFill rotWithShape="1">
          <a:blip r:embed="rId3">
            <a:extLst>
              <a:ext uri="{28A0092B-C50C-407E-A947-70E740481C1C}">
                <a14:useLocalDpi xmlns:a14="http://schemas.microsoft.com/office/drawing/2010/main" val="0"/>
              </a:ext>
            </a:extLst>
          </a:blip>
          <a:srcRect t="6791" r="-2" b="13145"/>
          <a:stretch/>
        </p:blipFill>
        <p:spPr>
          <a:xfrm>
            <a:off x="-1" y="2826737"/>
            <a:ext cx="4565779" cy="4031263"/>
          </a:xfrm>
          <a:prstGeom prst="rect">
            <a:avLst/>
          </a:prstGeom>
        </p:spPr>
      </p:pic>
      <p:sp>
        <p:nvSpPr>
          <p:cNvPr id="3" name="Content Placeholder 2">
            <a:extLst>
              <a:ext uri="{FF2B5EF4-FFF2-40B4-BE49-F238E27FC236}">
                <a16:creationId xmlns:a16="http://schemas.microsoft.com/office/drawing/2014/main" id="{13CB3208-6115-6FF3-7C2A-B54F3508C85F}"/>
              </a:ext>
            </a:extLst>
          </p:cNvPr>
          <p:cNvSpPr>
            <a:spLocks noGrp="1"/>
          </p:cNvSpPr>
          <p:nvPr>
            <p:ph sz="half" idx="2"/>
          </p:nvPr>
        </p:nvSpPr>
        <p:spPr>
          <a:xfrm>
            <a:off x="4557012" y="2951974"/>
            <a:ext cx="3105072" cy="3680930"/>
          </a:xfrm>
        </p:spPr>
        <p:txBody>
          <a:bodyPr vert="horz" lIns="91440" tIns="45720" rIns="91440" bIns="45720" rtlCol="0" anchor="ctr">
            <a:normAutofit/>
          </a:bodyPr>
          <a:lstStyle/>
          <a:p>
            <a:pPr>
              <a:lnSpc>
                <a:spcPct val="90000"/>
              </a:lnSpc>
            </a:pPr>
            <a:r>
              <a:rPr lang="en-US" sz="2000" dirty="0">
                <a:solidFill>
                  <a:schemeClr val="tx1"/>
                </a:solidFill>
                <a:latin typeface="+mn-lt"/>
              </a:rPr>
              <a:t>Written and spoken grammar have been the focus of Corpus studies -- involving the investigation of corpora, i.e. collections of (pieces of) texts that have been gathered according to specific criteria and are generally analyzed automatically. </a:t>
            </a:r>
          </a:p>
          <a:p>
            <a:pPr>
              <a:lnSpc>
                <a:spcPct val="90000"/>
              </a:lnSpc>
            </a:pPr>
            <a:r>
              <a:rPr lang="en-US" sz="2000" dirty="0">
                <a:solidFill>
                  <a:schemeClr val="tx1"/>
                </a:solidFill>
                <a:latin typeface="+mn-lt"/>
              </a:rPr>
              <a:t>For example : VOICE</a:t>
            </a:r>
          </a:p>
        </p:txBody>
      </p:sp>
      <p:sp>
        <p:nvSpPr>
          <p:cNvPr id="23" name="Rectangle 2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5823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8" name="TextBox 7">
            <a:extLst>
              <a:ext uri="{FF2B5EF4-FFF2-40B4-BE49-F238E27FC236}">
                <a16:creationId xmlns:a16="http://schemas.microsoft.com/office/drawing/2014/main" id="{E90E65DD-1CDC-D9CB-DE45-20B110A19DC3}"/>
              </a:ext>
            </a:extLst>
          </p:cNvPr>
          <p:cNvSpPr txBox="1"/>
          <p:nvPr/>
        </p:nvSpPr>
        <p:spPr>
          <a:xfrm>
            <a:off x="0" y="6452086"/>
            <a:ext cx="4619244" cy="36163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750" dirty="0"/>
              <a:t>Barbara </a:t>
            </a:r>
            <a:r>
              <a:rPr lang="en-US" sz="1750" dirty="0" err="1"/>
              <a:t>Seidlhofer</a:t>
            </a:r>
            <a:r>
              <a:rPr lang="en-US" sz="1750" dirty="0"/>
              <a:t> from the </a:t>
            </a:r>
            <a:r>
              <a:rPr lang="en-US" sz="1750" dirty="0" err="1"/>
              <a:t>Helsinsky</a:t>
            </a:r>
            <a:r>
              <a:rPr lang="en-US" sz="1750" dirty="0"/>
              <a:t> University</a:t>
            </a:r>
          </a:p>
        </p:txBody>
      </p:sp>
      <p:pic>
        <p:nvPicPr>
          <p:cNvPr id="11" name="Picture 10" descr="A pie chart with numbers and a diagram&#10;&#10;Description automatically generated">
            <a:extLst>
              <a:ext uri="{FF2B5EF4-FFF2-40B4-BE49-F238E27FC236}">
                <a16:creationId xmlns:a16="http://schemas.microsoft.com/office/drawing/2014/main" id="{265A77B8-C035-2CC4-CEB1-0C33BEDF46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9833" y="2961636"/>
            <a:ext cx="4399151" cy="3770700"/>
          </a:xfrm>
          <a:prstGeom prst="rect">
            <a:avLst/>
          </a:prstGeom>
        </p:spPr>
      </p:pic>
    </p:spTree>
    <p:extLst>
      <p:ext uri="{BB962C8B-B14F-4D97-AF65-F5344CB8AC3E}">
        <p14:creationId xmlns:p14="http://schemas.microsoft.com/office/powerpoint/2010/main" val="427021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dissolv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BDD1CB-C025-C9FB-32AD-B8B8B246262E}"/>
              </a:ext>
            </a:extLst>
          </p:cNvPr>
          <p:cNvSpPr>
            <a:spLocks noGrp="1"/>
          </p:cNvSpPr>
          <p:nvPr>
            <p:ph sz="half" idx="2"/>
          </p:nvPr>
        </p:nvSpPr>
        <p:spPr>
          <a:xfrm>
            <a:off x="541610" y="2560639"/>
            <a:ext cx="4182789" cy="3841750"/>
          </a:xfrm>
        </p:spPr>
        <p:txBody>
          <a:bodyPr>
            <a:normAutofit fontScale="92500"/>
          </a:bodyPr>
          <a:lstStyle/>
          <a:p>
            <a:pPr>
              <a:lnSpc>
                <a:spcPct val="10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Carter and McCarthy (1995) argue that differences between spoken and written grammar are especially important for pedagogical grammars since descriptions, that rest on written modes or on restricted genres and registers of spoken language, are likely to omit common features of everyday informal grammar and usage. </a:t>
            </a:r>
            <a:endParaRPr lang="en-US" dirty="0"/>
          </a:p>
        </p:txBody>
      </p:sp>
      <p:pic>
        <p:nvPicPr>
          <p:cNvPr id="5" name="Picture 4" descr="A diagram of a diagram of a language&#10;&#10;Description automatically generated with medium confidence">
            <a:extLst>
              <a:ext uri="{FF2B5EF4-FFF2-40B4-BE49-F238E27FC236}">
                <a16:creationId xmlns:a16="http://schemas.microsoft.com/office/drawing/2014/main" id="{76BAC778-B6B2-D108-B65C-61B2E22261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9006" y="2560639"/>
            <a:ext cx="6845300" cy="3841750"/>
          </a:xfrm>
          <a:prstGeom prst="rect">
            <a:avLst/>
          </a:prstGeom>
        </p:spPr>
      </p:pic>
    </p:spTree>
    <p:extLst>
      <p:ext uri="{BB962C8B-B14F-4D97-AF65-F5344CB8AC3E}">
        <p14:creationId xmlns:p14="http://schemas.microsoft.com/office/powerpoint/2010/main" val="121248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61363B6-1F8B-B003-0A86-8D1CA84156E4}"/>
              </a:ext>
            </a:extLst>
          </p:cNvPr>
          <p:cNvSpPr>
            <a:spLocks noGrp="1"/>
          </p:cNvSpPr>
          <p:nvPr>
            <p:ph type="title"/>
          </p:nvPr>
        </p:nvSpPr>
        <p:spPr>
          <a:xfrm>
            <a:off x="359734" y="173628"/>
            <a:ext cx="4659495" cy="1325563"/>
          </a:xfrm>
        </p:spPr>
        <p:style>
          <a:lnRef idx="3">
            <a:schemeClr val="lt1"/>
          </a:lnRef>
          <a:fillRef idx="1">
            <a:schemeClr val="accent2"/>
          </a:fillRef>
          <a:effectRef idx="1">
            <a:schemeClr val="accent2"/>
          </a:effectRef>
          <a:fontRef idx="minor">
            <a:schemeClr val="lt1"/>
          </a:fontRef>
        </p:style>
        <p:txBody>
          <a:bodyPr vert="horz" lIns="91440" tIns="45720" rIns="91440" bIns="45720" rtlCol="0" anchor="ctr">
            <a:normAutofit/>
          </a:bodyPr>
          <a:lstStyle/>
          <a:p>
            <a:r>
              <a:rPr lang="en-US" sz="4400" b="1" dirty="0">
                <a:solidFill>
                  <a:schemeClr val="tx1"/>
                </a:solidFill>
                <a:latin typeface="+mj-lt"/>
                <a:ea typeface="+mj-ea"/>
                <a:cs typeface="+mj-cs"/>
              </a:rPr>
              <a:t>Formal Grammar</a:t>
            </a:r>
          </a:p>
        </p:txBody>
      </p:sp>
      <p:sp>
        <p:nvSpPr>
          <p:cNvPr id="3" name="Content Placeholder 2">
            <a:extLst>
              <a:ext uri="{FF2B5EF4-FFF2-40B4-BE49-F238E27FC236}">
                <a16:creationId xmlns:a16="http://schemas.microsoft.com/office/drawing/2014/main" id="{22824D92-48E8-112F-6066-44D703510BAD}"/>
              </a:ext>
            </a:extLst>
          </p:cNvPr>
          <p:cNvSpPr>
            <a:spLocks noGrp="1"/>
          </p:cNvSpPr>
          <p:nvPr>
            <p:ph sz="half" idx="2"/>
          </p:nvPr>
        </p:nvSpPr>
        <p:spPr>
          <a:xfrm>
            <a:off x="244550" y="1850065"/>
            <a:ext cx="5987012" cy="4642810"/>
          </a:xfrm>
        </p:spPr>
        <p:txBody>
          <a:bodyPr vert="horz" lIns="91440" tIns="45720" rIns="91440" bIns="45720" rtlCol="0">
            <a:noAutofit/>
          </a:bodyPr>
          <a:lstStyle/>
          <a:p>
            <a:pPr>
              <a:lnSpc>
                <a:spcPct val="90000"/>
              </a:lnSpc>
            </a:pPr>
            <a:r>
              <a:rPr lang="en-US" sz="2000" dirty="0">
                <a:solidFill>
                  <a:schemeClr val="tx1"/>
                </a:solidFill>
                <a:latin typeface="+mn-lt"/>
              </a:rPr>
              <a:t>Formal grammar (best known as </a:t>
            </a:r>
            <a:r>
              <a:rPr lang="en-US" sz="2000" i="1" dirty="0">
                <a:solidFill>
                  <a:schemeClr val="tx1"/>
                </a:solidFill>
                <a:latin typeface="+mn-lt"/>
              </a:rPr>
              <a:t>Traditional grammar</a:t>
            </a:r>
            <a:r>
              <a:rPr lang="en-US" sz="2000" dirty="0">
                <a:solidFill>
                  <a:schemeClr val="tx1"/>
                </a:solidFill>
                <a:latin typeface="+mn-lt"/>
              </a:rPr>
              <a:t>) highlights forms and operation within structures and sentences. </a:t>
            </a:r>
          </a:p>
          <a:p>
            <a:pPr>
              <a:lnSpc>
                <a:spcPct val="90000"/>
              </a:lnSpc>
            </a:pPr>
            <a:r>
              <a:rPr lang="en-US" sz="2000" dirty="0">
                <a:solidFill>
                  <a:schemeClr val="tx1"/>
                </a:solidFill>
                <a:latin typeface="+mn-lt"/>
              </a:rPr>
              <a:t>One influential formal grammar is Generative-Transformational Grammar by Chomsky (1957, 1965)</a:t>
            </a:r>
          </a:p>
          <a:p>
            <a:pPr>
              <a:lnSpc>
                <a:spcPct val="90000"/>
              </a:lnSpc>
            </a:pPr>
            <a:r>
              <a:rPr lang="en-US" sz="2000" dirty="0">
                <a:solidFill>
                  <a:schemeClr val="tx1"/>
                </a:solidFill>
                <a:latin typeface="+mn-lt"/>
              </a:rPr>
              <a:t>The focus of attention is based on </a:t>
            </a:r>
            <a:r>
              <a:rPr lang="en-US" sz="2000" b="1" u="sng" dirty="0">
                <a:solidFill>
                  <a:schemeClr val="tx1"/>
                </a:solidFill>
                <a:latin typeface="+mn-lt"/>
              </a:rPr>
              <a:t>Syntax</a:t>
            </a:r>
            <a:r>
              <a:rPr lang="en-US" sz="2000" dirty="0">
                <a:solidFill>
                  <a:schemeClr val="tx1"/>
                </a:solidFill>
                <a:latin typeface="+mn-lt"/>
              </a:rPr>
              <a:t> and </a:t>
            </a:r>
            <a:r>
              <a:rPr lang="en-US" sz="2000" b="1" u="sng" dirty="0">
                <a:solidFill>
                  <a:schemeClr val="tx1"/>
                </a:solidFill>
                <a:latin typeface="+mn-lt"/>
              </a:rPr>
              <a:t>Morphology</a:t>
            </a:r>
            <a:r>
              <a:rPr lang="en-US" sz="2000" dirty="0">
                <a:solidFill>
                  <a:schemeClr val="tx1"/>
                </a:solidFill>
                <a:latin typeface="+mn-lt"/>
              </a:rPr>
              <a:t> through a speakers’ mental grammar --- a set of abstract rules for generating grammatical sentence. </a:t>
            </a:r>
          </a:p>
          <a:p>
            <a:pPr>
              <a:lnSpc>
                <a:spcPct val="90000"/>
              </a:lnSpc>
            </a:pPr>
            <a:r>
              <a:rPr lang="en-US" sz="2000" dirty="0">
                <a:solidFill>
                  <a:schemeClr val="tx1"/>
                </a:solidFill>
                <a:latin typeface="+mn-lt"/>
              </a:rPr>
              <a:t>Mental grammar or unconscious knowledge of systems of rules is known as “</a:t>
            </a:r>
            <a:r>
              <a:rPr lang="en-US" sz="2000" b="1" u="sng" dirty="0">
                <a:solidFill>
                  <a:schemeClr val="tx1"/>
                </a:solidFill>
                <a:latin typeface="+mn-lt"/>
              </a:rPr>
              <a:t>Competence</a:t>
            </a:r>
            <a:r>
              <a:rPr lang="en-US" sz="2000" dirty="0">
                <a:solidFill>
                  <a:schemeClr val="tx1"/>
                </a:solidFill>
                <a:latin typeface="+mn-lt"/>
              </a:rPr>
              <a:t>” --- </a:t>
            </a:r>
            <a:r>
              <a:rPr lang="en-US" sz="2000" i="1" dirty="0">
                <a:solidFill>
                  <a:schemeClr val="tx1"/>
                </a:solidFill>
                <a:latin typeface="+mn-lt"/>
              </a:rPr>
              <a:t>the ability in filling grammatical categories (e.g., nouns, verb, adjective </a:t>
            </a:r>
            <a:r>
              <a:rPr lang="en-US" sz="2000" i="1" dirty="0" err="1">
                <a:solidFill>
                  <a:schemeClr val="tx1"/>
                </a:solidFill>
                <a:latin typeface="+mn-lt"/>
              </a:rPr>
              <a:t>etc</a:t>
            </a:r>
            <a:r>
              <a:rPr lang="en-US" sz="2000" i="1" dirty="0">
                <a:solidFill>
                  <a:schemeClr val="tx1"/>
                </a:solidFill>
                <a:latin typeface="+mn-lt"/>
              </a:rPr>
              <a:t>) in corresponding grammatical slots in a syntactic form of a sentence</a:t>
            </a:r>
            <a:r>
              <a:rPr lang="en-US" sz="2000" dirty="0">
                <a:solidFill>
                  <a:schemeClr val="tx1"/>
                </a:solidFill>
                <a:latin typeface="+mn-lt"/>
              </a:rPr>
              <a:t>. </a:t>
            </a:r>
          </a:p>
        </p:txBody>
      </p:sp>
      <p:pic>
        <p:nvPicPr>
          <p:cNvPr id="5" name="Picture 4" descr="A person sitting in front of a stack of books&#10;&#10;Description automatically generated">
            <a:extLst>
              <a:ext uri="{FF2B5EF4-FFF2-40B4-BE49-F238E27FC236}">
                <a16:creationId xmlns:a16="http://schemas.microsoft.com/office/drawing/2014/main" id="{D0342ABA-263A-A0FB-63DB-701298D31AC4}"/>
              </a:ext>
            </a:extLst>
          </p:cNvPr>
          <p:cNvPicPr>
            <a:picLocks noChangeAspect="1"/>
          </p:cNvPicPr>
          <p:nvPr/>
        </p:nvPicPr>
        <p:blipFill rotWithShape="1">
          <a:blip r:embed="rId2">
            <a:extLst>
              <a:ext uri="{28A0092B-C50C-407E-A947-70E740481C1C}">
                <a14:useLocalDpi xmlns:a14="http://schemas.microsoft.com/office/drawing/2010/main" val="0"/>
              </a:ext>
            </a:extLst>
          </a:blip>
          <a:srcRect l="18250" r="14999" b="-2"/>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3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FFDE1F21-1578-25D4-74D2-FB8FE8A5DC8B}"/>
              </a:ext>
            </a:extLst>
          </p:cNvPr>
          <p:cNvSpPr txBox="1"/>
          <p:nvPr/>
        </p:nvSpPr>
        <p:spPr>
          <a:xfrm>
            <a:off x="7072036" y="6240573"/>
            <a:ext cx="4425122" cy="369332"/>
          </a:xfrm>
          <a:prstGeom prst="rect">
            <a:avLst/>
          </a:prstGeom>
          <a:noFill/>
        </p:spPr>
        <p:txBody>
          <a:bodyPr wrap="none" rtlCol="0">
            <a:spAutoFit/>
          </a:bodyPr>
          <a:lstStyle/>
          <a:p>
            <a:r>
              <a:rPr lang="en-ID" b="1" i="0" dirty="0">
                <a:solidFill>
                  <a:srgbClr val="BCC0C3"/>
                </a:solidFill>
                <a:effectLst/>
                <a:latin typeface="arial" panose="020B0604020202020204" pitchFamily="34" charset="0"/>
              </a:rPr>
              <a:t>Massachusetts Institute of Technology</a:t>
            </a:r>
            <a:endParaRPr lang="en-US" dirty="0"/>
          </a:p>
        </p:txBody>
      </p:sp>
    </p:spTree>
    <p:extLst>
      <p:ext uri="{BB962C8B-B14F-4D97-AF65-F5344CB8AC3E}">
        <p14:creationId xmlns:p14="http://schemas.microsoft.com/office/powerpoint/2010/main" val="2026836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dissolv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886D8-D950-A388-B01B-5760DAA3AC25}"/>
              </a:ext>
            </a:extLst>
          </p:cNvPr>
          <p:cNvSpPr>
            <a:spLocks noGrp="1"/>
          </p:cNvSpPr>
          <p:nvPr>
            <p:ph type="title"/>
          </p:nvPr>
        </p:nvSpPr>
        <p:spPr>
          <a:xfrm>
            <a:off x="361507" y="704950"/>
            <a:ext cx="4804217" cy="1231900"/>
          </a:xfrm>
        </p:spPr>
        <p:style>
          <a:lnRef idx="2">
            <a:schemeClr val="accent2"/>
          </a:lnRef>
          <a:fillRef idx="1">
            <a:schemeClr val="lt1"/>
          </a:fillRef>
          <a:effectRef idx="0">
            <a:schemeClr val="accent2"/>
          </a:effectRef>
          <a:fontRef idx="minor">
            <a:schemeClr val="dk1"/>
          </a:fontRef>
        </p:style>
        <p:txBody>
          <a:bodyPr vert="horz" lIns="91440" tIns="45720" rIns="91440" bIns="45720" rtlCol="0" anchor="b">
            <a:noAutofit/>
          </a:bodyPr>
          <a:lstStyle/>
          <a:p>
            <a:r>
              <a:rPr lang="en-US" sz="3000" b="1" dirty="0">
                <a:solidFill>
                  <a:schemeClr val="tx1"/>
                </a:solidFill>
                <a:latin typeface="+mj-lt"/>
                <a:ea typeface="+mj-ea"/>
                <a:cs typeface="+mj-cs"/>
              </a:rPr>
              <a:t>Functional grammar: Communicative competence </a:t>
            </a:r>
          </a:p>
        </p:txBody>
      </p:sp>
      <p:sp>
        <p:nvSpPr>
          <p:cNvPr id="3" name="Content Placeholder 2">
            <a:extLst>
              <a:ext uri="{FF2B5EF4-FFF2-40B4-BE49-F238E27FC236}">
                <a16:creationId xmlns:a16="http://schemas.microsoft.com/office/drawing/2014/main" id="{15B6B5E4-2B1D-8932-08F5-D13206DB8500}"/>
              </a:ext>
            </a:extLst>
          </p:cNvPr>
          <p:cNvSpPr>
            <a:spLocks noGrp="1"/>
          </p:cNvSpPr>
          <p:nvPr>
            <p:ph sz="half" idx="2"/>
          </p:nvPr>
        </p:nvSpPr>
        <p:spPr>
          <a:xfrm>
            <a:off x="126127" y="2304947"/>
            <a:ext cx="5145401" cy="3086903"/>
          </a:xfrm>
        </p:spPr>
        <p:txBody>
          <a:bodyPr vert="horz" lIns="91440" tIns="45720" rIns="91440" bIns="45720" rtlCol="0" anchor="t">
            <a:noAutofit/>
          </a:bodyPr>
          <a:lstStyle/>
          <a:p>
            <a:pPr>
              <a:lnSpc>
                <a:spcPct val="90000"/>
              </a:lnSpc>
            </a:pPr>
            <a:r>
              <a:rPr lang="en-US" sz="1800" dirty="0">
                <a:solidFill>
                  <a:schemeClr val="tx1"/>
                </a:solidFill>
                <a:latin typeface="+mn-lt"/>
              </a:rPr>
              <a:t>How to use language and functions in sociolinguistic and pragmatic discourse emphasizing on meaning communication, including the appropriate use of language in particular social context</a:t>
            </a:r>
          </a:p>
          <a:p>
            <a:pPr>
              <a:lnSpc>
                <a:spcPct val="90000"/>
              </a:lnSpc>
            </a:pPr>
            <a:r>
              <a:rPr lang="en-US" sz="1800" dirty="0">
                <a:solidFill>
                  <a:schemeClr val="tx1"/>
                </a:solidFill>
                <a:latin typeface="+mn-lt"/>
              </a:rPr>
              <a:t>Proposed by Dell </a:t>
            </a:r>
            <a:r>
              <a:rPr lang="en-US" sz="1800" dirty="0" err="1">
                <a:solidFill>
                  <a:schemeClr val="tx1"/>
                </a:solidFill>
                <a:latin typeface="+mn-lt"/>
              </a:rPr>
              <a:t>Hymes</a:t>
            </a:r>
            <a:r>
              <a:rPr lang="en-US" sz="1800" dirty="0">
                <a:solidFill>
                  <a:schemeClr val="tx1"/>
                </a:solidFill>
                <a:latin typeface="+mn-lt"/>
              </a:rPr>
              <a:t>’ (1972) communicative competence  with “SPEAKING” model. </a:t>
            </a:r>
          </a:p>
          <a:p>
            <a:pPr>
              <a:lnSpc>
                <a:spcPct val="90000"/>
              </a:lnSpc>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Communicative Competence as capabilities of a person, and a competence which is dependent upon both tacit knowledge and ability for use. In this sense, a Communicative Competence includes not only knowledge of the rules in </a:t>
            </a:r>
            <a:r>
              <a:rPr lang="en-US" sz="18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Chomsy’s</a:t>
            </a: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(1957, 1965) theory (grammatical competence) but also the ability to use language in various contexts (pragmatic competence). </a:t>
            </a:r>
            <a:endParaRPr lang="en-ID"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descr="A poster of a speaking conversation&#10;&#10;Description automatically generated with medium confidence">
            <a:extLst>
              <a:ext uri="{FF2B5EF4-FFF2-40B4-BE49-F238E27FC236}">
                <a16:creationId xmlns:a16="http://schemas.microsoft.com/office/drawing/2014/main" id="{A65BC84F-927E-8762-A78C-F6C717C45315}"/>
              </a:ext>
            </a:extLst>
          </p:cNvPr>
          <p:cNvPicPr>
            <a:picLocks noChangeAspect="1"/>
          </p:cNvPicPr>
          <p:nvPr/>
        </p:nvPicPr>
        <p:blipFill rotWithShape="1">
          <a:blip r:embed="rId2">
            <a:extLst>
              <a:ext uri="{28A0092B-C50C-407E-A947-70E740481C1C}">
                <a14:useLocalDpi xmlns:a14="http://schemas.microsoft.com/office/drawing/2010/main" val="0"/>
              </a:ext>
            </a:extLst>
          </a:blip>
          <a:srcRect r="-3" b="11784"/>
          <a:stretch/>
        </p:blipFill>
        <p:spPr>
          <a:xfrm>
            <a:off x="7168638" y="290368"/>
            <a:ext cx="4827668" cy="6403981"/>
          </a:xfrm>
          <a:prstGeom prst="rect">
            <a:avLst/>
          </a:prstGeom>
        </p:spPr>
      </p:pic>
      <p:pic>
        <p:nvPicPr>
          <p:cNvPr id="5" name="Picture 4" descr="A person wearing glasses smiling&#10;&#10;Description automatically generated">
            <a:extLst>
              <a:ext uri="{FF2B5EF4-FFF2-40B4-BE49-F238E27FC236}">
                <a16:creationId xmlns:a16="http://schemas.microsoft.com/office/drawing/2014/main" id="{E58037B4-9804-92BE-3401-082647C701FD}"/>
              </a:ext>
            </a:extLst>
          </p:cNvPr>
          <p:cNvPicPr>
            <a:picLocks noChangeAspect="1"/>
          </p:cNvPicPr>
          <p:nvPr/>
        </p:nvPicPr>
        <p:blipFill rotWithShape="1">
          <a:blip r:embed="rId3">
            <a:extLst>
              <a:ext uri="{28A0092B-C50C-407E-A947-70E740481C1C}">
                <a14:useLocalDpi xmlns:a14="http://schemas.microsoft.com/office/drawing/2010/main" val="0"/>
              </a:ext>
            </a:extLst>
          </a:blip>
          <a:srcRect l="576" r="21452" b="1"/>
          <a:stretch/>
        </p:blipFill>
        <p:spPr>
          <a:xfrm>
            <a:off x="5451850" y="336853"/>
            <a:ext cx="1482685" cy="1968095"/>
          </a:xfrm>
          <a:prstGeom prst="rect">
            <a:avLst/>
          </a:prstGeom>
        </p:spPr>
      </p:pic>
      <p:grpSp>
        <p:nvGrpSpPr>
          <p:cNvPr id="55" name="Group 54">
            <a:extLst>
              <a:ext uri="{FF2B5EF4-FFF2-40B4-BE49-F238E27FC236}">
                <a16:creationId xmlns:a16="http://schemas.microsoft.com/office/drawing/2014/main" id="{792AA144-DDFF-C43B-6866-516C9091D0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6737460"/>
            <a:ext cx="12192000" cy="123364"/>
            <a:chOff x="1" y="6737460"/>
            <a:chExt cx="12192000" cy="123364"/>
          </a:xfrm>
        </p:grpSpPr>
        <p:sp>
          <p:nvSpPr>
            <p:cNvPr id="56" name="Rectangle 55">
              <a:extLst>
                <a:ext uri="{FF2B5EF4-FFF2-40B4-BE49-F238E27FC236}">
                  <a16:creationId xmlns:a16="http://schemas.microsoft.com/office/drawing/2014/main" id="{56557A69-9517-26A8-EF3F-E65057EEC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6034320" y="703141"/>
              <a:ext cx="123362" cy="12192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47C5987E-7AB5-0A21-D727-68B38B342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40559" y="4909383"/>
              <a:ext cx="123362" cy="3779520"/>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descr="A group of people eating at a table&#10;&#10;Description automatically generated">
            <a:extLst>
              <a:ext uri="{FF2B5EF4-FFF2-40B4-BE49-F238E27FC236}">
                <a16:creationId xmlns:a16="http://schemas.microsoft.com/office/drawing/2014/main" id="{09B03239-B542-E504-68FF-323F81B929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5725" y="3804064"/>
            <a:ext cx="1854200" cy="1231900"/>
          </a:xfrm>
          <a:prstGeom prst="rect">
            <a:avLst/>
          </a:prstGeom>
        </p:spPr>
      </p:pic>
      <p:pic>
        <p:nvPicPr>
          <p:cNvPr id="15" name="Picture 14" descr="A group of women sitting at a desk&#10;&#10;Description automatically generated">
            <a:extLst>
              <a:ext uri="{FF2B5EF4-FFF2-40B4-BE49-F238E27FC236}">
                <a16:creationId xmlns:a16="http://schemas.microsoft.com/office/drawing/2014/main" id="{335502E5-9010-D712-0BF8-4DE9548FF4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2075" y="2531992"/>
            <a:ext cx="1847850" cy="1231900"/>
          </a:xfrm>
          <a:prstGeom prst="rect">
            <a:avLst/>
          </a:prstGeom>
        </p:spPr>
      </p:pic>
      <p:sp>
        <p:nvSpPr>
          <p:cNvPr id="17" name="TextBox 16">
            <a:extLst>
              <a:ext uri="{FF2B5EF4-FFF2-40B4-BE49-F238E27FC236}">
                <a16:creationId xmlns:a16="http://schemas.microsoft.com/office/drawing/2014/main" id="{A2BCAB3D-A82C-3FCE-6B80-4C7094D53C04}"/>
              </a:ext>
            </a:extLst>
          </p:cNvPr>
          <p:cNvSpPr txBox="1"/>
          <p:nvPr/>
        </p:nvSpPr>
        <p:spPr>
          <a:xfrm>
            <a:off x="5612375" y="5109501"/>
            <a:ext cx="1066702" cy="36933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dirty="0"/>
              <a:t>examples</a:t>
            </a:r>
          </a:p>
        </p:txBody>
      </p:sp>
    </p:spTree>
    <p:extLst>
      <p:ext uri="{BB962C8B-B14F-4D97-AF65-F5344CB8AC3E}">
        <p14:creationId xmlns:p14="http://schemas.microsoft.com/office/powerpoint/2010/main" val="70539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dissolv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A2F3F7-C41A-2BBD-5C74-26DBCBEEF497}"/>
              </a:ext>
            </a:extLst>
          </p:cNvPr>
          <p:cNvSpPr>
            <a:spLocks noGrp="1"/>
          </p:cNvSpPr>
          <p:nvPr>
            <p:ph type="title"/>
          </p:nvPr>
        </p:nvSpPr>
        <p:spPr>
          <a:xfrm>
            <a:off x="572493" y="238539"/>
            <a:ext cx="11018520" cy="1434415"/>
          </a:xfrm>
        </p:spPr>
        <p:txBody>
          <a:bodyPr vert="horz" lIns="91440" tIns="45720" rIns="91440" bIns="45720" rtlCol="0" anchor="b">
            <a:normAutofit fontScale="90000"/>
          </a:bodyPr>
          <a:lstStyle/>
          <a:p>
            <a:r>
              <a:rPr lang="en-US" sz="5000" b="1" dirty="0">
                <a:solidFill>
                  <a:schemeClr val="tx1"/>
                </a:solidFill>
                <a:latin typeface="+mj-lt"/>
                <a:ea typeface="+mj-ea"/>
                <a:cs typeface="+mj-cs"/>
              </a:rPr>
              <a:t>Combining studies : Constructive Theories</a:t>
            </a:r>
          </a:p>
        </p:txBody>
      </p:sp>
      <p:sp>
        <p:nvSpPr>
          <p:cNvPr id="7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9E098D-F8A7-1506-7A29-6CD3AE74069C}"/>
              </a:ext>
            </a:extLst>
          </p:cNvPr>
          <p:cNvSpPr>
            <a:spLocks noGrp="1"/>
          </p:cNvSpPr>
          <p:nvPr>
            <p:ph sz="half" idx="2"/>
          </p:nvPr>
        </p:nvSpPr>
        <p:spPr>
          <a:xfrm>
            <a:off x="406400" y="1708421"/>
            <a:ext cx="6879645" cy="4911039"/>
          </a:xfrm>
        </p:spPr>
        <p:txBody>
          <a:bodyPr vert="horz" lIns="91440" tIns="45720" rIns="91440" bIns="45720" rtlCol="0" anchor="t">
            <a:noAutofit/>
          </a:bodyPr>
          <a:lstStyle/>
          <a:p>
            <a:pPr>
              <a:lnSpc>
                <a:spcPct val="90000"/>
              </a:lnSpc>
            </a:pPr>
            <a:r>
              <a:rPr lang="en-US" sz="1500" dirty="0">
                <a:solidFill>
                  <a:schemeClr val="tx1"/>
                </a:solidFill>
                <a:latin typeface="+mn-lt"/>
              </a:rPr>
              <a:t>Various areas of applied linguistic studies based on Generative Transformational Grammar and Communicative Competence. </a:t>
            </a:r>
          </a:p>
          <a:p>
            <a:pPr>
              <a:lnSpc>
                <a:spcPct val="90000"/>
              </a:lnSpc>
            </a:pPr>
            <a:r>
              <a:rPr lang="en-US" sz="1500" dirty="0">
                <a:solidFill>
                  <a:schemeClr val="tx1"/>
                </a:solidFill>
                <a:latin typeface="+mn-lt"/>
              </a:rPr>
              <a:t>Differentiation between structural syllabus vs national syllabus in ESL/EFL contexts. </a:t>
            </a:r>
          </a:p>
          <a:p>
            <a:pPr>
              <a:lnSpc>
                <a:spcPct val="90000"/>
              </a:lnSpc>
            </a:pPr>
            <a:r>
              <a:rPr lang="en-US" sz="1500" dirty="0">
                <a:solidFill>
                  <a:schemeClr val="tx1"/>
                </a:solidFill>
                <a:latin typeface="+mn-lt"/>
              </a:rPr>
              <a:t>Structural syllabus focuses on </a:t>
            </a:r>
            <a:r>
              <a:rPr lang="en-US" sz="1500" dirty="0">
                <a:solidFill>
                  <a:schemeClr val="tx1"/>
                </a:solidFill>
                <a:effectLst/>
                <a:latin typeface="+mn-lt"/>
              </a:rPr>
              <a:t>structural categories such as adjectives, nouns and noun phrases, verbs and verb phrases, verb tenses and aspects, and clause and sentence types. </a:t>
            </a:r>
            <a:r>
              <a:rPr lang="en-US" sz="1500" dirty="0">
                <a:solidFill>
                  <a:schemeClr val="tx1"/>
                </a:solidFill>
                <a:latin typeface="+mn-lt"/>
              </a:rPr>
              <a:t> </a:t>
            </a:r>
          </a:p>
          <a:p>
            <a:pPr>
              <a:lnSpc>
                <a:spcPct val="90000"/>
              </a:lnSpc>
            </a:pPr>
            <a:r>
              <a:rPr lang="en-US" sz="1500" dirty="0">
                <a:solidFill>
                  <a:schemeClr val="tx1"/>
                </a:solidFill>
                <a:latin typeface="+mn-lt"/>
              </a:rPr>
              <a:t>National syllabus deals with </a:t>
            </a:r>
            <a:r>
              <a:rPr lang="en-US" sz="1500" dirty="0">
                <a:solidFill>
                  <a:schemeClr val="tx1"/>
                </a:solidFill>
                <a:effectLst/>
                <a:latin typeface="+mn-lt"/>
              </a:rPr>
              <a:t>functional terms such as speech acts of requesting, offering and so on. </a:t>
            </a:r>
          </a:p>
          <a:p>
            <a:pPr>
              <a:lnSpc>
                <a:spcPct val="90000"/>
              </a:lnSpc>
            </a:pPr>
            <a:r>
              <a:rPr lang="en-US" sz="1500" dirty="0">
                <a:solidFill>
                  <a:schemeClr val="tx1"/>
                </a:solidFill>
                <a:effectLst/>
                <a:latin typeface="+mn-lt"/>
              </a:rPr>
              <a:t>Newer linguistic theories emphasize a combination of forms and meanings which is known as cognitive grammar proposed by </a:t>
            </a:r>
            <a:r>
              <a:rPr lang="en-US" sz="1500" dirty="0" err="1">
                <a:solidFill>
                  <a:schemeClr val="tx1"/>
                </a:solidFill>
                <a:effectLst/>
                <a:latin typeface="+mn-lt"/>
              </a:rPr>
              <a:t>Celce-murcia</a:t>
            </a:r>
            <a:r>
              <a:rPr lang="en-US" sz="1500" dirty="0">
                <a:solidFill>
                  <a:schemeClr val="tx1"/>
                </a:solidFill>
                <a:effectLst/>
                <a:latin typeface="+mn-lt"/>
              </a:rPr>
              <a:t> &amp; Larsen Freeman (1995) viewing formal or functional approach based on three levels : (morpho)syntax, semantics and pragmatics</a:t>
            </a:r>
            <a:r>
              <a:rPr lang="en-US" sz="1500" dirty="0">
                <a:solidFill>
                  <a:schemeClr val="tx1"/>
                </a:solidFill>
                <a:latin typeface="+mn-lt"/>
              </a:rPr>
              <a:t>. </a:t>
            </a:r>
          </a:p>
          <a:p>
            <a:pPr>
              <a:lnSpc>
                <a:spcPct val="90000"/>
              </a:lnSpc>
            </a:pPr>
            <a:r>
              <a:rPr lang="en-US" sz="1500" dirty="0">
                <a:solidFill>
                  <a:schemeClr val="tx1"/>
                </a:solidFill>
                <a:latin typeface="+mn-lt"/>
              </a:rPr>
              <a:t>T</a:t>
            </a:r>
            <a:r>
              <a:rPr lang="en-US" sz="1500" dirty="0">
                <a:solidFill>
                  <a:schemeClr val="tx1"/>
                </a:solidFill>
                <a:effectLst/>
                <a:latin typeface="+mn-lt"/>
              </a:rPr>
              <a:t>he area covered in pedagogical grammar tends to be narrowly focused on formal and functional grammars as well as corpus linguistics, discourse analysis and pragmatics. It seems to imply that applied linguists must be paid attention to students that they not only can produce grammatical structures accurately, but must be able to use them meaningfully and appropriately. </a:t>
            </a:r>
          </a:p>
        </p:txBody>
      </p:sp>
      <p:pic>
        <p:nvPicPr>
          <p:cNvPr id="6" name="Content Placeholder 4" descr="A diagram of a diagram of a diagram&#10;&#10;Description automatically generated">
            <a:extLst>
              <a:ext uri="{FF2B5EF4-FFF2-40B4-BE49-F238E27FC236}">
                <a16:creationId xmlns:a16="http://schemas.microsoft.com/office/drawing/2014/main" id="{34569B62-67FF-7024-E5C1-22DEB3FAB18D}"/>
              </a:ext>
            </a:extLst>
          </p:cNvPr>
          <p:cNvPicPr>
            <a:picLocks noChangeAspect="1"/>
          </p:cNvPicPr>
          <p:nvPr/>
        </p:nvPicPr>
        <p:blipFill rotWithShape="1">
          <a:blip r:embed="rId2">
            <a:extLst>
              <a:ext uri="{28A0092B-C50C-407E-A947-70E740481C1C}">
                <a14:useLocalDpi xmlns:a14="http://schemas.microsoft.com/office/drawing/2010/main" val="0"/>
              </a:ext>
            </a:extLst>
          </a:blip>
          <a:srcRect l="29991" r="7024"/>
          <a:stretch/>
        </p:blipFill>
        <p:spPr>
          <a:xfrm>
            <a:off x="7602279" y="1911492"/>
            <a:ext cx="3988733" cy="4749575"/>
          </a:xfrm>
          <a:prstGeom prst="rect">
            <a:avLst/>
          </a:prstGeom>
        </p:spPr>
      </p:pic>
    </p:spTree>
    <p:extLst>
      <p:ext uri="{BB962C8B-B14F-4D97-AF65-F5344CB8AC3E}">
        <p14:creationId xmlns:p14="http://schemas.microsoft.com/office/powerpoint/2010/main" val="150513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279</TotalTime>
  <Words>1305</Words>
  <Application>Microsoft Macintosh PowerPoint</Application>
  <PresentationFormat>Widescreen</PresentationFormat>
  <Paragraphs>84</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Arial</vt:lpstr>
      <vt:lpstr>Calibri</vt:lpstr>
      <vt:lpstr>Calibri Light</vt:lpstr>
      <vt:lpstr>Verdana</vt:lpstr>
      <vt:lpstr>Office Theme</vt:lpstr>
      <vt:lpstr>Grammar</vt:lpstr>
      <vt:lpstr>Outline </vt:lpstr>
      <vt:lpstr>Rules of grammar: Prescriptive and Descriptive grammar </vt:lpstr>
      <vt:lpstr>Standard and non-standard Grammar</vt:lpstr>
      <vt:lpstr>Spoken and Written Grammar</vt:lpstr>
      <vt:lpstr>PowerPoint Presentation</vt:lpstr>
      <vt:lpstr>Formal Grammar</vt:lpstr>
      <vt:lpstr>Functional grammar: Communicative competence </vt:lpstr>
      <vt:lpstr>Combining studies : Constructive Theories</vt:lpstr>
      <vt:lpstr>PowerPoint Presentation</vt:lpstr>
      <vt:lpstr>SLA Grammatical Practical Applications</vt:lpstr>
      <vt:lpstr>Teaching Grammar</vt:lpstr>
      <vt:lpstr>Guided Participation </vt:lpstr>
      <vt:lpstr>Peer Interaction </vt:lpstr>
      <vt:lpstr>Peer interaction teaching example</vt:lpstr>
      <vt:lpstr>Grammaring</vt:lpstr>
      <vt:lpstr>Challenges in learning grammar</vt:lpstr>
      <vt:lpstr>English teachers must be a facilitator </vt:lpstr>
      <vt:lpstr>Any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dc:title>
  <dc:subject/>
  <dc:creator>Authors</dc:creator>
  <cp:keywords/>
  <dc:description/>
  <cp:lastModifiedBy>Authors</cp:lastModifiedBy>
  <cp:revision>5</cp:revision>
  <dcterms:created xsi:type="dcterms:W3CDTF">2023-10-12T12:37:58Z</dcterms:created>
  <dcterms:modified xsi:type="dcterms:W3CDTF">2023-10-19T15:07:26Z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rogh@microsoft.com</vt:lpwstr>
  </property>
  <property fmtid="{D5CDD505-2E9C-101B-9397-08002B2CF9AE}" pid="5" name="MSIP_Label_f42aa342-8706-4288-bd11-ebb85995028c_SetDate">
    <vt:lpwstr>2018-02-05T19:56:32.6740186Z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