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68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8" r:id="rId14"/>
    <p:sldId id="277" r:id="rId15"/>
    <p:sldId id="279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48"/>
  </p:normalViewPr>
  <p:slideViewPr>
    <p:cSldViewPr snapToGrid="0">
      <p:cViewPr varScale="1">
        <p:scale>
          <a:sx n="90" d="100"/>
          <a:sy n="90" d="100"/>
        </p:scale>
        <p:origin x="23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7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5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2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4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4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6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5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1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6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3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6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68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A011-5B7A-8E06-EC08-08C27B076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524000"/>
            <a:ext cx="5334000" cy="2286000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What speakers know about sentence meaning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A2E0DD-0ABC-7C35-C17D-532B436E0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571999"/>
            <a:ext cx="5334000" cy="15240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/>
              <a:t>Truth </a:t>
            </a:r>
          </a:p>
          <a:p>
            <a:pPr algn="l"/>
            <a:r>
              <a:rPr lang="en-US" dirty="0"/>
              <a:t>Entailment and Related Notions</a:t>
            </a:r>
          </a:p>
          <a:p>
            <a:pPr algn="l"/>
            <a:r>
              <a:rPr lang="en-US" dirty="0"/>
              <a:t>Ambiguity </a:t>
            </a:r>
          </a:p>
        </p:txBody>
      </p:sp>
      <p:pic>
        <p:nvPicPr>
          <p:cNvPr id="4" name="Picture 3" descr="Colored pencils inside a pencil holder which is on top of a wood table">
            <a:extLst>
              <a:ext uri="{FF2B5EF4-FFF2-40B4-BE49-F238E27FC236}">
                <a16:creationId xmlns:a16="http://schemas.microsoft.com/office/drawing/2014/main" id="{FA561FF5-0326-55DE-02F0-DE03C87E0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75"/>
          <a:stretch/>
        </p:blipFill>
        <p:spPr>
          <a:xfrm>
            <a:off x="2" y="732510"/>
            <a:ext cx="5333999" cy="6125491"/>
          </a:xfrm>
          <a:custGeom>
            <a:avLst/>
            <a:gdLst/>
            <a:ahLst/>
            <a:cxnLst/>
            <a:rect l="l" t="t" r="r" b="b"/>
            <a:pathLst>
              <a:path w="5333999" h="6125491">
                <a:moveTo>
                  <a:pt x="0" y="0"/>
                </a:moveTo>
                <a:lnTo>
                  <a:pt x="201347" y="12133"/>
                </a:lnTo>
                <a:cubicBezTo>
                  <a:pt x="834520" y="59989"/>
                  <a:pt x="1489622" y="165274"/>
                  <a:pt x="2149412" y="288819"/>
                </a:cubicBezTo>
                <a:cubicBezTo>
                  <a:pt x="4194087" y="671477"/>
                  <a:pt x="4738431" y="1884930"/>
                  <a:pt x="5125148" y="3309606"/>
                </a:cubicBezTo>
                <a:cubicBezTo>
                  <a:pt x="5383961" y="4263563"/>
                  <a:pt x="5599841" y="5130569"/>
                  <a:pt x="4496734" y="5829050"/>
                </a:cubicBezTo>
                <a:cubicBezTo>
                  <a:pt x="4342061" y="5927011"/>
                  <a:pt x="4177261" y="6012425"/>
                  <a:pt x="4005032" y="6088102"/>
                </a:cubicBezTo>
                <a:lnTo>
                  <a:pt x="3915032" y="6125491"/>
                </a:lnTo>
                <a:lnTo>
                  <a:pt x="0" y="6125491"/>
                </a:lnTo>
                <a:close/>
              </a:path>
            </a:pathLst>
          </a:custGeom>
        </p:spPr>
      </p:pic>
      <p:sp>
        <p:nvSpPr>
          <p:cNvPr id="55" name="Freeform: Shape 10">
            <a:extLst>
              <a:ext uri="{FF2B5EF4-FFF2-40B4-BE49-F238E27FC236}">
                <a16:creationId xmlns:a16="http://schemas.microsoft.com/office/drawing/2014/main" id="{4EB7CBBE-178B-4DB3-AD92-DED458BAE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52425"/>
            <a:ext cx="5185830" cy="65055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AC830-0DB7-8D62-FF7A-DF9995898EFC}"/>
              </a:ext>
            </a:extLst>
          </p:cNvPr>
          <p:cNvSpPr txBox="1"/>
          <p:nvPr/>
        </p:nvSpPr>
        <p:spPr>
          <a:xfrm>
            <a:off x="128587" y="6320909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Meeting 3</a:t>
            </a:r>
          </a:p>
        </p:txBody>
      </p:sp>
    </p:spTree>
    <p:extLst>
      <p:ext uri="{BB962C8B-B14F-4D97-AF65-F5344CB8AC3E}">
        <p14:creationId xmlns:p14="http://schemas.microsoft.com/office/powerpoint/2010/main" val="1606860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C23699-68A9-3FAB-53A4-FD9DAAC02F4C}"/>
              </a:ext>
            </a:extLst>
          </p:cNvPr>
          <p:cNvSpPr txBox="1"/>
          <p:nvPr/>
        </p:nvSpPr>
        <p:spPr>
          <a:xfrm>
            <a:off x="826293" y="2892072"/>
            <a:ext cx="2907507" cy="27853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Felix Viktor Presents Indonesia's First Gold at the World Swimming Championships. </a:t>
            </a:r>
            <a:b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E3CDA-5E02-3694-C87C-CD2AD29EB334}"/>
              </a:ext>
            </a:extLst>
          </p:cNvPr>
          <p:cNvSpPr txBox="1"/>
          <p:nvPr/>
        </p:nvSpPr>
        <p:spPr>
          <a:xfrm>
            <a:off x="7461646" y="2892072"/>
            <a:ext cx="2450307" cy="16312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Felix Viktor swims beautifully.</a:t>
            </a:r>
          </a:p>
          <a:p>
            <a:endParaRPr lang="en-US" sz="25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B40A60-220C-6BA7-8AAE-80FAA20C7287}"/>
              </a:ext>
            </a:extLst>
          </p:cNvPr>
          <p:cNvCxnSpPr/>
          <p:nvPr/>
        </p:nvCxnSpPr>
        <p:spPr>
          <a:xfrm>
            <a:off x="2382439" y="2200275"/>
            <a:ext cx="6725842" cy="0"/>
          </a:xfrm>
          <a:prstGeom prst="straightConnector1">
            <a:avLst/>
          </a:prstGeom>
          <a:ln w="190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EFB76B9-F1A1-A0EA-850F-95F4DAFD495D}"/>
              </a:ext>
            </a:extLst>
          </p:cNvPr>
          <p:cNvSpPr txBox="1"/>
          <p:nvPr/>
        </p:nvSpPr>
        <p:spPr>
          <a:xfrm>
            <a:off x="3442448" y="1712230"/>
            <a:ext cx="414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 generally goes only in one direction</a:t>
            </a:r>
          </a:p>
        </p:txBody>
      </p:sp>
      <p:sp>
        <p:nvSpPr>
          <p:cNvPr id="11" name="Notched Right Arrow 10">
            <a:extLst>
              <a:ext uri="{FF2B5EF4-FFF2-40B4-BE49-F238E27FC236}">
                <a16:creationId xmlns:a16="http://schemas.microsoft.com/office/drawing/2014/main" id="{887B263C-5ED9-309D-B6F8-785B5FFF9C78}"/>
              </a:ext>
            </a:extLst>
          </p:cNvPr>
          <p:cNvSpPr/>
          <p:nvPr/>
        </p:nvSpPr>
        <p:spPr>
          <a:xfrm>
            <a:off x="4829770" y="3203695"/>
            <a:ext cx="1831180" cy="623248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entails</a:t>
            </a:r>
          </a:p>
        </p:txBody>
      </p:sp>
      <p:sp>
        <p:nvSpPr>
          <p:cNvPr id="12" name="Line Callout 1 11">
            <a:extLst>
              <a:ext uri="{FF2B5EF4-FFF2-40B4-BE49-F238E27FC236}">
                <a16:creationId xmlns:a16="http://schemas.microsoft.com/office/drawing/2014/main" id="{1D63FE62-ABBB-2DE4-C630-84F1ACF953B5}"/>
              </a:ext>
            </a:extLst>
          </p:cNvPr>
          <p:cNvSpPr/>
          <p:nvPr/>
        </p:nvSpPr>
        <p:spPr>
          <a:xfrm>
            <a:off x="7015161" y="363184"/>
            <a:ext cx="4614864" cy="1277201"/>
          </a:xfrm>
          <a:prstGeom prst="borderCallout1">
            <a:avLst>
              <a:gd name="adj1" fmla="val 102649"/>
              <a:gd name="adj2" fmla="val 51110"/>
              <a:gd name="adj3" fmla="val 244501"/>
              <a:gd name="adj4" fmla="val -6885"/>
            </a:avLst>
          </a:prstGeom>
          <a:ln w="1047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One sentence entails another if whenever the first sentence is true the second one is also true in all conceivable circumstances</a:t>
            </a:r>
          </a:p>
        </p:txBody>
      </p:sp>
      <p:sp>
        <p:nvSpPr>
          <p:cNvPr id="15" name="Left Arrow 14">
            <a:extLst>
              <a:ext uri="{FF2B5EF4-FFF2-40B4-BE49-F238E27FC236}">
                <a16:creationId xmlns:a16="http://schemas.microsoft.com/office/drawing/2014/main" id="{77E25F9B-E38B-3ECD-E2E4-2AB5DDC15F9A}"/>
              </a:ext>
            </a:extLst>
          </p:cNvPr>
          <p:cNvSpPr/>
          <p:nvPr/>
        </p:nvSpPr>
        <p:spPr>
          <a:xfrm>
            <a:off x="3914775" y="5774975"/>
            <a:ext cx="4324944" cy="54015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E68032-9261-64CB-1761-27FC0E46226A}"/>
              </a:ext>
            </a:extLst>
          </p:cNvPr>
          <p:cNvSpPr txBox="1"/>
          <p:nvPr/>
        </p:nvSpPr>
        <p:spPr>
          <a:xfrm>
            <a:off x="5514201" y="5860386"/>
            <a:ext cx="1224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Negation </a:t>
            </a:r>
          </a:p>
        </p:txBody>
      </p:sp>
    </p:spTree>
    <p:extLst>
      <p:ext uri="{BB962C8B-B14F-4D97-AF65-F5344CB8AC3E}">
        <p14:creationId xmlns:p14="http://schemas.microsoft.com/office/powerpoint/2010/main" val="414518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1" grpId="0" animBg="1"/>
      <p:bldP spid="12" grpId="0" animBg="1"/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736C5D-1221-60A5-2112-D03CC83DDB32}"/>
              </a:ext>
            </a:extLst>
          </p:cNvPr>
          <p:cNvSpPr txBox="1"/>
          <p:nvPr/>
        </p:nvSpPr>
        <p:spPr>
          <a:xfrm>
            <a:off x="1400175" y="2178784"/>
            <a:ext cx="2450307" cy="16312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Felix Viktor does not swim beautifully.</a:t>
            </a:r>
          </a:p>
          <a:p>
            <a:endParaRPr lang="en-US" sz="2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9DC7F0-AC4A-2F12-27DB-444975043D24}"/>
              </a:ext>
            </a:extLst>
          </p:cNvPr>
          <p:cNvSpPr txBox="1"/>
          <p:nvPr/>
        </p:nvSpPr>
        <p:spPr>
          <a:xfrm>
            <a:off x="7884318" y="1601703"/>
            <a:ext cx="2907507" cy="27853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Felix Viktor does not Presents Indonesia's First Gold at the World Swimming Championships. </a:t>
            </a:r>
            <a:b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500" dirty="0"/>
          </a:p>
        </p:txBody>
      </p:sp>
      <p:sp>
        <p:nvSpPr>
          <p:cNvPr id="7" name="Notched Right Arrow 6">
            <a:extLst>
              <a:ext uri="{FF2B5EF4-FFF2-40B4-BE49-F238E27FC236}">
                <a16:creationId xmlns:a16="http://schemas.microsoft.com/office/drawing/2014/main" id="{E5B0F815-64EA-AE8D-B553-326DC79F8576}"/>
              </a:ext>
            </a:extLst>
          </p:cNvPr>
          <p:cNvSpPr/>
          <p:nvPr/>
        </p:nvSpPr>
        <p:spPr>
          <a:xfrm>
            <a:off x="4551760" y="2575045"/>
            <a:ext cx="2720578" cy="596780"/>
          </a:xfrm>
          <a:prstGeom prst="notch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entails</a:t>
            </a:r>
          </a:p>
        </p:txBody>
      </p:sp>
    </p:spTree>
    <p:extLst>
      <p:ext uri="{BB962C8B-B14F-4D97-AF65-F5344CB8AC3E}">
        <p14:creationId xmlns:p14="http://schemas.microsoft.com/office/powerpoint/2010/main" val="254416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B2B1500-BB55-471C-8A9E-67288297E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045E22C-A99D-41BB-AF14-EF1B1E74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525"/>
            <a:ext cx="6130391" cy="67214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2EE5ED-9CB2-F7CE-A398-F945DE639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299787"/>
            <a:ext cx="4572000" cy="2286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Synonyms or paraphrase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0CC061-3EE1-9E31-810C-C823340D8E70}"/>
              </a:ext>
            </a:extLst>
          </p:cNvPr>
          <p:cNvSpPr txBox="1"/>
          <p:nvPr/>
        </p:nvSpPr>
        <p:spPr>
          <a:xfrm>
            <a:off x="6130391" y="1157329"/>
            <a:ext cx="4854470" cy="8617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500" dirty="0"/>
              <a:t>Two sentences are synonymous </a:t>
            </a:r>
          </a:p>
          <a:p>
            <a:r>
              <a:rPr lang="en-US" sz="2500" dirty="0"/>
              <a:t>if they entail each other.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41D660-5F94-24F5-E17E-941E4BC7DC6A}"/>
              </a:ext>
            </a:extLst>
          </p:cNvPr>
          <p:cNvSpPr txBox="1"/>
          <p:nvPr/>
        </p:nvSpPr>
        <p:spPr>
          <a:xfrm>
            <a:off x="6337023" y="3090425"/>
            <a:ext cx="33547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Ferli</a:t>
            </a:r>
            <a:r>
              <a:rPr lang="en-US" sz="2200" dirty="0"/>
              <a:t> put off the meeting.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EF6C0B-14E3-6796-36F5-856E6C764F72}"/>
              </a:ext>
            </a:extLst>
          </p:cNvPr>
          <p:cNvSpPr txBox="1"/>
          <p:nvPr/>
        </p:nvSpPr>
        <p:spPr>
          <a:xfrm>
            <a:off x="8011200" y="4038206"/>
            <a:ext cx="39285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Ferli</a:t>
            </a:r>
            <a:r>
              <a:rPr lang="en-US" sz="2200" dirty="0"/>
              <a:t> postponed the meeting.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0E843CB-8899-2435-6704-BB679F7D814E}"/>
              </a:ext>
            </a:extLst>
          </p:cNvPr>
          <p:cNvCxnSpPr/>
          <p:nvPr/>
        </p:nvCxnSpPr>
        <p:spPr>
          <a:xfrm>
            <a:off x="7542251" y="3829636"/>
            <a:ext cx="3143250" cy="0"/>
          </a:xfrm>
          <a:prstGeom prst="straightConnector1">
            <a:avLst/>
          </a:prstGeom>
          <a:ln w="920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13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B2B1500-BB55-471C-8A9E-67288297E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045E22C-A99D-41BB-AF14-EF1B1E74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525"/>
            <a:ext cx="6130391" cy="67214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0ED8EF-694E-CBFD-603E-C28EEBF85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59" y="2304189"/>
            <a:ext cx="4572000" cy="2286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Contradictory sentences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0F8E54-42CE-9614-7F4A-86AC19B3501E}"/>
              </a:ext>
            </a:extLst>
          </p:cNvPr>
          <p:cNvSpPr txBox="1"/>
          <p:nvPr/>
        </p:nvSpPr>
        <p:spPr>
          <a:xfrm>
            <a:off x="5200651" y="701514"/>
            <a:ext cx="6703502" cy="923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Two sentences are contradictory if, whenever one is </a:t>
            </a:r>
            <a:r>
              <a:rPr lang="en-US" u="sng" dirty="0"/>
              <a:t>true</a:t>
            </a:r>
            <a:r>
              <a:rPr lang="en-US" dirty="0"/>
              <a:t>,</a:t>
            </a:r>
          </a:p>
          <a:p>
            <a:r>
              <a:rPr lang="en-US" dirty="0"/>
              <a:t>The other is </a:t>
            </a:r>
            <a:r>
              <a:rPr lang="en-US" u="sng" dirty="0"/>
              <a:t>false</a:t>
            </a:r>
            <a:r>
              <a:rPr lang="en-US" dirty="0"/>
              <a:t>, or equivalently, there is no situation in which</a:t>
            </a:r>
          </a:p>
          <a:p>
            <a:r>
              <a:rPr lang="en-US" dirty="0"/>
              <a:t>They are both true or both false.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FCB02B-05E6-4963-DDDD-CD143A80AAE8}"/>
              </a:ext>
            </a:extLst>
          </p:cNvPr>
          <p:cNvSpPr txBox="1"/>
          <p:nvPr/>
        </p:nvSpPr>
        <p:spPr>
          <a:xfrm>
            <a:off x="7265956" y="1842524"/>
            <a:ext cx="39656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</a:t>
            </a:r>
          </a:p>
          <a:p>
            <a:endParaRPr lang="en-US" dirty="0"/>
          </a:p>
          <a:p>
            <a:r>
              <a:rPr lang="en-US" i="1" dirty="0"/>
              <a:t>Pak </a:t>
            </a:r>
            <a:r>
              <a:rPr lang="en-US" i="1" dirty="0" err="1"/>
              <a:t>Eko</a:t>
            </a:r>
            <a:r>
              <a:rPr lang="en-US" i="1" dirty="0"/>
              <a:t> is alive and Pak </a:t>
            </a:r>
            <a:r>
              <a:rPr lang="en-US" i="1" dirty="0" err="1"/>
              <a:t>Eko</a:t>
            </a:r>
            <a:r>
              <a:rPr lang="en-US" i="1" dirty="0"/>
              <a:t> is dead.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2B17A6-889C-E6C1-2C06-69C52E3448D7}"/>
              </a:ext>
            </a:extLst>
          </p:cNvPr>
          <p:cNvSpPr txBox="1"/>
          <p:nvPr/>
        </p:nvSpPr>
        <p:spPr>
          <a:xfrm>
            <a:off x="6504993" y="3370446"/>
            <a:ext cx="5687005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Two sentences are contradictory if, one entails the negation of the other.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99B147-8920-9E97-7EA8-7278CE58D7BE}"/>
              </a:ext>
            </a:extLst>
          </p:cNvPr>
          <p:cNvSpPr txBox="1"/>
          <p:nvPr/>
        </p:nvSpPr>
        <p:spPr>
          <a:xfrm>
            <a:off x="6376824" y="4157093"/>
            <a:ext cx="5897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</a:t>
            </a:r>
          </a:p>
          <a:p>
            <a:endParaRPr lang="en-US" dirty="0"/>
          </a:p>
          <a:p>
            <a:r>
              <a:rPr lang="en-US" i="1" dirty="0"/>
              <a:t>Pak </a:t>
            </a:r>
            <a:r>
              <a:rPr lang="en-US" i="1" dirty="0" err="1"/>
              <a:t>Eko</a:t>
            </a:r>
            <a:r>
              <a:rPr lang="en-US" i="1" dirty="0"/>
              <a:t> is alive </a:t>
            </a:r>
            <a:r>
              <a:rPr lang="en-US" dirty="0"/>
              <a:t>entails the negation of</a:t>
            </a:r>
            <a:r>
              <a:rPr lang="en-US" i="1" dirty="0"/>
              <a:t>  Pak </a:t>
            </a:r>
            <a:r>
              <a:rPr lang="en-US" i="1" dirty="0" err="1"/>
              <a:t>Eko</a:t>
            </a:r>
            <a:r>
              <a:rPr lang="en-US" i="1" dirty="0"/>
              <a:t> is dead.</a:t>
            </a:r>
          </a:p>
        </p:txBody>
      </p:sp>
    </p:spTree>
    <p:extLst>
      <p:ext uri="{BB962C8B-B14F-4D97-AF65-F5344CB8AC3E}">
        <p14:creationId xmlns:p14="http://schemas.microsoft.com/office/powerpoint/2010/main" val="296042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0" name="Freeform: Shape 15">
            <a:extLst>
              <a:ext uri="{FF2B5EF4-FFF2-40B4-BE49-F238E27FC236}">
                <a16:creationId xmlns:a16="http://schemas.microsoft.com/office/drawing/2014/main" id="{3B2B1500-BB55-471C-8A9E-67288297E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17">
            <a:extLst>
              <a:ext uri="{FF2B5EF4-FFF2-40B4-BE49-F238E27FC236}">
                <a16:creationId xmlns:a16="http://schemas.microsoft.com/office/drawing/2014/main" id="{3045E22C-A99D-41BB-AF14-EF1B1E74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525"/>
            <a:ext cx="6130391" cy="67214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EA9E2-25E4-1101-013F-6E32BF162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299787"/>
            <a:ext cx="4572000" cy="2286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Ambiguity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A77798-7A47-B726-1F23-D197CE1D3624}"/>
              </a:ext>
            </a:extLst>
          </p:cNvPr>
          <p:cNvSpPr txBox="1"/>
          <p:nvPr/>
        </p:nvSpPr>
        <p:spPr>
          <a:xfrm>
            <a:off x="7365575" y="1895530"/>
            <a:ext cx="17956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“</a:t>
            </a:r>
            <a:r>
              <a:rPr lang="en-US" i="1" dirty="0"/>
              <a:t>Let’s pass gas</a:t>
            </a:r>
            <a:r>
              <a:rPr lang="en-US" dirty="0"/>
              <a:t>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A8EB99-8CCC-0C43-ED5F-7F5E6CCA406B}"/>
              </a:ext>
            </a:extLst>
          </p:cNvPr>
          <p:cNvSpPr txBox="1"/>
          <p:nvPr/>
        </p:nvSpPr>
        <p:spPr>
          <a:xfrm>
            <a:off x="7459940" y="2322378"/>
            <a:ext cx="3838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Seen on a sign in the lunchroom of</a:t>
            </a:r>
          </a:p>
          <a:p>
            <a:r>
              <a:rPr lang="en-US" dirty="0"/>
              <a:t>An electric utility company</a:t>
            </a:r>
          </a:p>
        </p:txBody>
      </p:sp>
      <p:pic>
        <p:nvPicPr>
          <p:cNvPr id="23" name="Picture 22" descr="A cartoon of a person with his stomach&#10;&#10;Description automatically generated">
            <a:extLst>
              <a:ext uri="{FF2B5EF4-FFF2-40B4-BE49-F238E27FC236}">
                <a16:creationId xmlns:a16="http://schemas.microsoft.com/office/drawing/2014/main" id="{309E00E8-8095-69FA-7907-6641FEB7E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747" y="3198271"/>
            <a:ext cx="2470317" cy="1382042"/>
          </a:xfrm>
          <a:prstGeom prst="rect">
            <a:avLst/>
          </a:prstGeom>
        </p:spPr>
      </p:pic>
      <p:pic>
        <p:nvPicPr>
          <p:cNvPr id="25" name="Picture 24" descr="A person looking at a tablet&#10;&#10;Description automatically generated">
            <a:extLst>
              <a:ext uri="{FF2B5EF4-FFF2-40B4-BE49-F238E27FC236}">
                <a16:creationId xmlns:a16="http://schemas.microsoft.com/office/drawing/2014/main" id="{F0DFEE64-319D-0C53-FCF7-81A26C272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57" t="6252" r="8691" b="9559"/>
          <a:stretch/>
        </p:blipFill>
        <p:spPr>
          <a:xfrm>
            <a:off x="7595747" y="4809875"/>
            <a:ext cx="2629957" cy="154577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2CCF7DD-E86F-87A6-3EB7-969D397C6DB4}"/>
              </a:ext>
            </a:extLst>
          </p:cNvPr>
          <p:cNvSpPr txBox="1"/>
          <p:nvPr/>
        </p:nvSpPr>
        <p:spPr>
          <a:xfrm>
            <a:off x="779195" y="4722312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words, phrases, or sentence have more than one meaning</a:t>
            </a:r>
          </a:p>
        </p:txBody>
      </p:sp>
    </p:spTree>
    <p:extLst>
      <p:ext uri="{BB962C8B-B14F-4D97-AF65-F5344CB8AC3E}">
        <p14:creationId xmlns:p14="http://schemas.microsoft.com/office/powerpoint/2010/main" val="330719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F3A0F6C-EB8F-4A4C-8258-23F6D815E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8352" cy="6438900"/>
          </a:xfrm>
          <a:custGeom>
            <a:avLst/>
            <a:gdLst>
              <a:gd name="connsiteX0" fmla="*/ 0 w 12198352"/>
              <a:gd name="connsiteY0" fmla="*/ 0 h 6438900"/>
              <a:gd name="connsiteX1" fmla="*/ 12198352 w 12198352"/>
              <a:gd name="connsiteY1" fmla="*/ 0 h 6438900"/>
              <a:gd name="connsiteX2" fmla="*/ 12198352 w 12198352"/>
              <a:gd name="connsiteY2" fmla="*/ 5644414 h 6438900"/>
              <a:gd name="connsiteX3" fmla="*/ 12042486 w 12198352"/>
              <a:gd name="connsiteY3" fmla="*/ 5750064 h 6438900"/>
              <a:gd name="connsiteX4" fmla="*/ 9483672 w 12198352"/>
              <a:gd name="connsiteY4" fmla="*/ 6432438 h 6438900"/>
              <a:gd name="connsiteX5" fmla="*/ 8500895 w 12198352"/>
              <a:gd name="connsiteY5" fmla="*/ 6437925 h 6438900"/>
              <a:gd name="connsiteX6" fmla="*/ 1629409 w 12198352"/>
              <a:gd name="connsiteY6" fmla="*/ 5170893 h 6438900"/>
              <a:gd name="connsiteX7" fmla="*/ 433424 w 12198352"/>
              <a:gd name="connsiteY7" fmla="*/ 4633819 h 6438900"/>
              <a:gd name="connsiteX8" fmla="*/ 0 w 12198352"/>
              <a:gd name="connsiteY8" fmla="*/ 4450771 h 643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352" h="6438900">
                <a:moveTo>
                  <a:pt x="0" y="0"/>
                </a:moveTo>
                <a:lnTo>
                  <a:pt x="12198352" y="0"/>
                </a:lnTo>
                <a:lnTo>
                  <a:pt x="12198352" y="5644414"/>
                </a:lnTo>
                <a:lnTo>
                  <a:pt x="12042486" y="5750064"/>
                </a:lnTo>
                <a:cubicBezTo>
                  <a:pt x="11268689" y="6237466"/>
                  <a:pt x="10357585" y="6417714"/>
                  <a:pt x="9483672" y="6432438"/>
                </a:cubicBezTo>
                <a:cubicBezTo>
                  <a:pt x="9158751" y="6438062"/>
                  <a:pt x="8830819" y="6440385"/>
                  <a:pt x="8500895" y="6437925"/>
                </a:cubicBezTo>
                <a:cubicBezTo>
                  <a:pt x="6191416" y="6420695"/>
                  <a:pt x="3784289" y="6168856"/>
                  <a:pt x="1629409" y="5170893"/>
                </a:cubicBezTo>
                <a:cubicBezTo>
                  <a:pt x="1229906" y="4985892"/>
                  <a:pt x="831404" y="4807078"/>
                  <a:pt x="433424" y="4633819"/>
                </a:cubicBezTo>
                <a:lnTo>
                  <a:pt x="0" y="44507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A9C92F4-A4A4-42E0-9391-C666AAED1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817925">
            <a:off x="2322363" y="-118377"/>
            <a:ext cx="7900749" cy="9821966"/>
          </a:xfrm>
          <a:custGeom>
            <a:avLst/>
            <a:gdLst>
              <a:gd name="connsiteX0" fmla="*/ 589029 w 7858893"/>
              <a:gd name="connsiteY0" fmla="*/ 9827096 h 9827096"/>
              <a:gd name="connsiteX1" fmla="*/ 0 w 7858893"/>
              <a:gd name="connsiteY1" fmla="*/ 9338053 h 9827096"/>
              <a:gd name="connsiteX2" fmla="*/ 50440 w 7858893"/>
              <a:gd name="connsiteY2" fmla="*/ 9011561 h 9827096"/>
              <a:gd name="connsiteX3" fmla="*/ 398242 w 7858893"/>
              <a:gd name="connsiteY3" fmla="*/ 7620242 h 9827096"/>
              <a:gd name="connsiteX4" fmla="*/ 6756719 w 7858893"/>
              <a:gd name="connsiteY4" fmla="*/ 593416 h 9827096"/>
              <a:gd name="connsiteX5" fmla="*/ 7642630 w 7858893"/>
              <a:gd name="connsiteY5" fmla="*/ 111525 h 9827096"/>
              <a:gd name="connsiteX6" fmla="*/ 7858893 w 7858893"/>
              <a:gd name="connsiteY6" fmla="*/ 0 h 9827096"/>
              <a:gd name="connsiteX0" fmla="*/ 589029 w 8190490"/>
              <a:gd name="connsiteY0" fmla="*/ 9787128 h 9787128"/>
              <a:gd name="connsiteX1" fmla="*/ 0 w 8190490"/>
              <a:gd name="connsiteY1" fmla="*/ 9298085 h 9787128"/>
              <a:gd name="connsiteX2" fmla="*/ 50440 w 8190490"/>
              <a:gd name="connsiteY2" fmla="*/ 8971593 h 9787128"/>
              <a:gd name="connsiteX3" fmla="*/ 398242 w 8190490"/>
              <a:gd name="connsiteY3" fmla="*/ 7580274 h 9787128"/>
              <a:gd name="connsiteX4" fmla="*/ 6756719 w 8190490"/>
              <a:gd name="connsiteY4" fmla="*/ 553448 h 9787128"/>
              <a:gd name="connsiteX5" fmla="*/ 7642630 w 8190490"/>
              <a:gd name="connsiteY5" fmla="*/ 71557 h 9787128"/>
              <a:gd name="connsiteX6" fmla="*/ 8190490 w 8190490"/>
              <a:gd name="connsiteY6" fmla="*/ 0 h 9787128"/>
              <a:gd name="connsiteX7" fmla="*/ 589029 w 8190490"/>
              <a:gd name="connsiteY7" fmla="*/ 9787128 h 9787128"/>
              <a:gd name="connsiteX0" fmla="*/ 589029 w 8281930"/>
              <a:gd name="connsiteY0" fmla="*/ 9722690 h 9722690"/>
              <a:gd name="connsiteX1" fmla="*/ 0 w 8281930"/>
              <a:gd name="connsiteY1" fmla="*/ 9233647 h 9722690"/>
              <a:gd name="connsiteX2" fmla="*/ 50440 w 8281930"/>
              <a:gd name="connsiteY2" fmla="*/ 8907155 h 9722690"/>
              <a:gd name="connsiteX3" fmla="*/ 398242 w 8281930"/>
              <a:gd name="connsiteY3" fmla="*/ 7515836 h 9722690"/>
              <a:gd name="connsiteX4" fmla="*/ 6756719 w 8281930"/>
              <a:gd name="connsiteY4" fmla="*/ 489010 h 9722690"/>
              <a:gd name="connsiteX5" fmla="*/ 7642630 w 8281930"/>
              <a:gd name="connsiteY5" fmla="*/ 7119 h 9722690"/>
              <a:gd name="connsiteX6" fmla="*/ 8281930 w 8281930"/>
              <a:gd name="connsiteY6" fmla="*/ 27002 h 9722690"/>
              <a:gd name="connsiteX0" fmla="*/ 589029 w 7911958"/>
              <a:gd name="connsiteY0" fmla="*/ 9802819 h 9802819"/>
              <a:gd name="connsiteX1" fmla="*/ 0 w 7911958"/>
              <a:gd name="connsiteY1" fmla="*/ 9313776 h 9802819"/>
              <a:gd name="connsiteX2" fmla="*/ 50440 w 7911958"/>
              <a:gd name="connsiteY2" fmla="*/ 8987284 h 9802819"/>
              <a:gd name="connsiteX3" fmla="*/ 398242 w 7911958"/>
              <a:gd name="connsiteY3" fmla="*/ 7595965 h 9802819"/>
              <a:gd name="connsiteX4" fmla="*/ 6756719 w 7911958"/>
              <a:gd name="connsiteY4" fmla="*/ 569139 h 9802819"/>
              <a:gd name="connsiteX5" fmla="*/ 7642630 w 7911958"/>
              <a:gd name="connsiteY5" fmla="*/ 87248 h 9802819"/>
              <a:gd name="connsiteX6" fmla="*/ 7911958 w 7911958"/>
              <a:gd name="connsiteY6" fmla="*/ 0 h 9802819"/>
              <a:gd name="connsiteX0" fmla="*/ 589029 w 7642630"/>
              <a:gd name="connsiteY0" fmla="*/ 9715571 h 9715571"/>
              <a:gd name="connsiteX1" fmla="*/ 0 w 7642630"/>
              <a:gd name="connsiteY1" fmla="*/ 9226528 h 9715571"/>
              <a:gd name="connsiteX2" fmla="*/ 50440 w 7642630"/>
              <a:gd name="connsiteY2" fmla="*/ 8900036 h 9715571"/>
              <a:gd name="connsiteX3" fmla="*/ 398242 w 7642630"/>
              <a:gd name="connsiteY3" fmla="*/ 7508717 h 9715571"/>
              <a:gd name="connsiteX4" fmla="*/ 6756719 w 7642630"/>
              <a:gd name="connsiteY4" fmla="*/ 481891 h 9715571"/>
              <a:gd name="connsiteX5" fmla="*/ 7642630 w 7642630"/>
              <a:gd name="connsiteY5" fmla="*/ 0 h 9715571"/>
              <a:gd name="connsiteX0" fmla="*/ 589029 w 7900749"/>
              <a:gd name="connsiteY0" fmla="*/ 9821966 h 9821966"/>
              <a:gd name="connsiteX1" fmla="*/ 0 w 7900749"/>
              <a:gd name="connsiteY1" fmla="*/ 9332923 h 9821966"/>
              <a:gd name="connsiteX2" fmla="*/ 50440 w 7900749"/>
              <a:gd name="connsiteY2" fmla="*/ 9006431 h 9821966"/>
              <a:gd name="connsiteX3" fmla="*/ 398242 w 7900749"/>
              <a:gd name="connsiteY3" fmla="*/ 7615112 h 9821966"/>
              <a:gd name="connsiteX4" fmla="*/ 6756719 w 7900749"/>
              <a:gd name="connsiteY4" fmla="*/ 588286 h 9821966"/>
              <a:gd name="connsiteX5" fmla="*/ 7900749 w 7900749"/>
              <a:gd name="connsiteY5" fmla="*/ 0 h 982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0749" h="9821966">
                <a:moveTo>
                  <a:pt x="589029" y="9821966"/>
                </a:moveTo>
                <a:lnTo>
                  <a:pt x="0" y="9332923"/>
                </a:lnTo>
                <a:lnTo>
                  <a:pt x="50440" y="9006431"/>
                </a:lnTo>
                <a:cubicBezTo>
                  <a:pt x="119970" y="8604142"/>
                  <a:pt x="221982" y="8158814"/>
                  <a:pt x="398242" y="7615112"/>
                </a:cubicBezTo>
                <a:cubicBezTo>
                  <a:pt x="1372817" y="4608865"/>
                  <a:pt x="3887952" y="2237199"/>
                  <a:pt x="6756719" y="588286"/>
                </a:cubicBezTo>
                <a:cubicBezTo>
                  <a:pt x="6992735" y="452730"/>
                  <a:pt x="7549593" y="182994"/>
                  <a:pt x="7900749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66214-42C6-8D28-DF2F-4C8E1FD61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808" y="998678"/>
            <a:ext cx="8109857" cy="56605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r>
              <a:rPr lang="en-US" sz="3200" dirty="0">
                <a:solidFill>
                  <a:sysClr val="windowText" lastClr="000000"/>
                </a:solidFill>
              </a:rPr>
              <a:t>“</a:t>
            </a:r>
            <a:r>
              <a:rPr lang="en-US" sz="3200" i="1" dirty="0">
                <a:solidFill>
                  <a:sysClr val="windowText" lastClr="000000"/>
                </a:solidFill>
              </a:rPr>
              <a:t>The police saw the robber with the telescope</a:t>
            </a:r>
            <a:r>
              <a:rPr lang="en-US" sz="3200" dirty="0">
                <a:solidFill>
                  <a:sysClr val="windowText" lastClr="000000"/>
                </a:solidFill>
              </a:rPr>
              <a:t>.”  </a:t>
            </a:r>
          </a:p>
        </p:txBody>
      </p:sp>
      <p:sp>
        <p:nvSpPr>
          <p:cNvPr id="6" name="Notched Right Arrow 5">
            <a:extLst>
              <a:ext uri="{FF2B5EF4-FFF2-40B4-BE49-F238E27FC236}">
                <a16:creationId xmlns:a16="http://schemas.microsoft.com/office/drawing/2014/main" id="{C3CAA1F9-EDA0-BC56-6A08-97A7182D21CF}"/>
              </a:ext>
            </a:extLst>
          </p:cNvPr>
          <p:cNvSpPr/>
          <p:nvPr/>
        </p:nvSpPr>
        <p:spPr>
          <a:xfrm rot="2596482">
            <a:off x="6439184" y="2188626"/>
            <a:ext cx="2114475" cy="596780"/>
          </a:xfrm>
          <a:prstGeom prst="notchedRightArrow">
            <a:avLst>
              <a:gd name="adj1" fmla="val 41149"/>
              <a:gd name="adj2" fmla="val 500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D58A1F-CA24-A7C9-6A73-5B0B8B385C8E}"/>
              </a:ext>
            </a:extLst>
          </p:cNvPr>
          <p:cNvSpPr txBox="1"/>
          <p:nvPr/>
        </p:nvSpPr>
        <p:spPr>
          <a:xfrm>
            <a:off x="424914" y="3235527"/>
            <a:ext cx="549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police saw </a:t>
            </a:r>
            <a:r>
              <a:rPr lang="en-US" sz="2000" u="sng" dirty="0"/>
              <a:t>the robber with the telescope</a:t>
            </a:r>
            <a:r>
              <a:rPr lang="en-US" sz="2000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6AF2B4-B997-1AFF-15CC-BCC4330DCCB5}"/>
              </a:ext>
            </a:extLst>
          </p:cNvPr>
          <p:cNvSpPr txBox="1"/>
          <p:nvPr/>
        </p:nvSpPr>
        <p:spPr>
          <a:xfrm>
            <a:off x="6096000" y="3256776"/>
            <a:ext cx="5761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police </a:t>
            </a:r>
            <a:r>
              <a:rPr lang="en-US" sz="2000" u="sng" dirty="0"/>
              <a:t>saw</a:t>
            </a:r>
            <a:r>
              <a:rPr lang="en-US" sz="2000" dirty="0"/>
              <a:t> the robber </a:t>
            </a:r>
            <a:r>
              <a:rPr lang="en-US" sz="2000" u="sng" dirty="0"/>
              <a:t>by using a telescope</a:t>
            </a:r>
            <a:r>
              <a:rPr lang="en-US" sz="2000" dirty="0"/>
              <a:t>.</a:t>
            </a:r>
          </a:p>
        </p:txBody>
      </p:sp>
      <p:sp>
        <p:nvSpPr>
          <p:cNvPr id="17" name="Notched Right Arrow 16">
            <a:extLst>
              <a:ext uri="{FF2B5EF4-FFF2-40B4-BE49-F238E27FC236}">
                <a16:creationId xmlns:a16="http://schemas.microsoft.com/office/drawing/2014/main" id="{368D8CB1-89DA-2993-1979-499A486638AB}"/>
              </a:ext>
            </a:extLst>
          </p:cNvPr>
          <p:cNvSpPr/>
          <p:nvPr/>
        </p:nvSpPr>
        <p:spPr>
          <a:xfrm rot="8081995" flipV="1">
            <a:off x="4274551" y="2209083"/>
            <a:ext cx="2114475" cy="636920"/>
          </a:xfrm>
          <a:prstGeom prst="notchedRightArrow">
            <a:avLst>
              <a:gd name="adj1" fmla="val 41149"/>
              <a:gd name="adj2" fmla="val 500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Line Callout 1 17">
            <a:extLst>
              <a:ext uri="{FF2B5EF4-FFF2-40B4-BE49-F238E27FC236}">
                <a16:creationId xmlns:a16="http://schemas.microsoft.com/office/drawing/2014/main" id="{938834A8-1216-54A1-6AC5-250F0B931F20}"/>
              </a:ext>
            </a:extLst>
          </p:cNvPr>
          <p:cNvSpPr/>
          <p:nvPr/>
        </p:nvSpPr>
        <p:spPr>
          <a:xfrm>
            <a:off x="7496421" y="4357389"/>
            <a:ext cx="2557463" cy="541019"/>
          </a:xfrm>
          <a:prstGeom prst="borderCallout1">
            <a:avLst>
              <a:gd name="adj1" fmla="val -1732"/>
              <a:gd name="adj2" fmla="val 51444"/>
              <a:gd name="adj3" fmla="val -117376"/>
              <a:gd name="adj4" fmla="val 10635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PP modifies verb</a:t>
            </a:r>
          </a:p>
        </p:txBody>
      </p:sp>
      <p:sp>
        <p:nvSpPr>
          <p:cNvPr id="19" name="Line Callout 1 18">
            <a:extLst>
              <a:ext uri="{FF2B5EF4-FFF2-40B4-BE49-F238E27FC236}">
                <a16:creationId xmlns:a16="http://schemas.microsoft.com/office/drawing/2014/main" id="{E15D34EF-4AA6-C6F0-B0A2-75303DF23DF7}"/>
              </a:ext>
            </a:extLst>
          </p:cNvPr>
          <p:cNvSpPr/>
          <p:nvPr/>
        </p:nvSpPr>
        <p:spPr>
          <a:xfrm>
            <a:off x="1998109" y="4256092"/>
            <a:ext cx="2557463" cy="476582"/>
          </a:xfrm>
          <a:prstGeom prst="borderCallout1">
            <a:avLst>
              <a:gd name="adj1" fmla="val -1732"/>
              <a:gd name="adj2" fmla="val 51444"/>
              <a:gd name="adj3" fmla="val -141293"/>
              <a:gd name="adj4" fmla="val 7842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PP modifies noun</a:t>
            </a:r>
          </a:p>
        </p:txBody>
      </p:sp>
      <p:sp>
        <p:nvSpPr>
          <p:cNvPr id="3" name="Circular Arrow 2">
            <a:extLst>
              <a:ext uri="{FF2B5EF4-FFF2-40B4-BE49-F238E27FC236}">
                <a16:creationId xmlns:a16="http://schemas.microsoft.com/office/drawing/2014/main" id="{AC4474B4-6146-C22E-340A-DDFEAC9D90FD}"/>
              </a:ext>
            </a:extLst>
          </p:cNvPr>
          <p:cNvSpPr/>
          <p:nvPr/>
        </p:nvSpPr>
        <p:spPr>
          <a:xfrm flipH="1">
            <a:off x="2620418" y="2442128"/>
            <a:ext cx="1940033" cy="162929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2094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ircular Arrow 3">
            <a:extLst>
              <a:ext uri="{FF2B5EF4-FFF2-40B4-BE49-F238E27FC236}">
                <a16:creationId xmlns:a16="http://schemas.microsoft.com/office/drawing/2014/main" id="{9DC453E5-6D7B-8CC7-3CD1-3647891A1E3D}"/>
              </a:ext>
            </a:extLst>
          </p:cNvPr>
          <p:cNvSpPr/>
          <p:nvPr/>
        </p:nvSpPr>
        <p:spPr>
          <a:xfrm flipH="1">
            <a:off x="7330974" y="2231659"/>
            <a:ext cx="2557462" cy="226272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131221"/>
              <a:gd name="adj5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A diagram of a police network&#10;&#10;Description automatically generated with medium confidence">
            <a:extLst>
              <a:ext uri="{FF2B5EF4-FFF2-40B4-BE49-F238E27FC236}">
                <a16:creationId xmlns:a16="http://schemas.microsoft.com/office/drawing/2014/main" id="{1C2EFC59-212E-A3D0-5970-527C43C62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12" y="1691749"/>
            <a:ext cx="5712198" cy="4167573"/>
          </a:xfrm>
          <a:prstGeom prst="rect">
            <a:avLst/>
          </a:prstGeom>
        </p:spPr>
      </p:pic>
      <p:pic>
        <p:nvPicPr>
          <p:cNvPr id="10" name="Picture 9" descr="A diagram of a police line&#10;&#10;Description automatically generated">
            <a:extLst>
              <a:ext uri="{FF2B5EF4-FFF2-40B4-BE49-F238E27FC236}">
                <a16:creationId xmlns:a16="http://schemas.microsoft.com/office/drawing/2014/main" id="{57C138E7-FFDC-5DDF-6D51-36D338478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172" y="1721217"/>
            <a:ext cx="5772726" cy="416757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50BCF17-B021-36B3-12A5-93904BC12D8C}"/>
              </a:ext>
            </a:extLst>
          </p:cNvPr>
          <p:cNvSpPr/>
          <p:nvPr/>
        </p:nvSpPr>
        <p:spPr>
          <a:xfrm>
            <a:off x="2286564" y="2591939"/>
            <a:ext cx="3475334" cy="3296851"/>
          </a:xfrm>
          <a:prstGeom prst="ellipse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491FFD8-DDE8-20D3-4067-486688A20BBF}"/>
              </a:ext>
            </a:extLst>
          </p:cNvPr>
          <p:cNvSpPr/>
          <p:nvPr/>
        </p:nvSpPr>
        <p:spPr>
          <a:xfrm>
            <a:off x="7414971" y="2312920"/>
            <a:ext cx="4219162" cy="3754256"/>
          </a:xfrm>
          <a:prstGeom prst="ellipse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34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6" grpId="0"/>
      <p:bldP spid="17" grpId="0" animBg="1"/>
      <p:bldP spid="18" grpId="0" animBg="1"/>
      <p:bldP spid="19" grpId="0" animBg="1"/>
      <p:bldP spid="3" grpId="0" animBg="1"/>
      <p:bldP spid="4" grpId="0" animBg="1"/>
      <p:bldP spid="14" grpId="0" animBg="1"/>
      <p:bldP spid="15" grpId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15E4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A8FDA66-67B4-4DBE-8354-C26F91ADB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2191999 w 12191999"/>
              <a:gd name="connsiteY1" fmla="*/ 0 h 6857999"/>
              <a:gd name="connsiteX2" fmla="*/ 12191999 w 12191999"/>
              <a:gd name="connsiteY2" fmla="*/ 6857999 h 6857999"/>
              <a:gd name="connsiteX3" fmla="*/ 0 w 12191999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B2B1500-BB55-471C-8A9E-67288297E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045E22C-A99D-41BB-AF14-EF1B1E74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525"/>
            <a:ext cx="6130391" cy="67214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D96B10-94B8-CB1A-BCF0-134688ABC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299787"/>
            <a:ext cx="4572000" cy="2286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pic>
        <p:nvPicPr>
          <p:cNvPr id="7" name="Graphic 6" descr="Winking Face with No Fill">
            <a:extLst>
              <a:ext uri="{FF2B5EF4-FFF2-40B4-BE49-F238E27FC236}">
                <a16:creationId xmlns:a16="http://schemas.microsoft.com/office/drawing/2014/main" id="{1E7269F3-1C08-8DD7-6A8A-2E1723304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8000" y="1530350"/>
            <a:ext cx="4565650" cy="456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5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216BE-523C-5DB5-E317-A540AA752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20BB8-071C-7432-7096-8E0B98486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going to discuss linguistic knowledge. Hence you can determine whether a sentence is true or false. </a:t>
            </a:r>
          </a:p>
          <a:p>
            <a:r>
              <a:rPr lang="en-US" dirty="0"/>
              <a:t>A sentence may imply the truth or falseness of another.</a:t>
            </a:r>
          </a:p>
          <a:p>
            <a:r>
              <a:rPr lang="en-US" dirty="0"/>
              <a:t>A sentence has multiple meanings.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46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B2B1500-BB55-471C-8A9E-67288297E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045E22C-A99D-41BB-AF14-EF1B1E74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525"/>
            <a:ext cx="6130391" cy="67214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ACDD9A-A77E-0298-604C-9688F77D7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666999"/>
            <a:ext cx="2710543" cy="9390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Truth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590820-36EC-85E4-62EA-60941E3B2FA7}"/>
              </a:ext>
            </a:extLst>
          </p:cNvPr>
          <p:cNvSpPr txBox="1"/>
          <p:nvPr/>
        </p:nvSpPr>
        <p:spPr>
          <a:xfrm>
            <a:off x="5654263" y="312522"/>
            <a:ext cx="6130391" cy="16312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500" dirty="0"/>
              <a:t>Examining semantic rules to disclose the meaning of a sentence from the meanings of its words and the way in which they combine syntactically.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06D694-5253-1EAF-DB2D-9BF44F964898}"/>
              </a:ext>
            </a:extLst>
          </p:cNvPr>
          <p:cNvSpPr txBox="1"/>
          <p:nvPr/>
        </p:nvSpPr>
        <p:spPr>
          <a:xfrm>
            <a:off x="6189485" y="2388790"/>
            <a:ext cx="4226103" cy="4770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dirty="0"/>
              <a:t>Truth-conditional semantics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77FB03-8D70-25C0-0DFB-640DC78F4F76}"/>
              </a:ext>
            </a:extLst>
          </p:cNvPr>
          <p:cNvSpPr txBox="1"/>
          <p:nvPr/>
        </p:nvSpPr>
        <p:spPr>
          <a:xfrm>
            <a:off x="6468025" y="4220944"/>
            <a:ext cx="3947563" cy="4770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dirty="0"/>
              <a:t>Compositional semantics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344D1B-BDD7-1204-ABE2-F526DEFEE011}"/>
              </a:ext>
            </a:extLst>
          </p:cNvPr>
          <p:cNvSpPr txBox="1"/>
          <p:nvPr/>
        </p:nvSpPr>
        <p:spPr>
          <a:xfrm>
            <a:off x="7164307" y="4697998"/>
            <a:ext cx="48800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It calculates the truth value of a sentence by composing, or putting together, the meanings of smaller units.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5BCC72-557E-541E-8321-8CD6BE31A048}"/>
              </a:ext>
            </a:extLst>
          </p:cNvPr>
          <p:cNvSpPr txBox="1"/>
          <p:nvPr/>
        </p:nvSpPr>
        <p:spPr>
          <a:xfrm>
            <a:off x="7164307" y="2862057"/>
            <a:ext cx="4880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It takes speakers’ knowledge of truth conditions as basic.</a:t>
            </a:r>
          </a:p>
        </p:txBody>
      </p:sp>
    </p:spTree>
    <p:extLst>
      <p:ext uri="{BB962C8B-B14F-4D97-AF65-F5344CB8AC3E}">
        <p14:creationId xmlns:p14="http://schemas.microsoft.com/office/powerpoint/2010/main" val="6581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51B2B-192E-54B3-E45E-FF1EEF11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268" y="410861"/>
            <a:ext cx="8911687" cy="827992"/>
          </a:xfrm>
        </p:spPr>
        <p:txBody>
          <a:bodyPr/>
          <a:lstStyle/>
          <a:p>
            <a:r>
              <a:rPr lang="en-US" dirty="0"/>
              <a:t>True of false sentences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44358-2F20-F291-D044-BC4214CED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831" y="1996700"/>
            <a:ext cx="7948159" cy="3722914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All midwife are female</a:t>
            </a:r>
            <a:r>
              <a:rPr lang="en-US" dirty="0"/>
              <a:t> .</a:t>
            </a:r>
          </a:p>
          <a:p>
            <a:r>
              <a:rPr lang="en-US" i="1" dirty="0"/>
              <a:t>All kings are female.</a:t>
            </a:r>
          </a:p>
          <a:p>
            <a:r>
              <a:rPr lang="en-US" i="1" dirty="0"/>
              <a:t>All bachelors are married.</a:t>
            </a:r>
          </a:p>
          <a:p>
            <a:r>
              <a:rPr lang="en-US" i="1" dirty="0"/>
              <a:t>India is now the world's most populous nation with 1.486 billion people, passing China in April according to projections by the United Nations. And it's still growing</a:t>
            </a:r>
            <a:r>
              <a:rPr lang="en-US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B9FCFC-9275-E98F-ACBC-4B62BD43B026}"/>
              </a:ext>
            </a:extLst>
          </p:cNvPr>
          <p:cNvSpPr txBox="1"/>
          <p:nvPr/>
        </p:nvSpPr>
        <p:spPr>
          <a:xfrm>
            <a:off x="4490625" y="2134259"/>
            <a:ext cx="135858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  <a:sym typeface="Wingdings" pitchFamily="2" charset="2"/>
              </a:rPr>
              <a:t> </a:t>
            </a:r>
            <a:r>
              <a:rPr lang="en-US" dirty="0">
                <a:highlight>
                  <a:srgbClr val="FFFF00"/>
                </a:highlight>
              </a:rPr>
              <a:t>True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533106-2329-3420-8F7C-4DF386D76A26}"/>
              </a:ext>
            </a:extLst>
          </p:cNvPr>
          <p:cNvSpPr txBox="1"/>
          <p:nvPr/>
        </p:nvSpPr>
        <p:spPr>
          <a:xfrm>
            <a:off x="4133522" y="2702557"/>
            <a:ext cx="135858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  <a:sym typeface="Wingdings" pitchFamily="2" charset="2"/>
              </a:rPr>
              <a:t> </a:t>
            </a:r>
            <a:r>
              <a:rPr lang="en-US" dirty="0">
                <a:highlight>
                  <a:srgbClr val="FFFF00"/>
                </a:highlight>
              </a:rPr>
              <a:t>False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420731-8E77-357A-4515-9F4CF84B32B8}"/>
              </a:ext>
            </a:extLst>
          </p:cNvPr>
          <p:cNvSpPr txBox="1"/>
          <p:nvPr/>
        </p:nvSpPr>
        <p:spPr>
          <a:xfrm>
            <a:off x="4941319" y="3244334"/>
            <a:ext cx="135858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  <a:sym typeface="Wingdings" pitchFamily="2" charset="2"/>
              </a:rPr>
              <a:t> </a:t>
            </a:r>
            <a:r>
              <a:rPr lang="en-US" dirty="0">
                <a:highlight>
                  <a:srgbClr val="FFFF00"/>
                </a:highlight>
              </a:rPr>
              <a:t>False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3D2805-812A-E947-6DCB-597DF2A2B1C8}"/>
              </a:ext>
            </a:extLst>
          </p:cNvPr>
          <p:cNvSpPr txBox="1"/>
          <p:nvPr/>
        </p:nvSpPr>
        <p:spPr>
          <a:xfrm>
            <a:off x="4262025" y="5262036"/>
            <a:ext cx="135858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  <a:sym typeface="Wingdings" pitchFamily="2" charset="2"/>
              </a:rPr>
              <a:t> </a:t>
            </a:r>
            <a:r>
              <a:rPr lang="en-US" dirty="0">
                <a:highlight>
                  <a:srgbClr val="FFFF00"/>
                </a:highlight>
              </a:rPr>
              <a:t>True</a:t>
            </a:r>
          </a:p>
        </p:txBody>
      </p:sp>
      <p:pic>
        <p:nvPicPr>
          <p:cNvPr id="9" name="Picture 8" descr="A person in a suit with his arms out&#10;&#10;Description automatically generated">
            <a:extLst>
              <a:ext uri="{FF2B5EF4-FFF2-40B4-BE49-F238E27FC236}">
                <a16:creationId xmlns:a16="http://schemas.microsoft.com/office/drawing/2014/main" id="{CDF269FE-86CA-3989-1371-80A62C277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553" y="1126599"/>
            <a:ext cx="3093692" cy="174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9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5" name="Picture 4" descr="A person swimming in a pool&#10;&#10;Description automatically generated">
            <a:extLst>
              <a:ext uri="{FF2B5EF4-FFF2-40B4-BE49-F238E27FC236}">
                <a16:creationId xmlns:a16="http://schemas.microsoft.com/office/drawing/2014/main" id="{66F5AC6B-BDA5-6A74-90D1-E78B3B3587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13" r="12302" b="-2"/>
          <a:stretch/>
        </p:blipFill>
        <p:spPr>
          <a:xfrm>
            <a:off x="5091546" y="619123"/>
            <a:ext cx="7100454" cy="6238874"/>
          </a:xfrm>
          <a:custGeom>
            <a:avLst/>
            <a:gdLst/>
            <a:ahLst/>
            <a:cxnLst/>
            <a:rect l="l" t="t" r="r" b="b"/>
            <a:pathLst>
              <a:path w="7100454" h="6238874">
                <a:moveTo>
                  <a:pt x="5221938" y="783"/>
                </a:moveTo>
                <a:cubicBezTo>
                  <a:pt x="5784158" y="15914"/>
                  <a:pt x="6301398" y="253541"/>
                  <a:pt x="6756828" y="979302"/>
                </a:cubicBezTo>
                <a:cubicBezTo>
                  <a:pt x="6870382" y="1160214"/>
                  <a:pt x="6969391" y="1352970"/>
                  <a:pt x="7057114" y="1554417"/>
                </a:cubicBezTo>
                <a:lnTo>
                  <a:pt x="7100454" y="1659685"/>
                </a:lnTo>
                <a:lnTo>
                  <a:pt x="7100454" y="6238874"/>
                </a:lnTo>
                <a:lnTo>
                  <a:pt x="0" y="6238874"/>
                </a:lnTo>
                <a:lnTo>
                  <a:pt x="14064" y="6003370"/>
                </a:lnTo>
                <a:cubicBezTo>
                  <a:pt x="69537" y="5262783"/>
                  <a:pt x="191580" y="4496548"/>
                  <a:pt x="334789" y="3724830"/>
                </a:cubicBezTo>
                <a:cubicBezTo>
                  <a:pt x="778352" y="1333290"/>
                  <a:pt x="2184944" y="696602"/>
                  <a:pt x="3836378" y="244282"/>
                </a:cubicBezTo>
                <a:cubicBezTo>
                  <a:pt x="4320163" y="111842"/>
                  <a:pt x="4784656" y="-10986"/>
                  <a:pt x="5221938" y="783"/>
                </a:cubicBezTo>
                <a:close/>
              </a:path>
            </a:pathLst>
          </a:cu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A0F8916-44ED-4BA2-B4A8-BFF92E4B4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5254705" y="-79298"/>
            <a:ext cx="6064089" cy="781050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67D5C0-C130-1624-F883-A0AF0ECA7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53" y="2624135"/>
            <a:ext cx="4572000" cy="2362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Felix Viktor Presents Indonesia's First Gold at the World Swimming Championships. </a:t>
            </a:r>
            <a:b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Line Callout 1 6">
            <a:extLst>
              <a:ext uri="{FF2B5EF4-FFF2-40B4-BE49-F238E27FC236}">
                <a16:creationId xmlns:a16="http://schemas.microsoft.com/office/drawing/2014/main" id="{16D53FE5-9DE3-C50D-054E-52FA68F880CA}"/>
              </a:ext>
            </a:extLst>
          </p:cNvPr>
          <p:cNvSpPr/>
          <p:nvPr/>
        </p:nvSpPr>
        <p:spPr>
          <a:xfrm>
            <a:off x="1972708" y="760630"/>
            <a:ext cx="2857283" cy="744622"/>
          </a:xfrm>
          <a:prstGeom prst="borderCallout1">
            <a:avLst>
              <a:gd name="adj1" fmla="val 18750"/>
              <a:gd name="adj2" fmla="val -8333"/>
              <a:gd name="adj3" fmla="val 262164"/>
              <a:gd name="adj4" fmla="val -4844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He learned how to swim beautifully.</a:t>
            </a:r>
          </a:p>
        </p:txBody>
      </p:sp>
      <p:sp>
        <p:nvSpPr>
          <p:cNvPr id="9" name="Line Callout 1 8">
            <a:extLst>
              <a:ext uri="{FF2B5EF4-FFF2-40B4-BE49-F238E27FC236}">
                <a16:creationId xmlns:a16="http://schemas.microsoft.com/office/drawing/2014/main" id="{C959B5BC-ADE1-3841-E958-98214D9535B3}"/>
              </a:ext>
            </a:extLst>
          </p:cNvPr>
          <p:cNvSpPr/>
          <p:nvPr/>
        </p:nvSpPr>
        <p:spPr>
          <a:xfrm>
            <a:off x="4457804" y="2428787"/>
            <a:ext cx="2857283" cy="744622"/>
          </a:xfrm>
          <a:prstGeom prst="borderCallout1">
            <a:avLst>
              <a:gd name="adj1" fmla="val 18750"/>
              <a:gd name="adj2" fmla="val -8333"/>
              <a:gd name="adj3" fmla="val 256407"/>
              <a:gd name="adj4" fmla="val -4444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He did not learn how to swim.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E23776-1ACB-3FE6-65D8-CA768663470F}"/>
              </a:ext>
            </a:extLst>
          </p:cNvPr>
          <p:cNvSpPr txBox="1"/>
          <p:nvPr/>
        </p:nvSpPr>
        <p:spPr>
          <a:xfrm>
            <a:off x="401080" y="2517726"/>
            <a:ext cx="2056370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Sule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1198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B2B1500-BB55-471C-8A9E-67288297E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045E22C-A99D-41BB-AF14-EF1B1E74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525"/>
            <a:ext cx="6130391" cy="67214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A4E616-C1CC-8F7A-2610-B9869DAE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92" y="2550612"/>
            <a:ext cx="4572000" cy="2286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Knowing true or false because of its meaning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DDCB97-4A25-3F0B-5775-4CE9C21068D0}"/>
              </a:ext>
            </a:extLst>
          </p:cNvPr>
          <p:cNvSpPr txBox="1"/>
          <p:nvPr/>
        </p:nvSpPr>
        <p:spPr>
          <a:xfrm>
            <a:off x="7562272" y="1953046"/>
            <a:ext cx="308648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Copper conducts electricity</a:t>
            </a:r>
          </a:p>
        </p:txBody>
      </p:sp>
      <p:pic>
        <p:nvPicPr>
          <p:cNvPr id="6" name="Picture 5" descr="Close-up of several wires&#10;&#10;Description automatically generated">
            <a:extLst>
              <a:ext uri="{FF2B5EF4-FFF2-40B4-BE49-F238E27FC236}">
                <a16:creationId xmlns:a16="http://schemas.microsoft.com/office/drawing/2014/main" id="{DE465456-7DB6-9C93-ABFC-41E70A4E7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970" y="2540675"/>
            <a:ext cx="4719609" cy="316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4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FC5A2D8-56E8-47FB-975D-D777AFEA4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64728" y="3"/>
            <a:ext cx="6927272" cy="5330949"/>
          </a:xfrm>
          <a:custGeom>
            <a:avLst/>
            <a:gdLst>
              <a:gd name="connsiteX0" fmla="*/ 0 w 6927272"/>
              <a:gd name="connsiteY0" fmla="*/ 0 h 5330949"/>
              <a:gd name="connsiteX1" fmla="*/ 6927272 w 6927272"/>
              <a:gd name="connsiteY1" fmla="*/ 0 h 5330949"/>
              <a:gd name="connsiteX2" fmla="*/ 6927272 w 6927272"/>
              <a:gd name="connsiteY2" fmla="*/ 3912793 h 5330949"/>
              <a:gd name="connsiteX3" fmla="*/ 6884989 w 6927272"/>
              <a:gd name="connsiteY3" fmla="*/ 4002742 h 5330949"/>
              <a:gd name="connsiteX4" fmla="*/ 6592028 w 6927272"/>
              <a:gd name="connsiteY4" fmla="*/ 4494163 h 5330949"/>
              <a:gd name="connsiteX5" fmla="*/ 3742808 w 6927272"/>
              <a:gd name="connsiteY5" fmla="*/ 5122218 h 5330949"/>
              <a:gd name="connsiteX6" fmla="*/ 326623 w 6927272"/>
              <a:gd name="connsiteY6" fmla="*/ 2148182 h 5330949"/>
              <a:gd name="connsiteX7" fmla="*/ 13721 w 6927272"/>
              <a:gd name="connsiteY7" fmla="*/ 201231 h 533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7272" h="5330949">
                <a:moveTo>
                  <a:pt x="0" y="0"/>
                </a:moveTo>
                <a:lnTo>
                  <a:pt x="6927272" y="0"/>
                </a:lnTo>
                <a:lnTo>
                  <a:pt x="6927272" y="3912793"/>
                </a:lnTo>
                <a:lnTo>
                  <a:pt x="6884989" y="4002742"/>
                </a:lnTo>
                <a:cubicBezTo>
                  <a:pt x="6799406" y="4174873"/>
                  <a:pt x="6702812" y="4339578"/>
                  <a:pt x="6592028" y="4494163"/>
                </a:cubicBezTo>
                <a:cubicBezTo>
                  <a:pt x="5802121" y="5596640"/>
                  <a:pt x="4821632" y="5380883"/>
                  <a:pt x="3742808" y="5122218"/>
                </a:cubicBezTo>
                <a:cubicBezTo>
                  <a:pt x="2131653" y="4735722"/>
                  <a:pt x="759367" y="4191689"/>
                  <a:pt x="326623" y="2148182"/>
                </a:cubicBezTo>
                <a:cubicBezTo>
                  <a:pt x="186907" y="1488770"/>
                  <a:pt x="67840" y="834043"/>
                  <a:pt x="13721" y="20123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9896C11-F8DF-437A-B349-8AFD602D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791199" y="-1219198"/>
            <a:ext cx="5181601" cy="762000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215C73-71C4-55BD-193F-56E74735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4572000" cy="2286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Jakarta – Bandung in 40 minutes?</a:t>
            </a:r>
          </a:p>
        </p:txBody>
      </p:sp>
      <p:pic>
        <p:nvPicPr>
          <p:cNvPr id="5" name="Content Placeholder 4" descr="A train in a station&#10;&#10;Description automatically generated">
            <a:extLst>
              <a:ext uri="{FF2B5EF4-FFF2-40B4-BE49-F238E27FC236}">
                <a16:creationId xmlns:a16="http://schemas.microsoft.com/office/drawing/2014/main" id="{439D4439-6B1B-46FE-B3AC-799C39332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7525" y="753762"/>
            <a:ext cx="5330949" cy="533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8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698B96-C345-4CAB-9657-02BD17A19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BFB215-1F6E-273E-CAB5-327D015E3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4" y="1495727"/>
            <a:ext cx="3810000" cy="3048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 most sentences it does not make sense to say that they are always true or always false.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90EB1ED-CF74-44C2-853E-6177E160A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53162" y="-776838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7743230-5CA1-4096-8FEF-2A1530D8D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5829359"/>
            <a:ext cx="4333874" cy="1028642"/>
            <a:chOff x="7153921" y="5829359"/>
            <a:chExt cx="5038078" cy="1028642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EAD3ABE-E984-4D7B-ADC3-7D4D38C97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63905" y="5913098"/>
              <a:ext cx="4228094" cy="944903"/>
            </a:xfrm>
            <a:custGeom>
              <a:avLst/>
              <a:gdLst>
                <a:gd name="connsiteX0" fmla="*/ 1673074 w 4228094"/>
                <a:gd name="connsiteY0" fmla="*/ 230 h 1137038"/>
                <a:gd name="connsiteX1" fmla="*/ 3676781 w 4228094"/>
                <a:gd name="connsiteY1" fmla="*/ 298555 h 1137038"/>
                <a:gd name="connsiteX2" fmla="*/ 4025527 w 4228094"/>
                <a:gd name="connsiteY2" fmla="*/ 425010 h 1137038"/>
                <a:gd name="connsiteX3" fmla="*/ 4228094 w 4228094"/>
                <a:gd name="connsiteY3" fmla="*/ 494088 h 1137038"/>
                <a:gd name="connsiteX4" fmla="*/ 4228094 w 4228094"/>
                <a:gd name="connsiteY4" fmla="*/ 1137038 h 1137038"/>
                <a:gd name="connsiteX5" fmla="*/ 0 w 4228094"/>
                <a:gd name="connsiteY5" fmla="*/ 1137038 h 1137038"/>
                <a:gd name="connsiteX6" fmla="*/ 18109 w 4228094"/>
                <a:gd name="connsiteY6" fmla="*/ 1068877 h 1137038"/>
                <a:gd name="connsiteX7" fmla="*/ 362264 w 4228094"/>
                <a:gd name="connsiteY7" fmla="*/ 366637 h 1137038"/>
                <a:gd name="connsiteX8" fmla="*/ 1386499 w 4228094"/>
                <a:gd name="connsiteY8" fmla="*/ 1522 h 1137038"/>
                <a:gd name="connsiteX9" fmla="*/ 1673074 w 4228094"/>
                <a:gd name="connsiteY9" fmla="*/ 230 h 11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8094" h="1137038">
                  <a:moveTo>
                    <a:pt x="1673074" y="230"/>
                  </a:moveTo>
                  <a:cubicBezTo>
                    <a:pt x="2346512" y="4287"/>
                    <a:pt x="3048424" y="63583"/>
                    <a:pt x="3676781" y="298555"/>
                  </a:cubicBezTo>
                  <a:cubicBezTo>
                    <a:pt x="3793275" y="342114"/>
                    <a:pt x="3909477" y="384216"/>
                    <a:pt x="4025527" y="425010"/>
                  </a:cubicBezTo>
                  <a:lnTo>
                    <a:pt x="4228094" y="494088"/>
                  </a:lnTo>
                  <a:lnTo>
                    <a:pt x="4228094" y="1137038"/>
                  </a:lnTo>
                  <a:lnTo>
                    <a:pt x="0" y="1137038"/>
                  </a:lnTo>
                  <a:lnTo>
                    <a:pt x="18109" y="1068877"/>
                  </a:lnTo>
                  <a:cubicBezTo>
                    <a:pt x="95047" y="799139"/>
                    <a:pt x="194962" y="542008"/>
                    <a:pt x="362264" y="366637"/>
                  </a:cubicBezTo>
                  <a:cubicBezTo>
                    <a:pt x="622229" y="94062"/>
                    <a:pt x="1015836" y="6565"/>
                    <a:pt x="1386499" y="1522"/>
                  </a:cubicBezTo>
                  <a:cubicBezTo>
                    <a:pt x="1481245" y="198"/>
                    <a:pt x="1576869" y="-349"/>
                    <a:pt x="1673074" y="230"/>
                  </a:cubicBezTo>
                  <a:close/>
                </a:path>
              </a:pathLst>
            </a:cu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5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8AFE34-D405-4581-A4CC-02072A132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53921" y="5829359"/>
              <a:ext cx="5038078" cy="1028642"/>
            </a:xfrm>
            <a:custGeom>
              <a:avLst/>
              <a:gdLst>
                <a:gd name="connsiteX0" fmla="*/ 1576991 w 5038078"/>
                <a:gd name="connsiteY0" fmla="*/ 210 h 1238015"/>
                <a:gd name="connsiteX1" fmla="*/ 3403320 w 5038078"/>
                <a:gd name="connsiteY1" fmla="*/ 272125 h 1238015"/>
                <a:gd name="connsiteX2" fmla="*/ 4672870 w 5038078"/>
                <a:gd name="connsiteY2" fmla="*/ 693604 h 1238015"/>
                <a:gd name="connsiteX3" fmla="*/ 5038078 w 5038078"/>
                <a:gd name="connsiteY3" fmla="*/ 795929 h 1238015"/>
                <a:gd name="connsiteX4" fmla="*/ 5038078 w 5038078"/>
                <a:gd name="connsiteY4" fmla="*/ 1238015 h 1238015"/>
                <a:gd name="connsiteX5" fmla="*/ 0 w 5038078"/>
                <a:gd name="connsiteY5" fmla="*/ 1238015 h 1238015"/>
                <a:gd name="connsiteX6" fmla="*/ 19230 w 5038078"/>
                <a:gd name="connsiteY6" fmla="*/ 1159819 h 1238015"/>
                <a:gd name="connsiteX7" fmla="*/ 382219 w 5038078"/>
                <a:gd name="connsiteY7" fmla="*/ 334180 h 1238015"/>
                <a:gd name="connsiteX8" fmla="*/ 1315784 w 5038078"/>
                <a:gd name="connsiteY8" fmla="*/ 1388 h 1238015"/>
                <a:gd name="connsiteX9" fmla="*/ 1576991 w 5038078"/>
                <a:gd name="connsiteY9" fmla="*/ 210 h 123801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049689"/>
                <a:gd name="connsiteY0" fmla="*/ 1237805 h 1423588"/>
                <a:gd name="connsiteX1" fmla="*/ 19230 w 5049689"/>
                <a:gd name="connsiteY1" fmla="*/ 1159609 h 1423588"/>
                <a:gd name="connsiteX2" fmla="*/ 382219 w 5049689"/>
                <a:gd name="connsiteY2" fmla="*/ 333970 h 1423588"/>
                <a:gd name="connsiteX3" fmla="*/ 1315784 w 5049689"/>
                <a:gd name="connsiteY3" fmla="*/ 1178 h 1423588"/>
                <a:gd name="connsiteX4" fmla="*/ 1576991 w 5049689"/>
                <a:gd name="connsiteY4" fmla="*/ 0 h 1423588"/>
                <a:gd name="connsiteX5" fmla="*/ 3403320 w 5049689"/>
                <a:gd name="connsiteY5" fmla="*/ 271915 h 1423588"/>
                <a:gd name="connsiteX6" fmla="*/ 4672870 w 5049689"/>
                <a:gd name="connsiteY6" fmla="*/ 693394 h 1423588"/>
                <a:gd name="connsiteX7" fmla="*/ 5038078 w 5049689"/>
                <a:gd name="connsiteY7" fmla="*/ 795719 h 1423588"/>
                <a:gd name="connsiteX8" fmla="*/ 5049689 w 5049689"/>
                <a:gd name="connsiteY8" fmla="*/ 1423588 h 1423588"/>
                <a:gd name="connsiteX0" fmla="*/ 0 w 5038078"/>
                <a:gd name="connsiteY0" fmla="*/ 1237805 h 1237805"/>
                <a:gd name="connsiteX1" fmla="*/ 19230 w 5038078"/>
                <a:gd name="connsiteY1" fmla="*/ 1159609 h 1237805"/>
                <a:gd name="connsiteX2" fmla="*/ 382219 w 5038078"/>
                <a:gd name="connsiteY2" fmla="*/ 333970 h 1237805"/>
                <a:gd name="connsiteX3" fmla="*/ 1315784 w 5038078"/>
                <a:gd name="connsiteY3" fmla="*/ 1178 h 1237805"/>
                <a:gd name="connsiteX4" fmla="*/ 1576991 w 5038078"/>
                <a:gd name="connsiteY4" fmla="*/ 0 h 1237805"/>
                <a:gd name="connsiteX5" fmla="*/ 3403320 w 5038078"/>
                <a:gd name="connsiteY5" fmla="*/ 271915 h 1237805"/>
                <a:gd name="connsiteX6" fmla="*/ 4672870 w 5038078"/>
                <a:gd name="connsiteY6" fmla="*/ 693394 h 1237805"/>
                <a:gd name="connsiteX7" fmla="*/ 5038078 w 5038078"/>
                <a:gd name="connsiteY7" fmla="*/ 795719 h 1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8078" h="1237805">
                  <a:moveTo>
                    <a:pt x="0" y="1237805"/>
                  </a:moveTo>
                  <a:lnTo>
                    <a:pt x="19230" y="1159609"/>
                  </a:lnTo>
                  <a:cubicBezTo>
                    <a:pt x="96961" y="850027"/>
                    <a:pt x="191605" y="533778"/>
                    <a:pt x="382219" y="333970"/>
                  </a:cubicBezTo>
                  <a:cubicBezTo>
                    <a:pt x="619171" y="85526"/>
                    <a:pt x="977934" y="5774"/>
                    <a:pt x="1315784" y="1178"/>
                  </a:cubicBezTo>
                  <a:lnTo>
                    <a:pt x="1576991" y="0"/>
                  </a:lnTo>
                  <a:cubicBezTo>
                    <a:pt x="2190813" y="3698"/>
                    <a:pt x="2830589" y="57744"/>
                    <a:pt x="3403320" y="271915"/>
                  </a:cubicBezTo>
                  <a:cubicBezTo>
                    <a:pt x="3828046" y="430728"/>
                    <a:pt x="4248519" y="568281"/>
                    <a:pt x="4672870" y="693394"/>
                  </a:cubicBezTo>
                  <a:lnTo>
                    <a:pt x="5038078" y="795719"/>
                  </a:ln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venir Next LT Pro Ligh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6E31994-0DD6-A57C-3A74-57D7D2FC389B}"/>
              </a:ext>
            </a:extLst>
          </p:cNvPr>
          <p:cNvSpPr txBox="1"/>
          <p:nvPr/>
        </p:nvSpPr>
        <p:spPr>
          <a:xfrm>
            <a:off x="5181600" y="138451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Tautologies or Analytic </a:t>
            </a:r>
          </a:p>
        </p:txBody>
      </p:sp>
      <p:sp>
        <p:nvSpPr>
          <p:cNvPr id="6" name="Line Callout 1 5">
            <a:extLst>
              <a:ext uri="{FF2B5EF4-FFF2-40B4-BE49-F238E27FC236}">
                <a16:creationId xmlns:a16="http://schemas.microsoft.com/office/drawing/2014/main" id="{9887C743-59F8-3F4C-3315-88687E15A4EA}"/>
              </a:ext>
            </a:extLst>
          </p:cNvPr>
          <p:cNvSpPr/>
          <p:nvPr/>
        </p:nvSpPr>
        <p:spPr>
          <a:xfrm>
            <a:off x="8002661" y="666241"/>
            <a:ext cx="4034156" cy="1436553"/>
          </a:xfrm>
          <a:prstGeom prst="borderCallout1">
            <a:avLst>
              <a:gd name="adj1" fmla="val 2837"/>
              <a:gd name="adj2" fmla="val -187"/>
              <a:gd name="adj3" fmla="val 59788"/>
              <a:gd name="adj4" fmla="val -2624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Their truth is guaranteed solely by the meaning of their parts and they put together.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C60EBF-1473-0FD7-2A42-BB89D4982D91}"/>
              </a:ext>
            </a:extLst>
          </p:cNvPr>
          <p:cNvSpPr txBox="1"/>
          <p:nvPr/>
        </p:nvSpPr>
        <p:spPr>
          <a:xfrm>
            <a:off x="5194873" y="2415279"/>
            <a:ext cx="422917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“</a:t>
            </a:r>
            <a:r>
              <a:rPr lang="en-US" i="1" dirty="0"/>
              <a:t>A person who is single is not married.</a:t>
            </a:r>
            <a:r>
              <a:rPr lang="en-US" dirty="0"/>
              <a:t>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570CD5-4999-43DE-F3EB-19615ABCE433}"/>
              </a:ext>
            </a:extLst>
          </p:cNvPr>
          <p:cNvSpPr txBox="1"/>
          <p:nvPr/>
        </p:nvSpPr>
        <p:spPr>
          <a:xfrm>
            <a:off x="5181600" y="374381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Contradiction</a:t>
            </a:r>
          </a:p>
        </p:txBody>
      </p:sp>
      <p:sp>
        <p:nvSpPr>
          <p:cNvPr id="10" name="Line Callout 1 9">
            <a:extLst>
              <a:ext uri="{FF2B5EF4-FFF2-40B4-BE49-F238E27FC236}">
                <a16:creationId xmlns:a16="http://schemas.microsoft.com/office/drawing/2014/main" id="{85CA426A-39BA-3A57-685E-721D6E629D40}"/>
              </a:ext>
            </a:extLst>
          </p:cNvPr>
          <p:cNvSpPr/>
          <p:nvPr/>
        </p:nvSpPr>
        <p:spPr>
          <a:xfrm>
            <a:off x="8002661" y="3510267"/>
            <a:ext cx="4034156" cy="613164"/>
          </a:xfrm>
          <a:prstGeom prst="borderCallout1">
            <a:avLst>
              <a:gd name="adj1" fmla="val 4769"/>
              <a:gd name="adj2" fmla="val -541"/>
              <a:gd name="adj3" fmla="val 72092"/>
              <a:gd name="adj4" fmla="val -2765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Some sentences are always false.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011953-023E-F365-E0A0-228BEEDFBF2C}"/>
              </a:ext>
            </a:extLst>
          </p:cNvPr>
          <p:cNvSpPr txBox="1"/>
          <p:nvPr/>
        </p:nvSpPr>
        <p:spPr>
          <a:xfrm>
            <a:off x="5250343" y="4435917"/>
            <a:ext cx="228575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“</a:t>
            </a:r>
            <a:r>
              <a:rPr lang="en-US" i="1" dirty="0"/>
              <a:t>Circles are square.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548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ion resting in his throne">
            <a:extLst>
              <a:ext uri="{FF2B5EF4-FFF2-40B4-BE49-F238E27FC236}">
                <a16:creationId xmlns:a16="http://schemas.microsoft.com/office/drawing/2014/main" id="{6BB58A39-E230-86F4-4B40-908D73889C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42" r="32642" b="2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55AA8-0547-E71E-78D8-221DD7154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86000"/>
            <a:ext cx="5334000" cy="381000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ID" sz="2400" dirty="0">
                <a:effectLst/>
                <a:latin typeface="KievitOT"/>
              </a:rPr>
              <a:t>“</a:t>
            </a:r>
            <a:r>
              <a:rPr lang="en-ID" sz="3500" i="1" dirty="0">
                <a:effectLst/>
                <a:latin typeface="KievitOT"/>
              </a:rPr>
              <a:t>You mentioned your name as if I should recognize it, but beyond the obvious facts that you are a bachelor, a solicitor, a freemason, and an asthmatic, I know nothing whatever about you</a:t>
            </a:r>
            <a:r>
              <a:rPr lang="en-ID" sz="2400" dirty="0">
                <a:effectLst/>
                <a:latin typeface="KievitOT"/>
              </a:rPr>
              <a:t>. “</a:t>
            </a:r>
            <a:endParaRPr lang="en-ID" sz="2400" dirty="0"/>
          </a:p>
          <a:p>
            <a:pPr marL="0" indent="0">
              <a:lnSpc>
                <a:spcPct val="115000"/>
              </a:lnSpc>
              <a:buNone/>
            </a:pPr>
            <a:endParaRPr lang="en-ID" sz="2400" b="1" dirty="0">
              <a:effectLst/>
              <a:latin typeface="KievitOT"/>
            </a:endParaRPr>
          </a:p>
          <a:p>
            <a:pPr marL="0" indent="0">
              <a:lnSpc>
                <a:spcPct val="115000"/>
              </a:lnSpc>
              <a:buNone/>
            </a:pPr>
            <a:endParaRPr lang="en-ID" sz="2400" b="1" dirty="0">
              <a:effectLst/>
              <a:latin typeface="KievitOT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ID" sz="1600" b="1" dirty="0">
                <a:effectLst/>
                <a:latin typeface="KievitOT"/>
              </a:rPr>
              <a:t>SIR ARTHUR CONAN DOYLE</a:t>
            </a:r>
            <a:r>
              <a:rPr lang="en-ID" sz="1600" b="0" dirty="0">
                <a:effectLst/>
                <a:latin typeface="KievitOT"/>
              </a:rPr>
              <a:t>, </a:t>
            </a:r>
            <a:r>
              <a:rPr lang="en-ID" sz="1600" dirty="0">
                <a:effectLst/>
                <a:latin typeface="KievitOT"/>
              </a:rPr>
              <a:t>“The Norwood Builder,” in </a:t>
            </a:r>
            <a:r>
              <a:rPr lang="en-ID" sz="1600" i="1" dirty="0">
                <a:effectLst/>
                <a:latin typeface="KievitOT"/>
              </a:rPr>
              <a:t>The Memoirs of Sherlock Holmes</a:t>
            </a:r>
            <a:r>
              <a:rPr lang="en-ID" sz="1600" dirty="0">
                <a:effectLst/>
                <a:latin typeface="KievitOT"/>
              </a:rPr>
              <a:t>, 1894 </a:t>
            </a:r>
            <a:endParaRPr lang="en-ID" sz="1600" dirty="0"/>
          </a:p>
          <a:p>
            <a:pPr>
              <a:lnSpc>
                <a:spcPct val="115000"/>
              </a:lnSpc>
            </a:pP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ADF14D-A7C4-2B48-6B37-84B1626E2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57186"/>
            <a:ext cx="5334000" cy="1524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/>
              <a:t>Entailment and Related Notions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2881D3-431C-D512-D8BB-97666F02C664}"/>
              </a:ext>
            </a:extLst>
          </p:cNvPr>
          <p:cNvSpPr txBox="1"/>
          <p:nvPr/>
        </p:nvSpPr>
        <p:spPr>
          <a:xfrm>
            <a:off x="324582" y="2119311"/>
            <a:ext cx="7953376" cy="4247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The speaker is addressing someone who has mentioned his/her name. The speaker acknowledges that the person has provided some basic information about him/herself, such as </a:t>
            </a:r>
            <a:r>
              <a:rPr lang="en-ID" b="0" i="0" u="sng" dirty="0">
                <a:solidFill>
                  <a:srgbClr val="374151"/>
                </a:solidFill>
                <a:effectLst/>
                <a:latin typeface="Söhne"/>
              </a:rPr>
              <a:t>being a bachelor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ID" b="0" i="0" u="sng" dirty="0">
                <a:solidFill>
                  <a:srgbClr val="374151"/>
                </a:solidFill>
                <a:effectLst/>
                <a:latin typeface="Söhne"/>
              </a:rPr>
              <a:t>a solicitor 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(a lawyer),  </a:t>
            </a:r>
            <a:r>
              <a:rPr lang="en-ID" b="0" i="0" u="sng" dirty="0">
                <a:solidFill>
                  <a:srgbClr val="374151"/>
                </a:solidFill>
                <a:effectLst/>
                <a:latin typeface="Söhne"/>
              </a:rPr>
              <a:t>a Freemason 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(a member of a secretive fraternal organization), and having </a:t>
            </a:r>
            <a:r>
              <a:rPr lang="en-ID" b="0" i="0" u="sng" dirty="0">
                <a:solidFill>
                  <a:srgbClr val="374151"/>
                </a:solidFill>
                <a:effectLst/>
                <a:latin typeface="Söhne"/>
              </a:rPr>
              <a:t>asthma</a:t>
            </a:r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 (a medical condition that affects the breathing).</a:t>
            </a:r>
          </a:p>
          <a:p>
            <a:pPr algn="l"/>
            <a:endParaRPr lang="en-ID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However, despite this information, the speaker emphasizes that he/she doesn’t have any further knowledge or recognition of the person beyond these surface-level facts.  </a:t>
            </a:r>
          </a:p>
          <a:p>
            <a:pPr algn="l"/>
            <a:endParaRPr lang="en-ID" dirty="0">
              <a:solidFill>
                <a:srgbClr val="374151"/>
              </a:solidFill>
              <a:latin typeface="Söhne"/>
            </a:endParaRPr>
          </a:p>
          <a:p>
            <a:r>
              <a:rPr lang="en-ID" b="0" i="0" dirty="0">
                <a:solidFill>
                  <a:srgbClr val="374151"/>
                </a:solidFill>
                <a:effectLst/>
                <a:latin typeface="Söhne"/>
              </a:rPr>
              <a:t>Essentially, the speaker is saying that the person has given some details about him/herself, but these details don't reveal anything substantial or meaningful about who he/she is as a person. The speaker is highlighting the limited knowledge about the individual.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51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Pebble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719</Words>
  <Application>Microsoft Macintosh PowerPoint</Application>
  <PresentationFormat>Widescreen</PresentationFormat>
  <Paragraphs>84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Avenir Next LT Pro</vt:lpstr>
      <vt:lpstr>Avenir Next LT Pro Light</vt:lpstr>
      <vt:lpstr>KievitOT</vt:lpstr>
      <vt:lpstr>Sitka Subheading</vt:lpstr>
      <vt:lpstr>Söhne</vt:lpstr>
      <vt:lpstr>PebbleVTI</vt:lpstr>
      <vt:lpstr>What speakers know about sentence meaning</vt:lpstr>
      <vt:lpstr>Aims </vt:lpstr>
      <vt:lpstr>Truth </vt:lpstr>
      <vt:lpstr>True of false sentences </vt:lpstr>
      <vt:lpstr>Felix Viktor Presents Indonesia's First Gold at the World Swimming Championships.  </vt:lpstr>
      <vt:lpstr>Knowing true or false because of its meaning</vt:lpstr>
      <vt:lpstr>Jakarta – Bandung in 40 minutes?</vt:lpstr>
      <vt:lpstr>For most sentences it does not make sense to say that they are always true or always false.</vt:lpstr>
      <vt:lpstr>Entailment and Related Notions</vt:lpstr>
      <vt:lpstr>PowerPoint Presentation</vt:lpstr>
      <vt:lpstr>PowerPoint Presentation</vt:lpstr>
      <vt:lpstr>Synonyms or paraphrase </vt:lpstr>
      <vt:lpstr>Contradictory sentences </vt:lpstr>
      <vt:lpstr>Ambiguity </vt:lpstr>
      <vt:lpstr>“The police saw the robber with the telescope.” 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speakers know about sentence meaning</dc:title>
  <dc:creator>Reviewer</dc:creator>
  <cp:lastModifiedBy>Reviewer</cp:lastModifiedBy>
  <cp:revision>4</cp:revision>
  <dcterms:created xsi:type="dcterms:W3CDTF">2023-09-18T01:34:12Z</dcterms:created>
  <dcterms:modified xsi:type="dcterms:W3CDTF">2023-09-19T00:18:22Z</dcterms:modified>
</cp:coreProperties>
</file>