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90" d="100"/>
          <a:sy n="90" d="100"/>
        </p:scale>
        <p:origin x="23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DB0B7-46C1-E5B0-4C3F-607088AD0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667" y="1178724"/>
            <a:ext cx="7462083" cy="3081338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accent1"/>
                </a:solidFill>
              </a:rPr>
              <a:t>When Compositional Goes Awry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4D84EE4-1C6A-C3E6-2F47-B3CD77732697}"/>
              </a:ext>
            </a:extLst>
          </p:cNvPr>
          <p:cNvSpPr txBox="1">
            <a:spLocks/>
          </p:cNvSpPr>
          <p:nvPr/>
        </p:nvSpPr>
        <p:spPr>
          <a:xfrm>
            <a:off x="9084925" y="3103974"/>
            <a:ext cx="1971562" cy="5143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>
                <a:solidFill>
                  <a:sysClr val="windowText" lastClr="000000"/>
                </a:solidFill>
              </a:rPr>
              <a:t>Metaphor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CE28D1B-4AD2-139A-F86B-24699541FA25}"/>
              </a:ext>
            </a:extLst>
          </p:cNvPr>
          <p:cNvSpPr txBox="1">
            <a:spLocks/>
          </p:cNvSpPr>
          <p:nvPr/>
        </p:nvSpPr>
        <p:spPr>
          <a:xfrm>
            <a:off x="9084925" y="3768331"/>
            <a:ext cx="1342762" cy="5143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ysClr val="windowText" lastClr="000000"/>
                </a:solidFill>
              </a:rPr>
              <a:t>Idioms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9A99E7A9-7922-B6E1-FF3C-AB65B2804F7B}"/>
              </a:ext>
            </a:extLst>
          </p:cNvPr>
          <p:cNvSpPr txBox="1">
            <a:spLocks/>
          </p:cNvSpPr>
          <p:nvPr/>
        </p:nvSpPr>
        <p:spPr>
          <a:xfrm>
            <a:off x="9070750" y="2439617"/>
            <a:ext cx="1620345" cy="5143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ysClr val="windowText" lastClr="000000"/>
                </a:solidFill>
              </a:rPr>
              <a:t>Anomaly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7B5BFC17-1680-FB44-2E4F-E15E102AB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1497" y="5598939"/>
            <a:ext cx="1468822" cy="914400"/>
          </a:xfrm>
        </p:spPr>
        <p:txBody>
          <a:bodyPr/>
          <a:lstStyle/>
          <a:p>
            <a:r>
              <a:rPr lang="en-US" dirty="0"/>
              <a:t>Meeting 4</a:t>
            </a:r>
          </a:p>
        </p:txBody>
      </p:sp>
      <p:pic>
        <p:nvPicPr>
          <p:cNvPr id="17" name="Picture 16" descr="A white person with a red question mark&#10;&#10;Description automatically generated">
            <a:extLst>
              <a:ext uri="{FF2B5EF4-FFF2-40B4-BE49-F238E27FC236}">
                <a16:creationId xmlns:a16="http://schemas.microsoft.com/office/drawing/2014/main" id="{AC13C0A1-D88E-AA97-5991-9F17D59A5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800" y="4441652"/>
            <a:ext cx="2071687" cy="207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0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6CEB-3A4B-4E24-B101-993D6780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5" y="937257"/>
            <a:ext cx="3664194" cy="5120640"/>
          </a:xfrm>
        </p:spPr>
        <p:txBody>
          <a:bodyPr>
            <a:normAutofit/>
          </a:bodyPr>
          <a:lstStyle/>
          <a:p>
            <a:r>
              <a:rPr lang="en-US" dirty="0"/>
              <a:t>Sell down the river </a:t>
            </a:r>
          </a:p>
          <a:p>
            <a:r>
              <a:rPr lang="en-US" dirty="0"/>
              <a:t>Rake over the coals </a:t>
            </a:r>
          </a:p>
          <a:p>
            <a:r>
              <a:rPr lang="en-US" dirty="0"/>
              <a:t>Drop the balls</a:t>
            </a:r>
          </a:p>
          <a:p>
            <a:r>
              <a:rPr lang="en-US" dirty="0"/>
              <a:t>Let their hair down</a:t>
            </a:r>
          </a:p>
          <a:p>
            <a:r>
              <a:rPr lang="en-US" dirty="0"/>
              <a:t>Put his foot in his mouth</a:t>
            </a:r>
          </a:p>
          <a:p>
            <a:r>
              <a:rPr lang="en-US" dirty="0"/>
              <a:t>Throw her weight around </a:t>
            </a:r>
          </a:p>
          <a:p>
            <a:r>
              <a:rPr lang="en-US" dirty="0"/>
              <a:t>Snap out of it</a:t>
            </a:r>
          </a:p>
          <a:p>
            <a:r>
              <a:rPr lang="en-US" dirty="0"/>
              <a:t>Give a piece of your mind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56A505-AE4E-3274-D2EB-DA2FA59E80BD}"/>
              </a:ext>
            </a:extLst>
          </p:cNvPr>
          <p:cNvSpPr txBox="1"/>
          <p:nvPr/>
        </p:nvSpPr>
        <p:spPr>
          <a:xfrm>
            <a:off x="4951128" y="3415750"/>
            <a:ext cx="5164299" cy="36933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betray or deceive someone, often for personal gain.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82F5C8-AF22-462F-CDDC-7322264CA45D}"/>
              </a:ext>
            </a:extLst>
          </p:cNvPr>
          <p:cNvSpPr txBox="1"/>
          <p:nvPr/>
        </p:nvSpPr>
        <p:spPr>
          <a:xfrm>
            <a:off x="4951128" y="4617713"/>
            <a:ext cx="7240872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criticize or reprimand someone severely for something they've done wrong. It's a way of bringing up past mistakes and making the person feel guilty.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A115A2-C7E8-CDFE-E0CC-BDCD32944579}"/>
              </a:ext>
            </a:extLst>
          </p:cNvPr>
          <p:cNvSpPr txBox="1"/>
          <p:nvPr/>
        </p:nvSpPr>
        <p:spPr>
          <a:xfrm>
            <a:off x="4887190" y="553927"/>
            <a:ext cx="675441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dirty="0"/>
              <a:t>make a mistake or fail to do something that was expected or required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F3088-08FF-1788-EC42-03F6114A4974}"/>
              </a:ext>
            </a:extLst>
          </p:cNvPr>
          <p:cNvSpPr txBox="1"/>
          <p:nvPr/>
        </p:nvSpPr>
        <p:spPr>
          <a:xfrm>
            <a:off x="4904678" y="1156895"/>
            <a:ext cx="475014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relax and behave more freely or informally, </a:t>
            </a:r>
          </a:p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often after a period of being reserved or serious.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2A5E54-1F8F-9E41-5C55-64A45CE25C55}"/>
              </a:ext>
            </a:extLst>
          </p:cNvPr>
          <p:cNvSpPr txBox="1"/>
          <p:nvPr/>
        </p:nvSpPr>
        <p:spPr>
          <a:xfrm>
            <a:off x="4904678" y="4023150"/>
            <a:ext cx="736874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dirty="0">
                <a:solidFill>
                  <a:srgbClr val="D1D5DB"/>
                </a:solidFill>
                <a:latin typeface="Söhne"/>
              </a:rPr>
              <a:t>s</a:t>
            </a:r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ay something embarrassing, inappropriate, or tactless without intending to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C71C6-E158-0CCB-AD60-B4E56855B2B1}"/>
              </a:ext>
            </a:extLst>
          </p:cNvPr>
          <p:cNvSpPr txBox="1"/>
          <p:nvPr/>
        </p:nvSpPr>
        <p:spPr>
          <a:xfrm>
            <a:off x="4956133" y="5558464"/>
            <a:ext cx="612731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use one's influence or authority in a forceful or aggressive way, </a:t>
            </a:r>
          </a:p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often to dominate or control others.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B0112A-04FC-B446-E861-F3C2A8F91D4D}"/>
              </a:ext>
            </a:extLst>
          </p:cNvPr>
          <p:cNvSpPr txBox="1"/>
          <p:nvPr/>
        </p:nvSpPr>
        <p:spPr>
          <a:xfrm>
            <a:off x="4904678" y="1846517"/>
            <a:ext cx="6079613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encouraging them to stop feeling sad, upset, or lost in thought </a:t>
            </a:r>
          </a:p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and to become more alert and responsive.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6E4D18-DA72-F66D-6388-9A03B5485AF3}"/>
              </a:ext>
            </a:extLst>
          </p:cNvPr>
          <p:cNvSpPr txBox="1"/>
          <p:nvPr/>
        </p:nvSpPr>
        <p:spPr>
          <a:xfrm>
            <a:off x="4887190" y="2632296"/>
            <a:ext cx="707026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express your strong, often critical, opinion about something or someone. </a:t>
            </a:r>
          </a:p>
          <a:p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It usually implies that you are upset or dissatisfied with a situation.</a:t>
            </a:r>
            <a:endParaRPr 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6C6FB07-F7D1-03DD-B840-3A3FD9F2C41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3527849" y="1628775"/>
            <a:ext cx="1423279" cy="197164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BE750C-6C0D-B278-A39D-33132CE4CE4A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3578010" y="2051509"/>
            <a:ext cx="1373118" cy="288937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7A58620-0A9D-D88D-8C24-82997DDD0938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2945793" y="738593"/>
            <a:ext cx="1941397" cy="1633132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9E82F5-73CD-D056-0B4E-8F2B8125E3A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527849" y="1480061"/>
            <a:ext cx="1376829" cy="142607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2D11B4-8CA9-9BD6-38F7-7359588C0577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070230" y="3302179"/>
            <a:ext cx="834448" cy="905637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CAB9F96-85BB-7C7B-71C7-3F9284724F72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216263" y="3829390"/>
            <a:ext cx="739870" cy="2052240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0DB9E7D-D8D7-75D7-866D-DE1348AF1D70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003156" y="2169683"/>
            <a:ext cx="1901522" cy="1989242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516B051-0318-F3BB-6FA1-52DE9519D850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4201295" y="2955462"/>
            <a:ext cx="685895" cy="1626197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27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3DB2C-3B4D-629E-BFB4-36F1B450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en-US" sz="33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loose sally of the mind; an irregular undigested piece; not a regular and orderly composition</a:t>
            </a:r>
            <a: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b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Samuel Johnson (1709-1784)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6D9FD-A45C-4B4B-1B82-BBB4E6A3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The meaning is not always obvious even to a native speaker. </a:t>
            </a:r>
          </a:p>
          <a:p>
            <a:r>
              <a:rPr lang="en-US" dirty="0"/>
              <a:t>Meanings may require some imagination or special knowledge to be apprehended.</a:t>
            </a:r>
          </a:p>
          <a:p>
            <a:r>
              <a:rPr lang="en-US" dirty="0"/>
              <a:t>Problems of compositionality words or with the semantic rules. </a:t>
            </a:r>
          </a:p>
          <a:p>
            <a:r>
              <a:rPr lang="en-US" dirty="0"/>
              <a:t>We may experience difficulties to understand the meaning of the entire sentence as it contains a meaningless word.</a:t>
            </a:r>
          </a:p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79FF-54B1-05D1-52E7-BF57CE95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“</a:t>
            </a:r>
            <a:r>
              <a:rPr lang="en-ID" sz="3000" i="1" dirty="0">
                <a:effectLst/>
                <a:latin typeface="KievitOT"/>
              </a:rPr>
              <a:t>Don’t tell me of a man’s being able to talk sense; everyone can talk sense. Can he talk nonsense?”</a:t>
            </a:r>
            <a:br>
              <a:rPr lang="en-ID" sz="3000" dirty="0">
                <a:effectLst/>
                <a:latin typeface="KievitOT"/>
              </a:rPr>
            </a:br>
            <a:br>
              <a:rPr lang="en-ID" sz="3000" dirty="0">
                <a:effectLst/>
                <a:latin typeface="KievitOT"/>
              </a:rPr>
            </a:br>
            <a:br>
              <a:rPr lang="en-ID" sz="3000" dirty="0">
                <a:effectLst/>
                <a:latin typeface="KievitOT"/>
              </a:rPr>
            </a:br>
            <a:br>
              <a:rPr lang="en-ID" sz="3000" dirty="0">
                <a:effectLst/>
                <a:latin typeface="KievitOT"/>
              </a:rPr>
            </a:br>
            <a:r>
              <a:rPr lang="en-ID" sz="3000" dirty="0">
                <a:effectLst/>
                <a:latin typeface="KievitOT"/>
              </a:rPr>
              <a:t>William Pitt</a:t>
            </a:r>
            <a:br>
              <a:rPr lang="en-ID" sz="3000" dirty="0">
                <a:effectLst/>
                <a:latin typeface="KievitOT"/>
              </a:rPr>
            </a:br>
            <a:r>
              <a:rPr lang="en-ID" sz="3000" dirty="0">
                <a:effectLst/>
                <a:latin typeface="KievitOT"/>
              </a:rPr>
              <a:t> </a:t>
            </a:r>
            <a:br>
              <a:rPr lang="en-ID" sz="3000" dirty="0"/>
            </a:br>
            <a:r>
              <a:rPr lang="en-US" sz="3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F2F2A-4C31-1AB9-F97A-C0E17D7A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8" y="1777030"/>
            <a:ext cx="7423078" cy="4866658"/>
          </a:xfrm>
        </p:spPr>
        <p:txBody>
          <a:bodyPr>
            <a:normAutofit/>
          </a:bodyPr>
          <a:lstStyle/>
          <a:p>
            <a:r>
              <a:rPr lang="en-US" sz="2500" dirty="0"/>
              <a:t>Think about these sentences: </a:t>
            </a:r>
          </a:p>
          <a:p>
            <a:pPr marL="0" indent="0">
              <a:buNone/>
            </a:pPr>
            <a:r>
              <a:rPr lang="en-US" sz="2500" dirty="0"/>
              <a:t>	1) </a:t>
            </a:r>
            <a:r>
              <a:rPr lang="en-US" sz="25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Colorless</a:t>
            </a:r>
            <a:r>
              <a:rPr lang="en-US" sz="2500" dirty="0">
                <a:highlight>
                  <a:srgbClr val="FFFF00"/>
                </a:highlight>
              </a:rPr>
              <a:t> green </a:t>
            </a:r>
            <a:r>
              <a:rPr lang="en-US" sz="2500" dirty="0"/>
              <a:t>ideas sleep furiously.</a:t>
            </a:r>
          </a:p>
          <a:p>
            <a:pPr marL="0" indent="0">
              <a:buNone/>
            </a:pPr>
            <a:r>
              <a:rPr lang="en-US" sz="2500" dirty="0"/>
              <a:t>	2) </a:t>
            </a:r>
            <a:r>
              <a:rPr lang="en-US" sz="2500" b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Dark</a:t>
            </a:r>
            <a:r>
              <a:rPr lang="en-US" sz="2500" dirty="0">
                <a:highlight>
                  <a:srgbClr val="FFFF00"/>
                </a:highlight>
              </a:rPr>
              <a:t> green </a:t>
            </a:r>
            <a:r>
              <a:rPr lang="en-US" sz="2500" dirty="0"/>
              <a:t>leaves rustle furiously.</a:t>
            </a:r>
          </a:p>
          <a:p>
            <a:pPr marL="0" indent="0">
              <a:buNone/>
            </a:pPr>
            <a:r>
              <a:rPr lang="en-US" sz="2500" dirty="0"/>
              <a:t>Sentence 1 and 2 contain same syntactic rules but not in meaning. </a:t>
            </a:r>
          </a:p>
          <a:p>
            <a:pPr marL="0" indent="0" algn="just">
              <a:buNone/>
            </a:pPr>
            <a:r>
              <a:rPr lang="en-US" sz="2500" i="1" dirty="0">
                <a:highlight>
                  <a:srgbClr val="FFFF00"/>
                </a:highlight>
              </a:rPr>
              <a:t>Anomaly</a:t>
            </a:r>
            <a:r>
              <a:rPr lang="en-US" sz="2500" i="1" dirty="0"/>
              <a:t> </a:t>
            </a:r>
            <a:r>
              <a:rPr lang="en-US" sz="2500" dirty="0"/>
              <a:t>means when the individual words have meaning but cannot be combined together as required by the syntactic structure and related semantic rules resulting challenges in getting a meaning.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EB2B7-80DF-C285-02BA-DFC7DF5997CE}"/>
              </a:ext>
            </a:extLst>
          </p:cNvPr>
          <p:cNvSpPr txBox="1"/>
          <p:nvPr/>
        </p:nvSpPr>
        <p:spPr>
          <a:xfrm>
            <a:off x="4067504" y="679442"/>
            <a:ext cx="2478564" cy="83099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/>
              <a:t>Anomaly</a:t>
            </a:r>
          </a:p>
        </p:txBody>
      </p:sp>
      <p:sp>
        <p:nvSpPr>
          <p:cNvPr id="7" name="Line Callout 1 6">
            <a:extLst>
              <a:ext uri="{FF2B5EF4-FFF2-40B4-BE49-F238E27FC236}">
                <a16:creationId xmlns:a16="http://schemas.microsoft.com/office/drawing/2014/main" id="{2369DE48-AB1A-7D9F-F988-CD7A0E608FBF}"/>
              </a:ext>
            </a:extLst>
          </p:cNvPr>
          <p:cNvSpPr/>
          <p:nvPr/>
        </p:nvSpPr>
        <p:spPr>
          <a:xfrm>
            <a:off x="7861961" y="679442"/>
            <a:ext cx="3933092" cy="1958870"/>
          </a:xfrm>
          <a:prstGeom prst="borderCallout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Colorless = without color</a:t>
            </a:r>
          </a:p>
          <a:p>
            <a:pPr algn="ctr"/>
            <a:r>
              <a:rPr lang="en-US" dirty="0"/>
              <a:t>vs </a:t>
            </a:r>
          </a:p>
          <a:p>
            <a:pPr algn="ctr"/>
            <a:r>
              <a:rPr lang="en-US" dirty="0"/>
              <a:t>“Green” means green in color or colorful.</a:t>
            </a:r>
          </a:p>
          <a:p>
            <a:pPr algn="ctr"/>
            <a:r>
              <a:rPr lang="en-US" dirty="0"/>
              <a:t>How can it be both “without color” and “green in color”?</a:t>
            </a:r>
          </a:p>
        </p:txBody>
      </p:sp>
    </p:spTree>
    <p:extLst>
      <p:ext uri="{BB962C8B-B14F-4D97-AF65-F5344CB8AC3E}">
        <p14:creationId xmlns:p14="http://schemas.microsoft.com/office/powerpoint/2010/main" val="24924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BDAAE7A-177F-4691-8F07-36CBBA611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F82D1D-28BC-4216-A1EA-F7D9C6D1A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A1DC48-C242-4442-822C-570436B80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96C3F9-2B44-ABF6-B8F9-29B763BE634E}"/>
              </a:ext>
            </a:extLst>
          </p:cNvPr>
          <p:cNvSpPr txBox="1"/>
          <p:nvPr/>
        </p:nvSpPr>
        <p:spPr>
          <a:xfrm>
            <a:off x="2361690" y="2085975"/>
            <a:ext cx="269176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/>
              <a:t>a week ago</a:t>
            </a:r>
          </a:p>
          <a:p>
            <a:r>
              <a:rPr lang="en-US" sz="3500" dirty="0"/>
              <a:t>an hour ago </a:t>
            </a:r>
          </a:p>
          <a:p>
            <a:r>
              <a:rPr lang="en-US" sz="3500" dirty="0"/>
              <a:t>a month ago </a:t>
            </a:r>
          </a:p>
          <a:p>
            <a:r>
              <a:rPr lang="en-US" sz="3500" dirty="0"/>
              <a:t>a century ago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93E6F-655D-E9CE-1922-C9701B8BEF84}"/>
              </a:ext>
            </a:extLst>
          </p:cNvPr>
          <p:cNvSpPr txBox="1"/>
          <p:nvPr/>
        </p:nvSpPr>
        <p:spPr>
          <a:xfrm>
            <a:off x="8237154" y="2085975"/>
            <a:ext cx="2901756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/>
              <a:t>*a table ago</a:t>
            </a:r>
          </a:p>
          <a:p>
            <a:r>
              <a:rPr lang="en-US" sz="3500" dirty="0"/>
              <a:t>*a dream ago</a:t>
            </a:r>
          </a:p>
          <a:p>
            <a:r>
              <a:rPr lang="en-US" sz="3500" dirty="0"/>
              <a:t>*a mother ago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8F57CA-7C2A-605A-CF6E-78CD8598FCDE}"/>
              </a:ext>
            </a:extLst>
          </p:cNvPr>
          <p:cNvSpPr txBox="1"/>
          <p:nvPr/>
        </p:nvSpPr>
        <p:spPr>
          <a:xfrm>
            <a:off x="1242497" y="4706540"/>
            <a:ext cx="10697287" cy="47705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500" i="1" dirty="0"/>
              <a:t>Ago</a:t>
            </a:r>
            <a:r>
              <a:rPr lang="en-US" sz="2500" dirty="0"/>
              <a:t> is ordinarily used with words specified by some temporal semantic features 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B689FFB2-699F-FD4A-9568-D9BED4DBDEFF}"/>
              </a:ext>
            </a:extLst>
          </p:cNvPr>
          <p:cNvSpPr/>
          <p:nvPr/>
        </p:nvSpPr>
        <p:spPr>
          <a:xfrm>
            <a:off x="5729288" y="2471738"/>
            <a:ext cx="1843087" cy="1700212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D0B01-3FFA-51AE-AFB1-A6FC2D47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42" y="1123837"/>
            <a:ext cx="6451110" cy="125546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 do you know about metaphor?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group of colorful paper balls&#10;&#10;Description automatically generated">
            <a:extLst>
              <a:ext uri="{FF2B5EF4-FFF2-40B4-BE49-F238E27FC236}">
                <a16:creationId xmlns:a16="http://schemas.microsoft.com/office/drawing/2014/main" id="{3A06564F-4EE5-3301-CA51-30C2F97D9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12" y="1885951"/>
            <a:ext cx="4193754" cy="27993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A29EA-DB54-761E-2A6F-31DECC23F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642" y="2379305"/>
            <a:ext cx="6451111" cy="3405675"/>
          </a:xfrm>
        </p:spPr>
        <p:txBody>
          <a:bodyPr anchor="t">
            <a:normAutofit/>
          </a:bodyPr>
          <a:lstStyle/>
          <a:p>
            <a:r>
              <a:rPr lang="en-US" sz="1700" dirty="0">
                <a:solidFill>
                  <a:srgbClr val="FFFFFF"/>
                </a:solidFill>
              </a:rPr>
              <a:t>Do you know what do these following metaphor sentences mean?</a:t>
            </a:r>
          </a:p>
          <a:p>
            <a:endParaRPr lang="en-US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FFFFFF"/>
                </a:solidFill>
              </a:rPr>
              <a:t>	1) </a:t>
            </a:r>
            <a:r>
              <a:rPr lang="en-US" sz="1700" i="1" dirty="0">
                <a:solidFill>
                  <a:srgbClr val="FFFFFF"/>
                </a:solidFill>
              </a:rPr>
              <a:t>Our doubts are traitors. </a:t>
            </a:r>
          </a:p>
          <a:p>
            <a:pPr marL="0" indent="0">
              <a:buNone/>
            </a:pPr>
            <a:r>
              <a:rPr lang="en-US" sz="1700" i="1" dirty="0">
                <a:solidFill>
                  <a:srgbClr val="FFFFFF"/>
                </a:solidFill>
              </a:rPr>
              <a:t>	2) Walls have ears. </a:t>
            </a:r>
          </a:p>
          <a:p>
            <a:pPr marL="0" indent="0">
              <a:buNone/>
            </a:pPr>
            <a:r>
              <a:rPr lang="en-US" sz="1700" i="1" dirty="0">
                <a:solidFill>
                  <a:srgbClr val="FFFFFF"/>
                </a:solidFill>
              </a:rPr>
              <a:t>	3) The night has a thousand eyes</a:t>
            </a:r>
            <a:r>
              <a:rPr lang="en-US" sz="1700" dirty="0">
                <a:solidFill>
                  <a:srgbClr val="FFFFFF"/>
                </a:solidFill>
              </a:rPr>
              <a:t>. </a:t>
            </a:r>
          </a:p>
          <a:p>
            <a:pPr marL="0" indent="0">
              <a:buNone/>
            </a:pPr>
            <a:endParaRPr lang="en-US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700" dirty="0">
                <a:solidFill>
                  <a:srgbClr val="FFFFFF"/>
                </a:solidFill>
              </a:rPr>
              <a:t>When what appears to be an anomaly is nevertheless understood in terms of a meaningful concept, the expression becomes a </a:t>
            </a:r>
            <a:r>
              <a:rPr lang="en-US" sz="1700" b="1" i="1" u="sng" dirty="0">
                <a:solidFill>
                  <a:srgbClr val="FFFFFF"/>
                </a:solidFill>
              </a:rPr>
              <a:t>Metaphor</a:t>
            </a:r>
            <a:r>
              <a:rPr lang="en-US" sz="17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Line Callout 1 3">
            <a:extLst>
              <a:ext uri="{FF2B5EF4-FFF2-40B4-BE49-F238E27FC236}">
                <a16:creationId xmlns:a16="http://schemas.microsoft.com/office/drawing/2014/main" id="{8815B0B8-6BED-B03B-D1BB-020E108D9EE4}"/>
              </a:ext>
            </a:extLst>
          </p:cNvPr>
          <p:cNvSpPr/>
          <p:nvPr/>
        </p:nvSpPr>
        <p:spPr>
          <a:xfrm>
            <a:off x="9004054" y="981600"/>
            <a:ext cx="3114675" cy="355471"/>
          </a:xfrm>
          <a:prstGeom prst="borderCallout1">
            <a:avLst>
              <a:gd name="adj1" fmla="val 2673"/>
              <a:gd name="adj2" fmla="val -76"/>
              <a:gd name="adj3" fmla="val 622953"/>
              <a:gd name="adj4" fmla="val -62187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undermine our confidence</a:t>
            </a:r>
            <a:endParaRPr lang="en-US" dirty="0"/>
          </a:p>
        </p:txBody>
      </p:sp>
      <p:sp>
        <p:nvSpPr>
          <p:cNvPr id="6" name="Line Callout 1 5">
            <a:extLst>
              <a:ext uri="{FF2B5EF4-FFF2-40B4-BE49-F238E27FC236}">
                <a16:creationId xmlns:a16="http://schemas.microsoft.com/office/drawing/2014/main" id="{5A7F03AB-F220-9BDB-41EE-435EBFE3BF6A}"/>
              </a:ext>
            </a:extLst>
          </p:cNvPr>
          <p:cNvSpPr/>
          <p:nvPr/>
        </p:nvSpPr>
        <p:spPr>
          <a:xfrm>
            <a:off x="8827305" y="1443256"/>
            <a:ext cx="3291424" cy="1397706"/>
          </a:xfrm>
          <a:prstGeom prst="borderCallout1">
            <a:avLst>
              <a:gd name="adj1" fmla="val 1372"/>
              <a:gd name="adj2" fmla="val -85"/>
              <a:gd name="adj3" fmla="val 156456"/>
              <a:gd name="adj4" fmla="val -26178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be cautious about what you say because you never know who might be listening or eavesdropping on your conversations.</a:t>
            </a:r>
            <a:endParaRPr lang="en-US" dirty="0"/>
          </a:p>
        </p:txBody>
      </p:sp>
      <p:sp>
        <p:nvSpPr>
          <p:cNvPr id="8" name="Line Callout 1 7">
            <a:extLst>
              <a:ext uri="{FF2B5EF4-FFF2-40B4-BE49-F238E27FC236}">
                <a16:creationId xmlns:a16="http://schemas.microsoft.com/office/drawing/2014/main" id="{78CBD0DE-DC83-BFE1-AB2A-CFC79A246E06}"/>
              </a:ext>
            </a:extLst>
          </p:cNvPr>
          <p:cNvSpPr/>
          <p:nvPr/>
        </p:nvSpPr>
        <p:spPr>
          <a:xfrm>
            <a:off x="9437789" y="3045634"/>
            <a:ext cx="2680940" cy="957772"/>
          </a:xfrm>
          <a:prstGeom prst="borderCallout1">
            <a:avLst>
              <a:gd name="adj1" fmla="val 849"/>
              <a:gd name="adj2" fmla="val 727"/>
              <a:gd name="adj3" fmla="val 100566"/>
              <a:gd name="adj4" fmla="val -24477"/>
            </a:avLst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0" i="0" dirty="0">
                <a:solidFill>
                  <a:srgbClr val="D1D5DB"/>
                </a:solidFill>
                <a:effectLst/>
                <a:latin typeface="Söhne"/>
              </a:rPr>
              <a:t>a reminder to be cautious and aware of one's surroundings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9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9E73E-B616-A219-45BD-8460F5B0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C5E1A-B92B-B8C7-0132-7213B5F65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2386013"/>
            <a:ext cx="7315200" cy="3757613"/>
          </a:xfrm>
        </p:spPr>
        <p:txBody>
          <a:bodyPr>
            <a:normAutofit/>
          </a:bodyPr>
          <a:lstStyle/>
          <a:p>
            <a:r>
              <a:rPr lang="en-US" dirty="0"/>
              <a:t>Metaphors are ambiguous : literal and metaphorical meanings.</a:t>
            </a:r>
          </a:p>
          <a:p>
            <a:r>
              <a:rPr lang="en-US" dirty="0"/>
              <a:t>To understand metaphor, we need to apprehend the individual words, the literal meaning of the whole expression, and facts about the world. </a:t>
            </a:r>
          </a:p>
          <a:p>
            <a:r>
              <a:rPr lang="en-US" dirty="0"/>
              <a:t>It has a strongly related culture component. </a:t>
            </a:r>
          </a:p>
          <a:p>
            <a:pPr marL="0" indent="0">
              <a:buNone/>
            </a:pPr>
            <a:r>
              <a:rPr lang="en-US" dirty="0"/>
              <a:t>For example : 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en-US" i="1" dirty="0"/>
              <a:t>There is a bug in my program</a:t>
            </a:r>
            <a:r>
              <a:rPr lang="en-US" dirty="0"/>
              <a:t>.”</a:t>
            </a:r>
          </a:p>
          <a:p>
            <a:pPr marL="0" indent="0">
              <a:buNone/>
            </a:pPr>
            <a:r>
              <a:rPr lang="en-US" dirty="0"/>
              <a:t>The sentence is hard to understand if it does not correlate with computer. </a:t>
            </a:r>
          </a:p>
          <a:p>
            <a:endParaRPr lang="en-US" dirty="0"/>
          </a:p>
        </p:txBody>
      </p:sp>
      <p:pic>
        <p:nvPicPr>
          <p:cNvPr id="5" name="Picture 4" descr="A clock and money bag with text&#10;&#10;Description automatically generated">
            <a:extLst>
              <a:ext uri="{FF2B5EF4-FFF2-40B4-BE49-F238E27FC236}">
                <a16:creationId xmlns:a16="http://schemas.microsoft.com/office/drawing/2014/main" id="{062A7AEB-43A0-6496-19E8-9912526921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50" t="8000" r="8388" b="7625"/>
          <a:stretch/>
        </p:blipFill>
        <p:spPr>
          <a:xfrm>
            <a:off x="252919" y="1817084"/>
            <a:ext cx="2947482" cy="3214688"/>
          </a:xfrm>
          <a:prstGeom prst="rect">
            <a:avLst/>
          </a:prstGeom>
        </p:spPr>
      </p:pic>
      <p:sp>
        <p:nvSpPr>
          <p:cNvPr id="6" name="Line Callout 1 5">
            <a:extLst>
              <a:ext uri="{FF2B5EF4-FFF2-40B4-BE49-F238E27FC236}">
                <a16:creationId xmlns:a16="http://schemas.microsoft.com/office/drawing/2014/main" id="{8725CBAA-E2B3-849F-0B9C-6FC2EDD64CDF}"/>
              </a:ext>
            </a:extLst>
          </p:cNvPr>
          <p:cNvSpPr/>
          <p:nvPr/>
        </p:nvSpPr>
        <p:spPr>
          <a:xfrm>
            <a:off x="3869267" y="714374"/>
            <a:ext cx="6926793" cy="1524905"/>
          </a:xfrm>
          <a:prstGeom prst="borderCallout1">
            <a:avLst>
              <a:gd name="adj1" fmla="val 2822"/>
              <a:gd name="adj2" fmla="val -82"/>
              <a:gd name="adj3" fmla="val 69400"/>
              <a:gd name="adj4" fmla="val -9250"/>
            </a:avLst>
          </a:prstGeom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Paid work based on the number of hours or days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Time is an abstract concept transforming to a concrete concept such as </a:t>
            </a:r>
            <a:r>
              <a:rPr lang="en-US" i="1" dirty="0"/>
              <a:t>save </a:t>
            </a:r>
            <a:r>
              <a:rPr lang="en-US" i="1" u="sng" dirty="0"/>
              <a:t>time</a:t>
            </a:r>
            <a:r>
              <a:rPr lang="en-US" dirty="0"/>
              <a:t>, </a:t>
            </a:r>
            <a:r>
              <a:rPr lang="en-US" i="1" dirty="0"/>
              <a:t>waste </a:t>
            </a:r>
            <a:r>
              <a:rPr lang="en-US" i="1" u="sng" dirty="0"/>
              <a:t>time</a:t>
            </a:r>
            <a:r>
              <a:rPr lang="en-US" dirty="0"/>
              <a:t>, </a:t>
            </a:r>
            <a:r>
              <a:rPr lang="en-US" i="1" dirty="0"/>
              <a:t>manage </a:t>
            </a:r>
            <a:r>
              <a:rPr lang="en-US" i="1" u="sng" dirty="0"/>
              <a:t>time</a:t>
            </a:r>
            <a:r>
              <a:rPr lang="en-US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115709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C58DC-CC76-2341-BCFE-35DA2A7EB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8C12-AC77-3234-F458-1C84DDA21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pPr algn="just"/>
            <a:r>
              <a:rPr lang="en-US" sz="3000" dirty="0"/>
              <a:t>Many expressions now taken literally may have originated as metaphors, such as “</a:t>
            </a:r>
            <a:r>
              <a:rPr lang="en-US" sz="3000" i="1" dirty="0"/>
              <a:t>the fall of the dollar</a:t>
            </a:r>
            <a:r>
              <a:rPr lang="en-US" sz="3000" dirty="0"/>
              <a:t>”---  its decline in value on the world market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artoon character holding an object&#10;&#10;Description automatically generated">
            <a:extLst>
              <a:ext uri="{FF2B5EF4-FFF2-40B4-BE49-F238E27FC236}">
                <a16:creationId xmlns:a16="http://schemas.microsoft.com/office/drawing/2014/main" id="{36D94943-B1C8-B8E7-EBEF-52D6EAF5E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45" y="1207552"/>
            <a:ext cx="2790137" cy="44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33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4C9EE1D-12BB-43F7-9A2A-893578DCA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id="{43962A31-C54E-4762-B155-59777FED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5" name="Rectangle 20">
            <a:extLst>
              <a:ext uri="{FF2B5EF4-FFF2-40B4-BE49-F238E27FC236}">
                <a16:creationId xmlns:a16="http://schemas.microsoft.com/office/drawing/2014/main" id="{4B392D36-B685-45E0-B197-6EE5D7480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CA8533-CC5E-4754-9A04-047EDE49E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A1F4B-95D1-DA97-1616-9EFA03CF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0" y="4526018"/>
            <a:ext cx="7258414" cy="141758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700" b="1" i="1" spc="-100" dirty="0"/>
              <a:t>Idioms</a:t>
            </a:r>
            <a:r>
              <a:rPr lang="en-US" sz="2700" spc="-100" dirty="0"/>
              <a:t> are an expression which functions as a single unit and whose meaning cannot be worked out from its separate parts.</a:t>
            </a:r>
          </a:p>
        </p:txBody>
      </p:sp>
      <p:pic>
        <p:nvPicPr>
          <p:cNvPr id="5" name="Content Placeholder 4" descr="A pencil drawing with a red marker&#10;&#10;Description automatically generated">
            <a:extLst>
              <a:ext uri="{FF2B5EF4-FFF2-40B4-BE49-F238E27FC236}">
                <a16:creationId xmlns:a16="http://schemas.microsoft.com/office/drawing/2014/main" id="{4C094F19-FE10-4F87-2FB2-34C0495B35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1026" y="484632"/>
            <a:ext cx="4735323" cy="3556755"/>
          </a:xfrm>
          <a:prstGeom prst="rect">
            <a:avLst/>
          </a:prstGeom>
        </p:spPr>
      </p:pic>
      <p:pic>
        <p:nvPicPr>
          <p:cNvPr id="7" name="Picture 6" descr="A person standing on a snowy mountain&#10;&#10;Description automatically generated">
            <a:extLst>
              <a:ext uri="{FF2B5EF4-FFF2-40B4-BE49-F238E27FC236}">
                <a16:creationId xmlns:a16="http://schemas.microsoft.com/office/drawing/2014/main" id="{B4839B93-4CC2-4703-CB30-7963FE4F5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395" y="81887"/>
            <a:ext cx="4449317" cy="666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0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CECAA4-BF2E-7833-47B6-CA0F0A746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2300287"/>
            <a:ext cx="2947482" cy="28717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noAutofit/>
          </a:bodyPr>
          <a:lstStyle/>
          <a:p>
            <a:r>
              <a:rPr lang="en-ID" sz="5000" b="0" i="0" dirty="0">
                <a:solidFill>
                  <a:sysClr val="windowText" lastClr="000000"/>
                </a:solidFill>
                <a:effectLst/>
                <a:latin typeface="+mn-lt"/>
                <a:cs typeface="Times New Roman" panose="02020603050405020304" pitchFamily="18" charset="0"/>
              </a:rPr>
              <a:t>feeling extremely happy or euphoric</a:t>
            </a:r>
            <a:endParaRPr lang="en-US" sz="5000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A pink sign with white text&#10;&#10;Description automatically generated">
            <a:extLst>
              <a:ext uri="{FF2B5EF4-FFF2-40B4-BE49-F238E27FC236}">
                <a16:creationId xmlns:a16="http://schemas.microsoft.com/office/drawing/2014/main" id="{B358560E-EB7E-2C86-C387-2BF4B45A3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452" y="748145"/>
            <a:ext cx="7126328" cy="5344746"/>
          </a:xfrm>
          <a:prstGeom prst="rect">
            <a:avLst/>
          </a:prstGeom>
        </p:spPr>
      </p:pic>
      <p:sp>
        <p:nvSpPr>
          <p:cNvPr id="21" name="Rectangle 15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106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{9492001D-F41E-FE4C-B513-4349FA715D5A}tf10001120</Template>
  <TotalTime>327</TotalTime>
  <Words>693</Words>
  <Application>Microsoft Macintosh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KievitOT</vt:lpstr>
      <vt:lpstr>Söhne</vt:lpstr>
      <vt:lpstr>Wingdings 2</vt:lpstr>
      <vt:lpstr>Frame</vt:lpstr>
      <vt:lpstr>When Compositional Goes Awry</vt:lpstr>
      <vt:lpstr>“A loose sally of the mind; an irregular undigested piece; not a regular and orderly composition”   Samuel Johnson (1709-1784)</vt:lpstr>
      <vt:lpstr>  “Don’t tell me of a man’s being able to talk sense; everyone can talk sense. Can he talk nonsense?”    William Pitt    </vt:lpstr>
      <vt:lpstr>PowerPoint Presentation</vt:lpstr>
      <vt:lpstr>What do you know about metaphor? </vt:lpstr>
      <vt:lpstr>PowerPoint Presentation</vt:lpstr>
      <vt:lpstr>PowerPoint Presentation</vt:lpstr>
      <vt:lpstr>Idioms are an expression which functions as a single unit and whose meaning cannot be worked out from its separate parts.</vt:lpstr>
      <vt:lpstr>feeling extremely happy or euphoric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Compositional Goes Awry</dc:title>
  <dc:creator>Reviewer</dc:creator>
  <cp:lastModifiedBy>Reviewer</cp:lastModifiedBy>
  <cp:revision>7</cp:revision>
  <dcterms:created xsi:type="dcterms:W3CDTF">2023-09-25T02:10:32Z</dcterms:created>
  <dcterms:modified xsi:type="dcterms:W3CDTF">2023-09-25T14:36:54Z</dcterms:modified>
</cp:coreProperties>
</file>