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1BDD7F-BE30-488C-889A-1E2993387C55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2C57BB-370E-4636-B0F1-28585D326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>
            <a:noAutofit/>
          </a:bodyPr>
          <a:lstStyle/>
          <a:p>
            <a:r>
              <a:rPr lang="id-ID" sz="7200" dirty="0" smtClean="0"/>
              <a:t>Morphology </a:t>
            </a:r>
            <a:br>
              <a:rPr lang="id-ID" sz="7200" dirty="0" smtClean="0"/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214686"/>
            <a:ext cx="6400800" cy="1752600"/>
          </a:xfrm>
        </p:spPr>
        <p:txBody>
          <a:bodyPr/>
          <a:lstStyle/>
          <a:p>
            <a:r>
              <a:rPr lang="id-ID" sz="4000" dirty="0" smtClean="0"/>
              <a:t>The Nature of Morpheme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/>
          <a:lstStyle/>
          <a:p>
            <a:r>
              <a:rPr lang="id-ID" dirty="0" smtClean="0"/>
              <a:t>Word can be devided into segment of sound.</a:t>
            </a:r>
          </a:p>
          <a:p>
            <a:r>
              <a:rPr lang="id-ID" i="1" dirty="0" smtClean="0"/>
              <a:t>Book</a:t>
            </a:r>
            <a:r>
              <a:rPr lang="id-ID" dirty="0" smtClean="0"/>
              <a:t> can be devided /</a:t>
            </a:r>
            <a:r>
              <a:rPr lang="id-ID" dirty="0" smtClean="0">
                <a:sym typeface="Ipa-samd Uclphon1 SILDoulosL"/>
              </a:rPr>
              <a:t>, , /.</a:t>
            </a:r>
          </a:p>
          <a:p>
            <a:r>
              <a:rPr lang="id-ID" dirty="0" smtClean="0">
                <a:sym typeface="Ipa-samd Uclphon1 SILDoulosL"/>
              </a:rPr>
              <a:t>Word into phoneme, or word into syllable</a:t>
            </a:r>
          </a:p>
          <a:p>
            <a:r>
              <a:rPr lang="id-ID" dirty="0" smtClean="0">
                <a:sym typeface="Ipa-samd Uclphon1 SILDoulosL"/>
              </a:rPr>
              <a:t>Morpheme VS syllable</a:t>
            </a:r>
          </a:p>
          <a:p>
            <a:pPr lvl="1"/>
            <a:r>
              <a:rPr lang="id-ID" i="1" dirty="0" smtClean="0">
                <a:sym typeface="Ipa-samd Uclphon1 SILDoulosL"/>
              </a:rPr>
              <a:t>Morpheme</a:t>
            </a:r>
            <a:r>
              <a:rPr lang="id-ID" dirty="0" smtClean="0">
                <a:sym typeface="Ipa-samd Uclphon1 SILDoulosL"/>
              </a:rPr>
              <a:t> (smallest grammatical meaning</a:t>
            </a:r>
            <a:r>
              <a:rPr lang="id-ID" dirty="0" smtClean="0">
                <a:sym typeface="Ipa-samd Uclphon1 SILDoulosL"/>
              </a:rPr>
              <a:t>)</a:t>
            </a:r>
            <a:endParaRPr lang="id-ID" dirty="0" smtClean="0">
              <a:sym typeface="Ipa-samd Uclphon1 SILDoulosL"/>
            </a:endParaRPr>
          </a:p>
          <a:p>
            <a:pPr lvl="1"/>
            <a:r>
              <a:rPr lang="id-ID" i="1" dirty="0" smtClean="0">
                <a:sym typeface="Ipa-samd Uclphon1 SILDoulosL"/>
              </a:rPr>
              <a:t>Syllable</a:t>
            </a:r>
            <a:r>
              <a:rPr lang="id-ID" dirty="0" smtClean="0">
                <a:sym typeface="Ipa-samd Uclphon1 SILDoulosL"/>
              </a:rPr>
              <a:t> (grouping of sound because of articulation)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6000792"/>
          </a:xfrm>
        </p:spPr>
        <p:txBody>
          <a:bodyPr/>
          <a:lstStyle/>
          <a:p>
            <a:r>
              <a:rPr lang="id-ID" dirty="0" smtClean="0"/>
              <a:t>The word SOFA pronouced /</a:t>
            </a:r>
            <a:r>
              <a:rPr lang="id-ID" dirty="0" smtClean="0">
                <a:sym typeface="Ipa-samd Uclphon1 SILDoulosL"/>
              </a:rPr>
              <a:t> /.</a:t>
            </a:r>
          </a:p>
          <a:p>
            <a:r>
              <a:rPr lang="id-ID" dirty="0" smtClean="0">
                <a:sym typeface="Ipa-samd Uclphon1 SILDoulosL"/>
              </a:rPr>
              <a:t>The word BALLON pronounced / :/</a:t>
            </a:r>
          </a:p>
          <a:p>
            <a:pPr>
              <a:buNone/>
            </a:pPr>
            <a:r>
              <a:rPr lang="id-ID" dirty="0" smtClean="0">
                <a:sym typeface="Ipa-samd Uclphon1 SILDoulosL"/>
              </a:rPr>
              <a:t>	(The words above contain two syllables )</a:t>
            </a:r>
          </a:p>
          <a:p>
            <a:r>
              <a:rPr lang="id-ID" dirty="0" smtClean="0">
                <a:sym typeface="Ipa-samd Uclphon1 SILDoulosL"/>
              </a:rPr>
              <a:t>The word CAMERA pronounced /  /</a:t>
            </a:r>
          </a:p>
          <a:p>
            <a:r>
              <a:rPr lang="id-ID" dirty="0" smtClean="0">
                <a:sym typeface="Ipa-samd Uclphon1 SILDoulosL"/>
              </a:rPr>
              <a:t>The word HOOLIGAN pronounced /: 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Ipa-samd Uclphon1 SILDoulosL"/>
              </a:rPr>
              <a:t> </a:t>
            </a:r>
            <a:r>
              <a:rPr lang="id-ID" dirty="0" smtClean="0">
                <a:sym typeface="Ipa-samd Uclphon1 SILDoulosL"/>
              </a:rPr>
              <a:t>/</a:t>
            </a:r>
          </a:p>
          <a:p>
            <a:pPr>
              <a:buNone/>
            </a:pPr>
            <a:r>
              <a:rPr lang="id-ID" dirty="0" smtClean="0">
                <a:sym typeface="Ipa-samd Uclphon1 SILDoulosL"/>
              </a:rPr>
              <a:t>	(the words have three syllables)</a:t>
            </a:r>
          </a:p>
          <a:p>
            <a:pPr algn="just">
              <a:buNone/>
            </a:pPr>
            <a:r>
              <a:rPr lang="id-ID" dirty="0" smtClean="0">
                <a:sym typeface="Ipa-samd Uclphon1 SILDoulosL"/>
              </a:rPr>
              <a:t>All the words above only have one morpheme. On the other hand the word BOOKS // has one syllable and two morphemes.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143668"/>
          </a:xfrm>
        </p:spPr>
        <p:txBody>
          <a:bodyPr/>
          <a:lstStyle/>
          <a:p>
            <a:r>
              <a:rPr lang="id-ID" dirty="0" smtClean="0"/>
              <a:t>When we devide word into morpheme, we focus on string of sound and syllable in phonological level. </a:t>
            </a:r>
          </a:p>
          <a:p>
            <a:endParaRPr lang="id-ID" dirty="0" smtClean="0"/>
          </a:p>
          <a:p>
            <a:r>
              <a:rPr lang="id-ID" dirty="0" smtClean="0"/>
              <a:t>Consider the phonological form /sa</a:t>
            </a:r>
            <a:r>
              <a:rPr lang="id-ID" dirty="0" smtClean="0">
                <a:sym typeface="Ipa-samd Uclphon1 SILDoulosL"/>
              </a:rPr>
              <a:t>t/</a:t>
            </a:r>
          </a:p>
          <a:p>
            <a:r>
              <a:rPr lang="id-ID" dirty="0" smtClean="0">
                <a:sym typeface="Ipa-samd Uclphon1 SILDoulosL"/>
              </a:rPr>
              <a:t>1. sight 		site 		cite</a:t>
            </a:r>
          </a:p>
          <a:p>
            <a:r>
              <a:rPr lang="id-ID" dirty="0" smtClean="0">
                <a:sym typeface="Ipa-samd Uclphon1 SILDoulosL"/>
              </a:rPr>
              <a:t>2. right		write		wright	rite</a:t>
            </a:r>
          </a:p>
          <a:p>
            <a:pPr>
              <a:buNone/>
            </a:pPr>
            <a:r>
              <a:rPr lang="id-ID" dirty="0" smtClean="0">
                <a:sym typeface="Ipa-samd Uclphon1 SILDoulosL"/>
              </a:rPr>
              <a:t>The words above have the same sound which is called  homophone. Homophone is the form which sound the same but differ in meaning.	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 smtClean="0"/>
              <a:t>The same string of sounds may cumulatively represent several morphemes. The –s ending in English verbs walks signals three morphemes, namely third person, present tenseand singular number. </a:t>
            </a:r>
          </a:p>
          <a:p>
            <a:pPr algn="just"/>
            <a:endParaRPr lang="id-ID" dirty="0" smtClean="0"/>
          </a:p>
          <a:p>
            <a:pPr algn="just"/>
            <a:r>
              <a:rPr lang="id-ID" dirty="0" smtClean="0"/>
              <a:t>Another example </a:t>
            </a:r>
          </a:p>
          <a:p>
            <a:pPr lvl="1" algn="just"/>
            <a:r>
              <a:rPr lang="id-ID" dirty="0" smtClean="0"/>
              <a:t>Last week I </a:t>
            </a:r>
            <a:r>
              <a:rPr lang="id-ID" u="sng" dirty="0" smtClean="0"/>
              <a:t>cut</a:t>
            </a:r>
            <a:r>
              <a:rPr lang="id-ID" dirty="0" smtClean="0"/>
              <a:t> the </a:t>
            </a:r>
            <a:r>
              <a:rPr lang="id-ID" smtClean="0"/>
              <a:t>grass </a:t>
            </a:r>
            <a:endParaRPr lang="id-ID" dirty="0" smtClean="0"/>
          </a:p>
          <a:p>
            <a:pPr lvl="1" algn="just"/>
            <a:r>
              <a:rPr lang="id-ID" dirty="0"/>
              <a:t> </a:t>
            </a:r>
            <a:r>
              <a:rPr lang="id-ID" dirty="0" smtClean="0"/>
              <a:t>I </a:t>
            </a:r>
            <a:r>
              <a:rPr lang="id-ID" u="sng" dirty="0" smtClean="0"/>
              <a:t>put</a:t>
            </a:r>
            <a:r>
              <a:rPr lang="id-ID" dirty="0" smtClean="0"/>
              <a:t> the scissor in the dressing table yesterday</a:t>
            </a:r>
          </a:p>
          <a:p>
            <a:pPr lvl="1" algn="just"/>
            <a:r>
              <a:rPr lang="id-ID" dirty="0" smtClean="0"/>
              <a:t>Last night they </a:t>
            </a:r>
            <a:r>
              <a:rPr lang="id-ID" u="sng" dirty="0" smtClean="0"/>
              <a:t>shut</a:t>
            </a:r>
            <a:r>
              <a:rPr lang="id-ID" dirty="0" smtClean="0"/>
              <a:t> the factory down</a:t>
            </a:r>
          </a:p>
          <a:p>
            <a:pPr lvl="1" algn="just">
              <a:buNone/>
            </a:pPr>
            <a:r>
              <a:rPr lang="id-ID" dirty="0" smtClean="0"/>
              <a:t>The past tense morpheme represented by  </a:t>
            </a:r>
            <a:r>
              <a:rPr lang="id-ID" i="1" dirty="0" smtClean="0"/>
              <a:t>-ed  </a:t>
            </a:r>
            <a:r>
              <a:rPr lang="id-ID" dirty="0" smtClean="0"/>
              <a:t>is called zero allomorph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1516</Template>
  <TotalTime>272</TotalTime>
  <Words>169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Diseño predeterminado</vt:lpstr>
      <vt:lpstr>Morphology  </vt:lpstr>
      <vt:lpstr>Slide 2</vt:lpstr>
      <vt:lpstr>Slide 3</vt:lpstr>
      <vt:lpstr>Slide 4</vt:lpstr>
      <vt:lpstr>Slide 5</vt:lpstr>
    </vt:vector>
  </TitlesOfParts>
  <Company>NHCT 090810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Windows XP</cp:lastModifiedBy>
  <cp:revision>20</cp:revision>
  <dcterms:created xsi:type="dcterms:W3CDTF">2015-10-26T12:57:42Z</dcterms:created>
  <dcterms:modified xsi:type="dcterms:W3CDTF">2015-10-27T04:29:51Z</dcterms:modified>
</cp:coreProperties>
</file>