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5"/>
    <p:restoredTop sz="96197"/>
  </p:normalViewPr>
  <p:slideViewPr>
    <p:cSldViewPr snapToGrid="0">
      <p:cViewPr varScale="1">
        <p:scale>
          <a:sx n="100" d="100"/>
          <a:sy n="100" d="100"/>
        </p:scale>
        <p:origin x="16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E41F4-54FE-9E44-904A-54C0D2BD9863}" type="datetimeFigureOut">
              <a:rPr lang="en-US" smtClean="0"/>
              <a:t>4/21/24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CA05E-B43A-744B-9FF1-305651B4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7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0" i="0" dirty="0" err="1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IMRaD</a:t>
            </a:r>
            <a:r>
              <a:rPr lang="en-ID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” format refers to </a:t>
            </a:r>
            <a:r>
              <a:rPr lang="en-ID" b="1" i="0" dirty="0">
                <a:solidFill>
                  <a:srgbClr val="BCC0C3"/>
                </a:solidFill>
                <a:effectLst/>
                <a:latin typeface="arial" panose="020B0604020202020204" pitchFamily="34" charset="0"/>
              </a:rPr>
              <a:t>a paper that is structured by four main sections: Introduction, Methods, Results, and Discussion</a:t>
            </a:r>
            <a:r>
              <a:rPr lang="en-ID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CA05E-B43A-744B-9FF1-305651B44D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1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664-A048-B342-8BC8-9E8DDBC86C15}" type="datetimeFigureOut">
              <a:rPr lang="en-US" smtClean="0"/>
              <a:t>4/21/24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AF9E-7CE7-CC4F-88CB-F5ADF7BB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43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664-A048-B342-8BC8-9E8DDBC86C15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AF9E-7CE7-CC4F-88CB-F5ADF7BB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664-A048-B342-8BC8-9E8DDBC86C15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AF9E-7CE7-CC4F-88CB-F5ADF7BB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0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664-A048-B342-8BC8-9E8DDBC86C15}" type="datetimeFigureOut">
              <a:rPr lang="en-US" smtClean="0"/>
              <a:t>4/21/24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AF9E-7CE7-CC4F-88CB-F5ADF7BB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6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664-A048-B342-8BC8-9E8DDBC86C15}" type="datetimeFigureOut">
              <a:rPr lang="en-US" smtClean="0"/>
              <a:t>4/21/24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AF9E-7CE7-CC4F-88CB-F5ADF7BB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42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664-A048-B342-8BC8-9E8DDBC86C15}" type="datetimeFigureOut">
              <a:rPr lang="en-US" smtClean="0"/>
              <a:t>4/21/24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AF9E-7CE7-CC4F-88CB-F5ADF7BB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2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664-A048-B342-8BC8-9E8DDBC86C15}" type="datetimeFigureOut">
              <a:rPr lang="en-US" smtClean="0"/>
              <a:t>4/21/24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AF9E-7CE7-CC4F-88CB-F5ADF7BBF2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3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664-A048-B342-8BC8-9E8DDBC86C15}" type="datetimeFigureOut">
              <a:rPr lang="en-US" smtClean="0"/>
              <a:t>4/21/24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AF9E-7CE7-CC4F-88CB-F5ADF7BB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4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664-A048-B342-8BC8-9E8DDBC86C15}" type="datetimeFigureOut">
              <a:rPr lang="en-US" smtClean="0"/>
              <a:t>4/21/24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AF9E-7CE7-CC4F-88CB-F5ADF7BB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8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664-A048-B342-8BC8-9E8DDBC86C15}" type="datetimeFigureOut">
              <a:rPr lang="en-US" smtClean="0"/>
              <a:t>4/21/24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AF9E-7CE7-CC4F-88CB-F5ADF7BB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2883664-A048-B342-8BC8-9E8DDBC86C15}" type="datetimeFigureOut">
              <a:rPr lang="en-US" smtClean="0"/>
              <a:t>4/21/24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AF9E-7CE7-CC4F-88CB-F5ADF7BB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6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2883664-A048-B342-8BC8-9E8DDBC86C15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913AF9E-7CE7-CC4F-88CB-F5ADF7BB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5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84B91-C4D5-CF02-577E-E79B557B5D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Reading article abstracts and implementing </a:t>
            </a:r>
            <a:r>
              <a:rPr lang="en-US" sz="3200" dirty="0" err="1"/>
              <a:t>ImrAd</a:t>
            </a:r>
            <a:r>
              <a:rPr lang="en-US" sz="3200" dirty="0"/>
              <a:t> (Introduction, method, results and discussion)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5C56A-4E50-BCB7-5D7A-EB864C4362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Research Article Analysis</a:t>
            </a:r>
          </a:p>
        </p:txBody>
      </p:sp>
    </p:spTree>
    <p:extLst>
      <p:ext uri="{BB962C8B-B14F-4D97-AF65-F5344CB8AC3E}">
        <p14:creationId xmlns:p14="http://schemas.microsoft.com/office/powerpoint/2010/main" val="126457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80A2-4A4E-724A-9508-82319113E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 dirty="0"/>
              <a:t>What is an abstract of an article?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41001-B839-5460-EEA8-4DA8B5E1D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r>
              <a:rPr lang="en-ID" b="0" i="0" dirty="0">
                <a:effectLst/>
                <a:latin typeface="Helvetica Neue" panose="02000503000000020004" pitchFamily="2" charset="0"/>
              </a:rPr>
              <a:t>A summary of the full article and explains what the article is about</a:t>
            </a:r>
          </a:p>
          <a:p>
            <a:r>
              <a:rPr lang="en-ID" dirty="0">
                <a:latin typeface="Helvetica Neue" panose="02000503000000020004" pitchFamily="2" charset="0"/>
              </a:rPr>
              <a:t>It contains background/aim; research questions research method(s), results and suggestions</a:t>
            </a:r>
            <a:endParaRPr lang="en-US" dirty="0"/>
          </a:p>
        </p:txBody>
      </p:sp>
      <p:pic>
        <p:nvPicPr>
          <p:cNvPr id="5" name="Picture 4" descr="A screenshot of a document&#10;&#10;Description automatically generated">
            <a:extLst>
              <a:ext uri="{FF2B5EF4-FFF2-40B4-BE49-F238E27FC236}">
                <a16:creationId xmlns:a16="http://schemas.microsoft.com/office/drawing/2014/main" id="{898FA4AF-412F-1C8D-FB06-05DB424E2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71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052850-9EF6-B3D0-31AD-E60D1608F8A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6729982" y="1566272"/>
            <a:ext cx="1398018" cy="23580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24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3B59-DF94-306D-46E3-8F0D59B19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62" y="641135"/>
            <a:ext cx="2325415" cy="1188720"/>
          </a:xfrm>
        </p:spPr>
        <p:txBody>
          <a:bodyPr/>
          <a:lstStyle/>
          <a:p>
            <a:r>
              <a:rPr lang="en-US" dirty="0"/>
              <a:t>Take a look</a:t>
            </a:r>
          </a:p>
        </p:txBody>
      </p:sp>
      <p:pic>
        <p:nvPicPr>
          <p:cNvPr id="5" name="Content Placeholder 4" descr="A close-up of a paper&#10;&#10;Description automatically generated">
            <a:extLst>
              <a:ext uri="{FF2B5EF4-FFF2-40B4-BE49-F238E27FC236}">
                <a16:creationId xmlns:a16="http://schemas.microsoft.com/office/drawing/2014/main" id="{E2EF4865-A5C9-1476-0B51-A508B4A5A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5231" y="771694"/>
            <a:ext cx="8832169" cy="5713511"/>
          </a:xfrm>
        </p:spPr>
      </p:pic>
      <p:pic>
        <p:nvPicPr>
          <p:cNvPr id="7" name="Picture 6" descr="A paper with text on it&#10;&#10;Description automatically generated">
            <a:extLst>
              <a:ext uri="{FF2B5EF4-FFF2-40B4-BE49-F238E27FC236}">
                <a16:creationId xmlns:a16="http://schemas.microsoft.com/office/drawing/2014/main" id="{2C0E8494-E01F-2BDC-ACC3-0F18C6775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00" y="1829855"/>
            <a:ext cx="2970631" cy="4424289"/>
          </a:xfrm>
          <a:prstGeom prst="rect">
            <a:avLst/>
          </a:prstGeom>
        </p:spPr>
      </p:pic>
      <p:sp>
        <p:nvSpPr>
          <p:cNvPr id="8" name="Line Callout 2 7">
            <a:extLst>
              <a:ext uri="{FF2B5EF4-FFF2-40B4-BE49-F238E27FC236}">
                <a16:creationId xmlns:a16="http://schemas.microsoft.com/office/drawing/2014/main" id="{A6FE344F-1E5E-5771-6696-AF7EC1DBCA04}"/>
              </a:ext>
            </a:extLst>
          </p:cNvPr>
          <p:cNvSpPr/>
          <p:nvPr/>
        </p:nvSpPr>
        <p:spPr>
          <a:xfrm flipH="1">
            <a:off x="2040672" y="75537"/>
            <a:ext cx="1862253" cy="669073"/>
          </a:xfrm>
          <a:prstGeom prst="borderCallout2">
            <a:avLst>
              <a:gd name="adj1" fmla="val 2083"/>
              <a:gd name="adj2" fmla="val 511"/>
              <a:gd name="adj3" fmla="val 18750"/>
              <a:gd name="adj4" fmla="val -16667"/>
              <a:gd name="adj5" fmla="val 160833"/>
              <a:gd name="adj6" fmla="val -1618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Information</a:t>
            </a:r>
          </a:p>
        </p:txBody>
      </p:sp>
      <p:sp>
        <p:nvSpPr>
          <p:cNvPr id="9" name="Line Callout 2 8">
            <a:extLst>
              <a:ext uri="{FF2B5EF4-FFF2-40B4-BE49-F238E27FC236}">
                <a16:creationId xmlns:a16="http://schemas.microsoft.com/office/drawing/2014/main" id="{DEE4096B-62B9-9E09-DAF1-78D0E79D7E53}"/>
              </a:ext>
            </a:extLst>
          </p:cNvPr>
          <p:cNvSpPr/>
          <p:nvPr/>
        </p:nvSpPr>
        <p:spPr>
          <a:xfrm flipH="1">
            <a:off x="5620821" y="144302"/>
            <a:ext cx="2638523" cy="456986"/>
          </a:xfrm>
          <a:prstGeom prst="borderCallout2">
            <a:avLst>
              <a:gd name="adj1" fmla="val 104570"/>
              <a:gd name="adj2" fmla="val 51227"/>
              <a:gd name="adj3" fmla="val 289609"/>
              <a:gd name="adj4" fmla="val 33626"/>
              <a:gd name="adj5" fmla="val 109774"/>
              <a:gd name="adj6" fmla="val 515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Method (research design)</a:t>
            </a:r>
          </a:p>
        </p:txBody>
      </p:sp>
      <p:sp>
        <p:nvSpPr>
          <p:cNvPr id="10" name="Line Callout 2 9">
            <a:extLst>
              <a:ext uri="{FF2B5EF4-FFF2-40B4-BE49-F238E27FC236}">
                <a16:creationId xmlns:a16="http://schemas.microsoft.com/office/drawing/2014/main" id="{568DC083-4B90-B86C-89BC-B150011349B1}"/>
              </a:ext>
            </a:extLst>
          </p:cNvPr>
          <p:cNvSpPr/>
          <p:nvPr/>
        </p:nvSpPr>
        <p:spPr>
          <a:xfrm flipH="1">
            <a:off x="2090850" y="2926315"/>
            <a:ext cx="1051194" cy="502685"/>
          </a:xfrm>
          <a:prstGeom prst="borderCallout2">
            <a:avLst>
              <a:gd name="adj1" fmla="val 2083"/>
              <a:gd name="adj2" fmla="val 511"/>
              <a:gd name="adj3" fmla="val 18750"/>
              <a:gd name="adj4" fmla="val -16667"/>
              <a:gd name="adj5" fmla="val 188556"/>
              <a:gd name="adj6" fmla="val -32629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11" name="Line Callout 2 10">
            <a:extLst>
              <a:ext uri="{FF2B5EF4-FFF2-40B4-BE49-F238E27FC236}">
                <a16:creationId xmlns:a16="http://schemas.microsoft.com/office/drawing/2014/main" id="{2A29F017-B58D-46CA-6A8D-407163EF8ADF}"/>
              </a:ext>
            </a:extLst>
          </p:cNvPr>
          <p:cNvSpPr/>
          <p:nvPr/>
        </p:nvSpPr>
        <p:spPr>
          <a:xfrm flipH="1">
            <a:off x="1291384" y="4846622"/>
            <a:ext cx="1862253" cy="669074"/>
          </a:xfrm>
          <a:prstGeom prst="borderCallout2">
            <a:avLst>
              <a:gd name="adj1" fmla="val 2083"/>
              <a:gd name="adj2" fmla="val 511"/>
              <a:gd name="adj3" fmla="val 18750"/>
              <a:gd name="adj4" fmla="val -16667"/>
              <a:gd name="adj5" fmla="val 129201"/>
              <a:gd name="adj6" fmla="val -3696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Expectations/</a:t>
            </a:r>
          </a:p>
          <a:p>
            <a:pPr algn="ctr"/>
            <a:r>
              <a:rPr lang="en-US" dirty="0"/>
              <a:t>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77813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1685FF-49F4-2239-7B3C-094191281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What is </a:t>
            </a:r>
            <a:r>
              <a:rPr lang="en-US"/>
              <a:t>imrad</a:t>
            </a:r>
            <a:r>
              <a:rPr lang="en-US" dirty="0"/>
              <a:t>?</a:t>
            </a:r>
          </a:p>
        </p:txBody>
      </p:sp>
      <p:pic>
        <p:nvPicPr>
          <p:cNvPr id="5" name="Content Placeholder 4" descr="A paper with text on it&#10;&#10;Description automatically generated">
            <a:extLst>
              <a:ext uri="{FF2B5EF4-FFF2-40B4-BE49-F238E27FC236}">
                <a16:creationId xmlns:a16="http://schemas.microsoft.com/office/drawing/2014/main" id="{616B8626-532B-1529-B7F1-C9551DA31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7064" y="844062"/>
            <a:ext cx="6759448" cy="506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7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iagram of a research process&#10;&#10;Description automatically generated">
            <a:extLst>
              <a:ext uri="{FF2B5EF4-FFF2-40B4-BE49-F238E27FC236}">
                <a16:creationId xmlns:a16="http://schemas.microsoft.com/office/drawing/2014/main" id="{66FDAD51-E8BB-498F-6DAE-AAC07E7FD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4518" y="1271016"/>
            <a:ext cx="7538808" cy="431596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10E07-E6C1-7EE4-E6E0-5309048F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Wu’s (2011) imrad model</a:t>
            </a:r>
          </a:p>
        </p:txBody>
      </p:sp>
    </p:spTree>
    <p:extLst>
      <p:ext uri="{BB962C8B-B14F-4D97-AF65-F5344CB8AC3E}">
        <p14:creationId xmlns:p14="http://schemas.microsoft.com/office/powerpoint/2010/main" val="972986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4BF4B-428A-5D4F-1279-CF55EA657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some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61361-0C70-866B-02E3-C0C6B111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the g-drive link and select two articles </a:t>
            </a:r>
          </a:p>
          <a:p>
            <a:r>
              <a:rPr lang="en-US" dirty="0"/>
              <a:t>Identify the abstract</a:t>
            </a:r>
          </a:p>
          <a:p>
            <a:r>
              <a:rPr lang="en-US" dirty="0"/>
              <a:t>Examine the </a:t>
            </a:r>
            <a:r>
              <a:rPr lang="en-US" dirty="0" err="1"/>
              <a:t>IMRaD</a:t>
            </a:r>
            <a:r>
              <a:rPr lang="en-US" dirty="0"/>
              <a:t> sections</a:t>
            </a:r>
          </a:p>
          <a:p>
            <a:r>
              <a:rPr lang="en-US" dirty="0"/>
              <a:t>Write what you have found in two paragraphs and cite the articles with Mendeley by using two-style (narrative or parenthetical) citations. </a:t>
            </a:r>
          </a:p>
        </p:txBody>
      </p:sp>
    </p:spTree>
    <p:extLst>
      <p:ext uri="{BB962C8B-B14F-4D97-AF65-F5344CB8AC3E}">
        <p14:creationId xmlns:p14="http://schemas.microsoft.com/office/powerpoint/2010/main" val="350557215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41</TotalTime>
  <Words>146</Words>
  <Application>Microsoft Macintosh PowerPoint</Application>
  <PresentationFormat>Widescreen</PresentationFormat>
  <Paragraphs>20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</vt:lpstr>
      <vt:lpstr>Gill Sans MT</vt:lpstr>
      <vt:lpstr>Helvetica Neue</vt:lpstr>
      <vt:lpstr>Parcel</vt:lpstr>
      <vt:lpstr>Reading article abstracts and implementing ImrAd (Introduction, method, results and discussion)</vt:lpstr>
      <vt:lpstr>What is an abstract of an article?</vt:lpstr>
      <vt:lpstr>Take a look</vt:lpstr>
      <vt:lpstr>What is imrad?</vt:lpstr>
      <vt:lpstr>Wu’s (2011) imrad model</vt:lpstr>
      <vt:lpstr>Let’s do some practices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article abstracts and implementing ImrAd (Introduction, method, results and discussion)</dc:title>
  <dc:creator>Authors</dc:creator>
  <cp:lastModifiedBy>Authors</cp:lastModifiedBy>
  <cp:revision>1</cp:revision>
  <dcterms:created xsi:type="dcterms:W3CDTF">2024-04-21T15:45:34Z</dcterms:created>
  <dcterms:modified xsi:type="dcterms:W3CDTF">2024-04-21T16:26:59Z</dcterms:modified>
</cp:coreProperties>
</file>