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197"/>
  </p:normalViewPr>
  <p:slideViewPr>
    <p:cSldViewPr snapToGrid="0">
      <p:cViewPr varScale="1">
        <p:scale>
          <a:sx n="81" d="100"/>
          <a:sy n="81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50A1-2AEB-1262-E027-D202D02E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0" y="732232"/>
            <a:ext cx="11404600" cy="2925367"/>
          </a:xfrm>
        </p:spPr>
        <p:txBody>
          <a:bodyPr>
            <a:normAutofit/>
          </a:bodyPr>
          <a:lstStyle/>
          <a:p>
            <a:r>
              <a:rPr lang="en-US" dirty="0"/>
              <a:t>An overview of applied linguistics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D381A-88CC-745B-8738-D8983DBF3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236498"/>
            <a:ext cx="6801612" cy="1889269"/>
          </a:xfrm>
        </p:spPr>
        <p:txBody>
          <a:bodyPr>
            <a:normAutofit/>
          </a:bodyPr>
          <a:lstStyle/>
          <a:p>
            <a:r>
              <a:rPr lang="en-US" sz="2000" dirty="0"/>
              <a:t>by</a:t>
            </a:r>
            <a:br>
              <a:rPr lang="en-US" dirty="0"/>
            </a:br>
            <a:r>
              <a:rPr lang="en-US" sz="2000" dirty="0"/>
              <a:t>Norbert Schmitt and Marianne </a:t>
            </a:r>
            <a:r>
              <a:rPr lang="en-US" sz="2000" dirty="0" err="1"/>
              <a:t>Celce</a:t>
            </a:r>
            <a:r>
              <a:rPr lang="en-US" sz="2000" dirty="0"/>
              <a:t>-Murcia </a:t>
            </a:r>
          </a:p>
          <a:p>
            <a:r>
              <a:rPr lang="en-US" dirty="0"/>
              <a:t>Reflections on Linguistics Mastery</a:t>
            </a:r>
          </a:p>
          <a:p>
            <a:r>
              <a:rPr lang="en-US" dirty="0"/>
              <a:t>Meeting 2</a:t>
            </a:r>
          </a:p>
        </p:txBody>
      </p:sp>
    </p:spTree>
    <p:extLst>
      <p:ext uri="{BB962C8B-B14F-4D97-AF65-F5344CB8AC3E}">
        <p14:creationId xmlns:p14="http://schemas.microsoft.com/office/powerpoint/2010/main" val="302158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cover with text&#10;&#10;Description automatically generated">
            <a:extLst>
              <a:ext uri="{FF2B5EF4-FFF2-40B4-BE49-F238E27FC236}">
                <a16:creationId xmlns:a16="http://schemas.microsoft.com/office/drawing/2014/main" id="{37E25B0A-39E7-F018-D2C0-687BB0E0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02" y="3377509"/>
            <a:ext cx="1763457" cy="27340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06389-ECFA-3C99-E706-2964554E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Reading method</a:t>
            </a:r>
          </a:p>
        </p:txBody>
      </p:sp>
      <p:pic>
        <p:nvPicPr>
          <p:cNvPr id="5" name="Content Placeholder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711291F9-2488-050B-D519-9260BCAE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11" y="321733"/>
            <a:ext cx="1978038" cy="273404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46B348-9CC8-04FE-9FCB-7DE55145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1888 – 1973, Michael West in the UK, learners’ exposure language through reading</a:t>
            </a:r>
          </a:p>
          <a:p>
            <a:r>
              <a:rPr lang="en-US" dirty="0">
                <a:solidFill>
                  <a:srgbClr val="FFFFFF"/>
                </a:solidFill>
              </a:rPr>
              <a:t>Managing vocabulary -- by promoting low-frequency literacy words such as </a:t>
            </a:r>
            <a:r>
              <a:rPr lang="en-US" i="1" dirty="0">
                <a:solidFill>
                  <a:srgbClr val="FFFFFF"/>
                </a:solidFill>
              </a:rPr>
              <a:t>isle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i="1" dirty="0" err="1">
                <a:solidFill>
                  <a:srgbClr val="FFFFFF"/>
                </a:solidFill>
              </a:rPr>
              <a:t>nought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i="1" dirty="0">
                <a:solidFill>
                  <a:srgbClr val="FFFFFF"/>
                </a:solidFill>
              </a:rPr>
              <a:t>ere</a:t>
            </a:r>
            <a:r>
              <a:rPr lang="en-US" dirty="0">
                <a:solidFill>
                  <a:srgbClr val="FFFFFF"/>
                </a:solidFill>
              </a:rPr>
              <a:t> with </a:t>
            </a:r>
            <a:r>
              <a:rPr lang="en-US" i="1" dirty="0">
                <a:solidFill>
                  <a:srgbClr val="FFFFFF"/>
                </a:solidFill>
              </a:rPr>
              <a:t>island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i="1" dirty="0">
                <a:solidFill>
                  <a:srgbClr val="FFFFFF"/>
                </a:solidFill>
              </a:rPr>
              <a:t>nothing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i="1" dirty="0">
                <a:solidFill>
                  <a:srgbClr val="FFFFFF"/>
                </a:solidFill>
              </a:rPr>
              <a:t>before </a:t>
            </a:r>
            <a:r>
              <a:rPr lang="en-US" dirty="0">
                <a:solidFill>
                  <a:srgbClr val="FFFFFF"/>
                </a:solidFill>
              </a:rPr>
              <a:t>to improve readability – is called “Vocabulary control movement”</a:t>
            </a:r>
          </a:p>
          <a:p>
            <a:r>
              <a:rPr lang="en-US" i="1" dirty="0">
                <a:solidFill>
                  <a:srgbClr val="FFFFFF"/>
                </a:solidFill>
              </a:rPr>
              <a:t>A General Service List of English Words : 2000 words in English</a:t>
            </a:r>
          </a:p>
        </p:txBody>
      </p:sp>
    </p:spTree>
    <p:extLst>
      <p:ext uri="{BB962C8B-B14F-4D97-AF65-F5344CB8AC3E}">
        <p14:creationId xmlns:p14="http://schemas.microsoft.com/office/powerpoint/2010/main" val="26395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62B86-2287-1822-52C0-E03D8CCA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During the world war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10BD-AC86-1D01-709F-A3518614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American military found people are fluent in foreign language </a:t>
            </a:r>
          </a:p>
          <a:p>
            <a:r>
              <a:rPr lang="en-US" dirty="0">
                <a:solidFill>
                  <a:schemeClr val="bg1"/>
                </a:solidFill>
              </a:rPr>
              <a:t>Need trained soldiers in oral and aural skills quickly</a:t>
            </a:r>
          </a:p>
          <a:p>
            <a:r>
              <a:rPr lang="en-US" dirty="0">
                <a:solidFill>
                  <a:schemeClr val="bg1"/>
                </a:solidFill>
              </a:rPr>
              <a:t>Adopted from Direct Methods focusing on listening and speaking; drew psychological theory of the time and </a:t>
            </a:r>
            <a:r>
              <a:rPr lang="en-US" dirty="0" err="1">
                <a:solidFill>
                  <a:schemeClr val="bg1"/>
                </a:solidFill>
              </a:rPr>
              <a:t>Behaviourism</a:t>
            </a:r>
            <a:r>
              <a:rPr lang="en-US" dirty="0">
                <a:solidFill>
                  <a:schemeClr val="bg1"/>
                </a:solidFill>
              </a:rPr>
              <a:t> saying ”language learning was a result of habit formation” – Army Method</a:t>
            </a:r>
          </a:p>
          <a:p>
            <a:r>
              <a:rPr lang="en-US" dirty="0">
                <a:solidFill>
                  <a:schemeClr val="bg1"/>
                </a:solidFill>
              </a:rPr>
              <a:t>Drilling practice focusing on pronunciation, sentence patterns and memorization. </a:t>
            </a:r>
          </a:p>
          <a:p>
            <a:r>
              <a:rPr lang="en-US" dirty="0">
                <a:solidFill>
                  <a:schemeClr val="bg1"/>
                </a:solidFill>
              </a:rPr>
              <a:t>It was successful and continued to become “</a:t>
            </a:r>
            <a:r>
              <a:rPr lang="en-US" dirty="0" err="1">
                <a:solidFill>
                  <a:schemeClr val="bg1"/>
                </a:solidFill>
              </a:rPr>
              <a:t>Audiolingualism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a person in military uniform&#10;&#10;Description automatically generated">
            <a:extLst>
              <a:ext uri="{FF2B5EF4-FFF2-40B4-BE49-F238E27FC236}">
                <a16:creationId xmlns:a16="http://schemas.microsoft.com/office/drawing/2014/main" id="{6677349A-FD64-DA8E-5C66-C1E529C9B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6"/>
          <a:stretch/>
        </p:blipFill>
        <p:spPr>
          <a:xfrm>
            <a:off x="7714165" y="3515814"/>
            <a:ext cx="4308321" cy="3157373"/>
          </a:xfrm>
          <a:prstGeom prst="rect">
            <a:avLst/>
          </a:prstGeom>
        </p:spPr>
      </p:pic>
      <p:pic>
        <p:nvPicPr>
          <p:cNvPr id="5" name="Picture 4" descr="Several foreign language books&#10;&#10;Description automatically generated">
            <a:extLst>
              <a:ext uri="{FF2B5EF4-FFF2-40B4-BE49-F238E27FC236}">
                <a16:creationId xmlns:a16="http://schemas.microsoft.com/office/drawing/2014/main" id="{0E28F6A5-2431-404B-67CF-B4F047F8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0" r="9727" b="-1"/>
          <a:stretch/>
        </p:blipFill>
        <p:spPr>
          <a:xfrm>
            <a:off x="7661664" y="194883"/>
            <a:ext cx="4413323" cy="32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06C9-4D65-91AA-9645-A638DB90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/>
              <a:t>The rise of noam Chomsky (1950s-1959)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A24C8C-EA38-370C-FEB1-D943628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r>
              <a:rPr lang="en-US" dirty="0"/>
              <a:t>Structuralist linguistics in the association of pedagogical approach </a:t>
            </a:r>
          </a:p>
          <a:p>
            <a:r>
              <a:rPr lang="en-US" dirty="0"/>
              <a:t>Cognitive factors : a set of abstract rules to be innate</a:t>
            </a:r>
          </a:p>
          <a:p>
            <a:r>
              <a:rPr lang="en-US" dirty="0"/>
              <a:t>Chomsky’s Universal Grammar (1959) – children born with un understanding of the way language work.</a:t>
            </a:r>
          </a:p>
          <a:p>
            <a:r>
              <a:rPr lang="en-US" dirty="0"/>
              <a:t>They need more exposure to acquire the language (L1/L2)</a:t>
            </a:r>
          </a:p>
          <a:p>
            <a:r>
              <a:rPr lang="en-US" dirty="0"/>
              <a:t>The development of L2 acquisition continued to rise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2799BE4D-78C7-3C99-F3CB-6A3D4ACF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439"/>
          <a:stretch/>
        </p:blipFill>
        <p:spPr>
          <a:xfrm>
            <a:off x="7715890" y="1560731"/>
            <a:ext cx="3328416" cy="3744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A5E69-9436-0CD3-AA54-3AD1FBF69222}"/>
              </a:ext>
            </a:extLst>
          </p:cNvPr>
          <p:cNvSpPr txBox="1"/>
          <p:nvPr/>
        </p:nvSpPr>
        <p:spPr>
          <a:xfrm>
            <a:off x="8204520" y="6065241"/>
            <a:ext cx="235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Pennsylvania University</a:t>
            </a:r>
          </a:p>
        </p:txBody>
      </p:sp>
    </p:spTree>
    <p:extLst>
      <p:ext uri="{BB962C8B-B14F-4D97-AF65-F5344CB8AC3E}">
        <p14:creationId xmlns:p14="http://schemas.microsoft.com/office/powerpoint/2010/main" val="994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2D82-7210-C67B-7F19-24E71995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Hymes (1971) and halliday (1973)</a:t>
            </a:r>
            <a:endParaRPr lang="en-US" dirty="0"/>
          </a:p>
        </p:txBody>
      </p:sp>
      <p:pic>
        <p:nvPicPr>
          <p:cNvPr id="5" name="Content Placeholder 4" descr="A person sitting in a chair&#10;&#10;Description automatically generated">
            <a:extLst>
              <a:ext uri="{FF2B5EF4-FFF2-40B4-BE49-F238E27FC236}">
                <a16:creationId xmlns:a16="http://schemas.microsoft.com/office/drawing/2014/main" id="{C8129A56-2344-3AFD-27A6-FCE29E47D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22" y="2526200"/>
            <a:ext cx="4842988" cy="3632241"/>
          </a:xfrm>
        </p:spPr>
      </p:pic>
      <p:pic>
        <p:nvPicPr>
          <p:cNvPr id="7" name="Picture 6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7924F4ED-4C72-D4B5-491A-25EBA8C81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95" y="2526200"/>
            <a:ext cx="6457317" cy="3632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FEB4A-55B3-3C2B-8DB2-6AFD35B3DF0D}"/>
              </a:ext>
            </a:extLst>
          </p:cNvPr>
          <p:cNvSpPr txBox="1"/>
          <p:nvPr/>
        </p:nvSpPr>
        <p:spPr>
          <a:xfrm>
            <a:off x="7484534" y="6161897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Systemic Functional Linguistics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5B7CE-9B49-328C-69F6-3F5D95EC9383}"/>
              </a:ext>
            </a:extLst>
          </p:cNvPr>
          <p:cNvSpPr txBox="1"/>
          <p:nvPr/>
        </p:nvSpPr>
        <p:spPr>
          <a:xfrm>
            <a:off x="1125511" y="6161897"/>
            <a:ext cx="2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Communicative competence</a:t>
            </a:r>
          </a:p>
        </p:txBody>
      </p:sp>
    </p:spTree>
    <p:extLst>
      <p:ext uri="{BB962C8B-B14F-4D97-AF65-F5344CB8AC3E}">
        <p14:creationId xmlns:p14="http://schemas.microsoft.com/office/powerpoint/2010/main" val="32508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4097-1C80-9B36-319E-4DEF6A6A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81539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/>
              <a:t>Krashen’s (1982) Monitor theory</a:t>
            </a:r>
          </a:p>
        </p:txBody>
      </p:sp>
      <p:pic>
        <p:nvPicPr>
          <p:cNvPr id="5" name="Content Placeholder 4" descr="A person with glasses and a suit&#10;&#10;Description automatically generated">
            <a:extLst>
              <a:ext uri="{FF2B5EF4-FFF2-40B4-BE49-F238E27FC236}">
                <a16:creationId xmlns:a16="http://schemas.microsoft.com/office/drawing/2014/main" id="{5D769FED-58BB-1359-3B33-82B9AF2FE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179" y="778933"/>
            <a:ext cx="7132553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C42C6-6969-A888-DB3A-516A1A6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Language pedagogy assessment in 1980s-1990s</a:t>
            </a:r>
          </a:p>
        </p:txBody>
      </p:sp>
      <p:pic>
        <p:nvPicPr>
          <p:cNvPr id="5" name="Content Placeholder 4" descr="A diagram of quality and quality&#10;&#10;Description automatically generated">
            <a:extLst>
              <a:ext uri="{FF2B5EF4-FFF2-40B4-BE49-F238E27FC236}">
                <a16:creationId xmlns:a16="http://schemas.microsoft.com/office/drawing/2014/main" id="{FFCDEA5C-9AD8-E2AF-AFAA-19B8D7968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775201" y="1511712"/>
            <a:ext cx="7247466" cy="41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A37A-98F5-5F5C-1240-F59BD9BC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Computer-assisted language learning (CALL)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rectangular frame with blue text&#10;&#10;Description automatically generated">
            <a:extLst>
              <a:ext uri="{FF2B5EF4-FFF2-40B4-BE49-F238E27FC236}">
                <a16:creationId xmlns:a16="http://schemas.microsoft.com/office/drawing/2014/main" id="{F36D6E35-BDDC-294A-771D-AC0874BCB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290"/>
          <a:stretch/>
        </p:blipFill>
        <p:spPr>
          <a:xfrm>
            <a:off x="3766068" y="411541"/>
            <a:ext cx="7886570" cy="57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holding a bat&#10;&#10;Description automatically generated with medium confidence">
            <a:extLst>
              <a:ext uri="{FF2B5EF4-FFF2-40B4-BE49-F238E27FC236}">
                <a16:creationId xmlns:a16="http://schemas.microsoft.com/office/drawing/2014/main" id="{D20CC735-64F7-E2DC-DD02-3DA5B2476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7" t="6485" r="5989" b="3500"/>
          <a:stretch/>
        </p:blipFill>
        <p:spPr>
          <a:xfrm>
            <a:off x="6334791" y="195901"/>
            <a:ext cx="5782993" cy="4785633"/>
          </a:xfrm>
          <a:prstGeom prst="rect">
            <a:avLst/>
          </a:prstGeom>
        </p:spPr>
      </p:pic>
      <p:pic>
        <p:nvPicPr>
          <p:cNvPr id="9" name="Content Placeholder 8" descr="A child sitting at a computer&#10;&#10;Description automatically generated">
            <a:extLst>
              <a:ext uri="{FF2B5EF4-FFF2-40B4-BE49-F238E27FC236}">
                <a16:creationId xmlns:a16="http://schemas.microsoft.com/office/drawing/2014/main" id="{77F54C52-E56F-6AFB-58CB-C43CC888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3" t="4241" r="5167" b="9741"/>
          <a:stretch/>
        </p:blipFill>
        <p:spPr>
          <a:xfrm>
            <a:off x="0" y="157329"/>
            <a:ext cx="6260576" cy="46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2F7D-6413-D5D4-3B33-CC669CFB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Any questions?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22D4C69F-75BD-E55A-D0A3-B77FF4660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3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70BF-C570-2FB7-2B38-5EDAB64E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What is applied linguistics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5510AF3D-4089-63C6-54FD-EB4B7143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11" y="1293275"/>
            <a:ext cx="2867192" cy="4279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E7A7-815C-0868-C0C6-4C961392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dirty="0"/>
              <a:t>“</a:t>
            </a:r>
            <a:r>
              <a:rPr lang="en-US" i="1" dirty="0"/>
              <a:t>Applied linguistics is concerned with increasing understanding of </a:t>
            </a:r>
            <a:r>
              <a:rPr lang="en-US" i="1" u="sng" dirty="0"/>
              <a:t>role of language </a:t>
            </a:r>
            <a:r>
              <a:rPr lang="en-US" i="1" dirty="0"/>
              <a:t>in human affairs and thereby with providing the knowledge necessary for those who are responsible for taking language-related decisions whether the need for these arises </a:t>
            </a:r>
            <a:r>
              <a:rPr lang="en-US" i="1" u="sng" dirty="0"/>
              <a:t>in the classroom</a:t>
            </a:r>
            <a:r>
              <a:rPr lang="en-US" i="1" dirty="0"/>
              <a:t>, the </a:t>
            </a:r>
            <a:r>
              <a:rPr lang="en-US" i="1" u="sng" dirty="0"/>
              <a:t>workplace</a:t>
            </a:r>
            <a:r>
              <a:rPr lang="en-US" i="1" dirty="0"/>
              <a:t>, </a:t>
            </a:r>
            <a:r>
              <a:rPr lang="en-US" i="1" u="sng" dirty="0"/>
              <a:t>the law court, or the laboratory</a:t>
            </a:r>
            <a:r>
              <a:rPr lang="en-US" dirty="0"/>
              <a:t>” (Wilkins, 1999:7).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dirty="0"/>
              <a:t>It uses : </a:t>
            </a:r>
          </a:p>
          <a:p>
            <a:pPr marL="571500" lvl="1" indent="-342900">
              <a:lnSpc>
                <a:spcPct val="90000"/>
              </a:lnSpc>
              <a:buAutoNum type="arabicParenR"/>
            </a:pPr>
            <a:r>
              <a:rPr lang="en-US" dirty="0"/>
              <a:t>What we know about language;</a:t>
            </a:r>
          </a:p>
          <a:p>
            <a:pPr marL="571500" lvl="1" indent="-342900">
              <a:lnSpc>
                <a:spcPct val="90000"/>
              </a:lnSpc>
              <a:buAutoNum type="arabicParenR"/>
            </a:pPr>
            <a:r>
              <a:rPr lang="en-US" dirty="0"/>
              <a:t>What we know about how it is learned;</a:t>
            </a:r>
          </a:p>
          <a:p>
            <a:pPr marL="571500" lvl="1" indent="-342900">
              <a:lnSpc>
                <a:spcPct val="90000"/>
              </a:lnSpc>
              <a:buAutoNum type="arabicParenR"/>
            </a:pPr>
            <a:r>
              <a:rPr lang="en-US" dirty="0"/>
              <a:t>What we know about how it is used;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dirty="0"/>
              <a:t>In order to gain some purposes or solve some problems in the read world.</a:t>
            </a:r>
          </a:p>
        </p:txBody>
      </p:sp>
    </p:spTree>
    <p:extLst>
      <p:ext uri="{BB962C8B-B14F-4D97-AF65-F5344CB8AC3E}">
        <p14:creationId xmlns:p14="http://schemas.microsoft.com/office/powerpoint/2010/main" val="12048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969EC-EE9F-D8AF-81E3-E40816DA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211997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Topics in Applied Linguistics by AAAL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8CD8E2-CB36-4100-1003-51E5BFB7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612716"/>
            <a:ext cx="5452533" cy="509288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Analysis of discourse and interaction </a:t>
            </a:r>
          </a:p>
          <a:p>
            <a:r>
              <a:rPr lang="en-US" dirty="0">
                <a:solidFill>
                  <a:srgbClr val="FFFFFF"/>
                </a:solidFill>
              </a:rPr>
              <a:t>Assessment and evaluation </a:t>
            </a:r>
          </a:p>
          <a:p>
            <a:r>
              <a:rPr lang="en-US" dirty="0">
                <a:solidFill>
                  <a:srgbClr val="FFFFFF"/>
                </a:solidFill>
              </a:rPr>
              <a:t>Bilingual, immersion, heritage and language minority education</a:t>
            </a:r>
          </a:p>
          <a:p>
            <a:r>
              <a:rPr lang="en-US" dirty="0">
                <a:solidFill>
                  <a:srgbClr val="FFFFFF"/>
                </a:solidFill>
              </a:rPr>
              <a:t>Language ideology </a:t>
            </a:r>
          </a:p>
          <a:p>
            <a:r>
              <a:rPr lang="en-US" dirty="0">
                <a:solidFill>
                  <a:srgbClr val="FFFFFF"/>
                </a:solidFill>
              </a:rPr>
              <a:t>Language and learner characteristics</a:t>
            </a:r>
          </a:p>
          <a:p>
            <a:r>
              <a:rPr lang="en-US" dirty="0">
                <a:solidFill>
                  <a:srgbClr val="FFFFFF"/>
                </a:solidFill>
              </a:rPr>
              <a:t>Language and technology</a:t>
            </a:r>
          </a:p>
          <a:p>
            <a:r>
              <a:rPr lang="en-US" dirty="0">
                <a:solidFill>
                  <a:srgbClr val="FFFFFF"/>
                </a:solidFill>
              </a:rPr>
              <a:t>Language and cognition and brain speech</a:t>
            </a:r>
          </a:p>
          <a:p>
            <a:r>
              <a:rPr lang="en-US" dirty="0">
                <a:solidFill>
                  <a:srgbClr val="FFFFFF"/>
                </a:solidFill>
              </a:rPr>
              <a:t>Language, culture, socialization, and pragmatics</a:t>
            </a:r>
          </a:p>
          <a:p>
            <a:r>
              <a:rPr lang="en-US" dirty="0">
                <a:solidFill>
                  <a:srgbClr val="FFFFFF"/>
                </a:solidFill>
              </a:rPr>
              <a:t>Language maintenance and revitalization</a:t>
            </a:r>
          </a:p>
          <a:p>
            <a:r>
              <a:rPr lang="en-US" dirty="0">
                <a:solidFill>
                  <a:srgbClr val="FFFFFF"/>
                </a:solidFill>
              </a:rPr>
              <a:t>Language planning and policy</a:t>
            </a:r>
          </a:p>
          <a:p>
            <a:r>
              <a:rPr lang="en-US" dirty="0">
                <a:solidFill>
                  <a:srgbClr val="FFFFFF"/>
                </a:solidFill>
              </a:rPr>
              <a:t>Reading, writing and literacy</a:t>
            </a:r>
          </a:p>
          <a:p>
            <a:r>
              <a:rPr lang="en-US" dirty="0">
                <a:solidFill>
                  <a:srgbClr val="FFFFFF"/>
                </a:solidFill>
              </a:rPr>
              <a:t>Second language acquisition, language acquisition and attrition</a:t>
            </a:r>
          </a:p>
          <a:p>
            <a:r>
              <a:rPr lang="en-US" dirty="0">
                <a:solidFill>
                  <a:srgbClr val="FFFFFF"/>
                </a:solidFill>
              </a:rPr>
              <a:t>Sociolinguistics</a:t>
            </a:r>
          </a:p>
          <a:p>
            <a:r>
              <a:rPr lang="en-US" dirty="0">
                <a:solidFill>
                  <a:srgbClr val="FFFFFF"/>
                </a:solidFill>
              </a:rPr>
              <a:t>Texts analysis (written discourse)</a:t>
            </a:r>
          </a:p>
          <a:p>
            <a:r>
              <a:rPr lang="en-US" dirty="0">
                <a:solidFill>
                  <a:srgbClr val="FFFFFF"/>
                </a:solidFill>
              </a:rPr>
              <a:t>Translation and interpretation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60CF8F2F-DA4F-9A26-11BB-D73834FB7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6" r="5415" b="3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7435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a black book&#10;&#10;Description automatically generated">
            <a:extLst>
              <a:ext uri="{FF2B5EF4-FFF2-40B4-BE49-F238E27FC236}">
                <a16:creationId xmlns:a16="http://schemas.microsoft.com/office/drawing/2014/main" id="{957DDA19-DD0A-9E6B-F806-A630CEEEE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2" r="1" b="15537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EBAD-D5B1-F625-5A55-0CFACDFF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152401"/>
            <a:ext cx="4804931" cy="5743544"/>
          </a:xfrm>
        </p:spPr>
        <p:txBody>
          <a:bodyPr anchor="ctr">
            <a:normAutofit/>
          </a:bodyPr>
          <a:lstStyle/>
          <a:p>
            <a:r>
              <a:rPr lang="en-US" dirty="0"/>
              <a:t>Teaching and learning of second or foreign languages (L2) is the dominant application.</a:t>
            </a:r>
          </a:p>
          <a:p>
            <a:r>
              <a:rPr lang="en-US" dirty="0"/>
              <a:t>A study by Cook (1987) has discovered that 83 per cent of 20-24-year </a:t>
            </a:r>
            <a:r>
              <a:rPr lang="en-US" dirty="0" err="1"/>
              <a:t>olds</a:t>
            </a:r>
            <a:r>
              <a:rPr lang="en-US" dirty="0"/>
              <a:t> in Europe had studied a second language. </a:t>
            </a:r>
          </a:p>
          <a:p>
            <a:r>
              <a:rPr lang="en-US" dirty="0"/>
              <a:t>The phenomenon of “</a:t>
            </a:r>
            <a:r>
              <a:rPr lang="en-US" i="1" dirty="0" err="1"/>
              <a:t>translanguage</a:t>
            </a:r>
            <a:r>
              <a:rPr lang="en-US" dirty="0"/>
              <a:t>” in the EU regions makes people speak more than one language. </a:t>
            </a:r>
          </a:p>
          <a:p>
            <a:r>
              <a:rPr lang="en-US" dirty="0"/>
              <a:t>In some countries, L2 is used as “lingua franca” --- when the population speaks a variety of different L1’s. </a:t>
            </a:r>
          </a:p>
          <a:p>
            <a:r>
              <a:rPr lang="en-US" dirty="0"/>
              <a:t>English is the main second language being studied in the world – 235 millions L2 users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46B09-6E95-8669-598B-FE49C338A568}"/>
              </a:ext>
            </a:extLst>
          </p:cNvPr>
          <p:cNvSpPr txBox="1"/>
          <p:nvPr/>
        </p:nvSpPr>
        <p:spPr>
          <a:xfrm>
            <a:off x="7066650" y="300324"/>
            <a:ext cx="3039046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/>
              <a:t>Dominant topics </a:t>
            </a:r>
          </a:p>
        </p:txBody>
      </p:sp>
    </p:spTree>
    <p:extLst>
      <p:ext uri="{BB962C8B-B14F-4D97-AF65-F5344CB8AC3E}">
        <p14:creationId xmlns:p14="http://schemas.microsoft.com/office/powerpoint/2010/main" val="11418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7008F-FB1B-1F7F-C081-C4640572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Englishes</a:t>
            </a:r>
            <a:endParaRPr lang="en-US" dirty="0"/>
          </a:p>
        </p:txBody>
      </p:sp>
      <p:pic>
        <p:nvPicPr>
          <p:cNvPr id="5" name="Content Placeholder 4" descr="A diagram of a circle&#10;&#10;Description automatically generated">
            <a:extLst>
              <a:ext uri="{FF2B5EF4-FFF2-40B4-BE49-F238E27FC236}">
                <a16:creationId xmlns:a16="http://schemas.microsoft.com/office/drawing/2014/main" id="{608C4705-B7FF-CFB8-BAA5-56713699B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387" y="925067"/>
            <a:ext cx="7179474" cy="51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94DF5EAC-9522-0771-31ED-2E2C1FA22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3" r="31503" b="-1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AF97A-E13A-9D28-47F1-D7C868DB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Appling concerns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122B-141A-E963-4CE8-340ECE14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1" y="186267"/>
            <a:ext cx="5367866" cy="643466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Traditional affair : L2 acquisition and second language pedagogy, the interface between the two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Other areas literacy, speech pathology, dead education, communication practices, lexicography and L1 acquisition are added.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Non-education sectors : authorship identification and forensic linguistics studies ---a statistical analysis of various linguistics features in anonymous or disputed texts and compares the results with a similar analysis from texts whose authors are known -- are a new study in 2001. </a:t>
            </a:r>
            <a:r>
              <a:rPr lang="en-US" sz="1900" dirty="0" err="1"/>
              <a:t>e.g</a:t>
            </a:r>
            <a:r>
              <a:rPr lang="en-US" sz="1900" dirty="0"/>
              <a:t> the case of a murder and the police writing transcription vs normal speech pattern.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Language goes wrong studies : </a:t>
            </a:r>
            <a:r>
              <a:rPr lang="en-US" sz="1900" dirty="0" err="1"/>
              <a:t>Aphasis</a:t>
            </a:r>
            <a:r>
              <a:rPr lang="en-US" sz="1900" dirty="0"/>
              <a:t> (brain damage resulting difficulties in finding and forming words), Schizophrenia (illogical thoughts and hallucinations), Autistic (social interaction problems: eye contact or gestures, using pronominal reversal by their name instead of I or me)</a:t>
            </a:r>
          </a:p>
        </p:txBody>
      </p:sp>
    </p:spTree>
    <p:extLst>
      <p:ext uri="{BB962C8B-B14F-4D97-AF65-F5344CB8AC3E}">
        <p14:creationId xmlns:p14="http://schemas.microsoft.com/office/powerpoint/2010/main" val="6324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men walking&#10;&#10;Description automatically generated">
            <a:extLst>
              <a:ext uri="{FF2B5EF4-FFF2-40B4-BE49-F238E27FC236}">
                <a16:creationId xmlns:a16="http://schemas.microsoft.com/office/drawing/2014/main" id="{1A2C2DBD-F53E-60A9-5CA3-8D8DC7DE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9" r="2" b="6971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3E2C4-51FF-D6D0-E7B7-8366F224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The development of appling in early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56494-2A4F-30EB-F80B-8BC32DB4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85" y="75478"/>
            <a:ext cx="5580438" cy="116956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500" dirty="0"/>
          </a:p>
          <a:p>
            <a:pPr>
              <a:buFont typeface="Wingdings" pitchFamily="2" charset="2"/>
              <a:buChar char="Ø"/>
            </a:pPr>
            <a:r>
              <a:rPr lang="en-US" sz="2500" dirty="0"/>
              <a:t>Plato and Aristotle with the design curriculum with good writing </a:t>
            </a:r>
          </a:p>
          <a:p>
            <a:endParaRPr lang="en-US" sz="2500" dirty="0"/>
          </a:p>
        </p:txBody>
      </p:sp>
      <p:pic>
        <p:nvPicPr>
          <p:cNvPr id="6" name="Picture 5" descr="A book cover of a person&#10;&#10;Description automatically generated">
            <a:extLst>
              <a:ext uri="{FF2B5EF4-FFF2-40B4-BE49-F238E27FC236}">
                <a16:creationId xmlns:a16="http://schemas.microsoft.com/office/drawing/2014/main" id="{5AE33553-E646-5B65-09F5-318000C02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265" y="1361336"/>
            <a:ext cx="1707289" cy="2555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D2F2A-5AC2-D18F-5445-6D14D7BD349A}"/>
              </a:ext>
            </a:extLst>
          </p:cNvPr>
          <p:cNvSpPr txBox="1"/>
          <p:nvPr/>
        </p:nvSpPr>
        <p:spPr>
          <a:xfrm>
            <a:off x="8939048" y="4653344"/>
            <a:ext cx="30585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Robert </a:t>
            </a:r>
            <a:r>
              <a:rPr lang="en-US" sz="2200" dirty="0" err="1"/>
              <a:t>Lowth</a:t>
            </a:r>
            <a:r>
              <a:rPr lang="en-US" sz="2200" dirty="0"/>
              <a:t> in 1762 published Short Introduction to English Grammar – how to use correct grammar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E69306-AA33-009D-B5AB-5D71585A4CEA}"/>
              </a:ext>
            </a:extLst>
          </p:cNvPr>
          <p:cNvSpPr txBox="1"/>
          <p:nvPr/>
        </p:nvSpPr>
        <p:spPr>
          <a:xfrm>
            <a:off x="6448097" y="1665925"/>
            <a:ext cx="35501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In 1755, Samuel Johnson produced The Dictionary of the English Language</a:t>
            </a:r>
          </a:p>
        </p:txBody>
      </p:sp>
      <p:pic>
        <p:nvPicPr>
          <p:cNvPr id="12" name="Picture 11" descr="A book cover with a red and white cover&#10;&#10;Description automatically generated">
            <a:extLst>
              <a:ext uri="{FF2B5EF4-FFF2-40B4-BE49-F238E27FC236}">
                <a16:creationId xmlns:a16="http://schemas.microsoft.com/office/drawing/2014/main" id="{9F97E51C-3F12-C43A-904E-F57960E4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13" y="3580524"/>
            <a:ext cx="2108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6A9A-E1E4-6551-119D-64B674D7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Appling in the twentieth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B3EA-1D33-C01C-4A0B-DC7CF11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827866"/>
            <a:ext cx="3363974" cy="3225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late 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and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century,  Grammar-translation method by Karl </a:t>
            </a:r>
            <a:r>
              <a:rPr lang="en-US" dirty="0" err="1">
                <a:solidFill>
                  <a:schemeClr val="bg1"/>
                </a:solidFill>
              </a:rPr>
              <a:t>Plötz</a:t>
            </a:r>
            <a:r>
              <a:rPr lang="en-US" dirty="0">
                <a:solidFill>
                  <a:schemeClr val="bg1"/>
                </a:solidFill>
              </a:rPr>
              <a:t> (1819-1881).  </a:t>
            </a:r>
          </a:p>
          <a:p>
            <a:r>
              <a:rPr lang="en-US" dirty="0">
                <a:solidFill>
                  <a:schemeClr val="bg1"/>
                </a:solidFill>
              </a:rPr>
              <a:t>Translating L1 to L2 on reading and writing literacy</a:t>
            </a:r>
          </a:p>
          <a:p>
            <a:r>
              <a:rPr lang="en-US" dirty="0">
                <a:solidFill>
                  <a:schemeClr val="bg1"/>
                </a:solidFill>
              </a:rPr>
              <a:t>Problem : analysis language not ability to use it.</a:t>
            </a:r>
          </a:p>
        </p:txBody>
      </p:sp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870AD7CB-1ED6-33E6-33FB-111F95E98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tanding next to a chalkboard&#10;&#10;Description automatically generated">
            <a:extLst>
              <a:ext uri="{FF2B5EF4-FFF2-40B4-BE49-F238E27FC236}">
                <a16:creationId xmlns:a16="http://schemas.microsoft.com/office/drawing/2014/main" id="{FE553044-8859-A515-3D74-97C9DB6E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79" y="1361057"/>
            <a:ext cx="6227064" cy="41438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51BFC-24AC-8E75-1008-9B9BC4A8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067" y="964691"/>
            <a:ext cx="3810000" cy="52498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Beginning in the 20</a:t>
            </a:r>
            <a:r>
              <a:rPr lang="en-US" sz="2200" baseline="30000" dirty="0"/>
              <a:t>th</a:t>
            </a:r>
            <a:r>
              <a:rPr lang="en-US" sz="2200" dirty="0"/>
              <a:t> century:  exposure oral language, with listening and speaking as the primary skills.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Meaning has related directly to the target language, without step of translation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Problems: need teachers who are proficient in the target language; mimicked L1 learning but did not account the difference between L1 and L2 acquisition.</a:t>
            </a:r>
          </a:p>
        </p:txBody>
      </p:sp>
    </p:spTree>
    <p:extLst>
      <p:ext uri="{BB962C8B-B14F-4D97-AF65-F5344CB8AC3E}">
        <p14:creationId xmlns:p14="http://schemas.microsoft.com/office/powerpoint/2010/main" val="8477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{EB3200E2-8A34-E544-90B7-9F97BCAD0066}tf16401369</Template>
  <TotalTime>191</TotalTime>
  <Words>827</Words>
  <Application>Microsoft Macintosh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Wingdings</vt:lpstr>
      <vt:lpstr>Parcel</vt:lpstr>
      <vt:lpstr>An overview of applied linguistics</vt:lpstr>
      <vt:lpstr>What is applied linguistics</vt:lpstr>
      <vt:lpstr>Topics in Applied Linguistics by AAAL</vt:lpstr>
      <vt:lpstr>PowerPoint Presentation</vt:lpstr>
      <vt:lpstr>Englishes</vt:lpstr>
      <vt:lpstr>Appling concerns </vt:lpstr>
      <vt:lpstr>The development of appling in early history</vt:lpstr>
      <vt:lpstr>Appling in the twentieth century</vt:lpstr>
      <vt:lpstr>PowerPoint Presentation</vt:lpstr>
      <vt:lpstr>Reading method</vt:lpstr>
      <vt:lpstr>During the world war II</vt:lpstr>
      <vt:lpstr>The rise of noam Chomsky (1950s-1959)</vt:lpstr>
      <vt:lpstr>Hymes (1971) and halliday (1973)</vt:lpstr>
      <vt:lpstr>Krashen’s (1982) Monitor theory</vt:lpstr>
      <vt:lpstr>Language pedagogy assessment in 1980s-1990s</vt:lpstr>
      <vt:lpstr>Computer-assisted language learning (CALL)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applied linguistics by Norbert Schmitt and Marianne Celce-Murcia</dc:title>
  <dc:creator>Reviewer</dc:creator>
  <cp:lastModifiedBy>Reviewer</cp:lastModifiedBy>
  <cp:revision>3</cp:revision>
  <dcterms:created xsi:type="dcterms:W3CDTF">2023-10-05T05:59:03Z</dcterms:created>
  <dcterms:modified xsi:type="dcterms:W3CDTF">2023-10-05T14:22:51Z</dcterms:modified>
</cp:coreProperties>
</file>