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69" r:id="rId2"/>
    <p:sldId id="256" r:id="rId3"/>
    <p:sldId id="257" r:id="rId4"/>
    <p:sldId id="258" r:id="rId5"/>
    <p:sldId id="259" r:id="rId6"/>
    <p:sldId id="260" r:id="rId7"/>
    <p:sldId id="261" r:id="rId8"/>
    <p:sldId id="262" r:id="rId9"/>
    <p:sldId id="263" r:id="rId10"/>
    <p:sldId id="270" r:id="rId11"/>
    <p:sldId id="264" r:id="rId12"/>
    <p:sldId id="265" r:id="rId13"/>
    <p:sldId id="266" r:id="rId14"/>
    <p:sldId id="267" r:id="rId15"/>
    <p:sldId id="268"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2" d="100"/>
          <a:sy n="42" d="100"/>
        </p:scale>
        <p:origin x="-124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FFE753EA-1B28-4CA6-A40E-D73006CEBFFB}" type="datetimeFigureOut">
              <a:rPr lang="en-US" smtClean="0"/>
              <a:pPr/>
              <a:t>9/16/2013</a:t>
            </a:fld>
            <a:endParaRPr lang="en-US"/>
          </a:p>
        </p:txBody>
      </p:sp>
      <p:sp>
        <p:nvSpPr>
          <p:cNvPr id="16" name="Slide Number Placeholder 15"/>
          <p:cNvSpPr>
            <a:spLocks noGrp="1"/>
          </p:cNvSpPr>
          <p:nvPr>
            <p:ph type="sldNum" sz="quarter" idx="11"/>
          </p:nvPr>
        </p:nvSpPr>
        <p:spPr/>
        <p:txBody>
          <a:bodyPr/>
          <a:lstStyle/>
          <a:p>
            <a:fld id="{99D078A6-E464-408B-8151-51E7BAC417E9}"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FE753EA-1B28-4CA6-A40E-D73006CEBFFB}" type="datetimeFigureOut">
              <a:rPr lang="en-US" smtClean="0"/>
              <a:pPr/>
              <a:t>9/16/2013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D078A6-E464-408B-8151-51E7BAC417E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FE753EA-1B28-4CA6-A40E-D73006CEBFFB}" type="datetimeFigureOut">
              <a:rPr lang="en-US" smtClean="0"/>
              <a:pPr/>
              <a:t>9/16/2013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D078A6-E464-408B-8151-51E7BAC417E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FFE753EA-1B28-4CA6-A40E-D73006CEBFFB}" type="datetimeFigureOut">
              <a:rPr lang="en-US" smtClean="0"/>
              <a:pPr/>
              <a:t>9/16/2013</a:t>
            </a:fld>
            <a:endParaRPr lang="en-US"/>
          </a:p>
        </p:txBody>
      </p:sp>
      <p:sp>
        <p:nvSpPr>
          <p:cNvPr id="15" name="Slide Number Placeholder 14"/>
          <p:cNvSpPr>
            <a:spLocks noGrp="1"/>
          </p:cNvSpPr>
          <p:nvPr>
            <p:ph type="sldNum" sz="quarter" idx="15"/>
          </p:nvPr>
        </p:nvSpPr>
        <p:spPr/>
        <p:txBody>
          <a:bodyPr/>
          <a:lstStyle>
            <a:lvl1pPr algn="ctr">
              <a:defRPr/>
            </a:lvl1pPr>
          </a:lstStyle>
          <a:p>
            <a:fld id="{99D078A6-E464-408B-8151-51E7BAC417E9}"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FE753EA-1B28-4CA6-A40E-D73006CEBFFB}" type="datetimeFigureOut">
              <a:rPr lang="en-US" smtClean="0"/>
              <a:pPr/>
              <a:t>9/16/2013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D078A6-E464-408B-8151-51E7BAC417E9}"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FE753EA-1B28-4CA6-A40E-D73006CEBFFB}" type="datetimeFigureOut">
              <a:rPr lang="en-US" smtClean="0"/>
              <a:pPr/>
              <a:t>9/16/2013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D078A6-E464-408B-8151-51E7BAC417E9}"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99D078A6-E464-408B-8151-51E7BAC417E9}"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FFE753EA-1B28-4CA6-A40E-D73006CEBFFB}" type="datetimeFigureOut">
              <a:rPr lang="en-US" smtClean="0"/>
              <a:pPr/>
              <a:t>9/16/2013</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FE753EA-1B28-4CA6-A40E-D73006CEBFFB}" type="datetimeFigureOut">
              <a:rPr lang="en-US" smtClean="0"/>
              <a:pPr/>
              <a:t>9/16/2013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D078A6-E464-408B-8151-51E7BAC417E9}"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E753EA-1B28-4CA6-A40E-D73006CEBFFB}" type="datetimeFigureOut">
              <a:rPr lang="en-US" smtClean="0"/>
              <a:pPr/>
              <a:t>9/16/2013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D078A6-E464-408B-8151-51E7BAC417E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FFE753EA-1B28-4CA6-A40E-D73006CEBFFB}" type="datetimeFigureOut">
              <a:rPr lang="en-US" smtClean="0"/>
              <a:pPr/>
              <a:t>9/16/2013</a:t>
            </a:fld>
            <a:endParaRPr lang="en-US"/>
          </a:p>
        </p:txBody>
      </p:sp>
      <p:sp>
        <p:nvSpPr>
          <p:cNvPr id="9" name="Slide Number Placeholder 8"/>
          <p:cNvSpPr>
            <a:spLocks noGrp="1"/>
          </p:cNvSpPr>
          <p:nvPr>
            <p:ph type="sldNum" sz="quarter" idx="15"/>
          </p:nvPr>
        </p:nvSpPr>
        <p:spPr/>
        <p:txBody>
          <a:bodyPr/>
          <a:lstStyle/>
          <a:p>
            <a:fld id="{99D078A6-E464-408B-8151-51E7BAC417E9}"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FFE753EA-1B28-4CA6-A40E-D73006CEBFFB}" type="datetimeFigureOut">
              <a:rPr lang="en-US" smtClean="0"/>
              <a:pPr/>
              <a:t>9/16/2013</a:t>
            </a:fld>
            <a:endParaRPr lang="en-US"/>
          </a:p>
        </p:txBody>
      </p:sp>
      <p:sp>
        <p:nvSpPr>
          <p:cNvPr id="9" name="Slide Number Placeholder 8"/>
          <p:cNvSpPr>
            <a:spLocks noGrp="1"/>
          </p:cNvSpPr>
          <p:nvPr>
            <p:ph type="sldNum" sz="quarter" idx="11"/>
          </p:nvPr>
        </p:nvSpPr>
        <p:spPr/>
        <p:txBody>
          <a:bodyPr/>
          <a:lstStyle/>
          <a:p>
            <a:fld id="{99D078A6-E464-408B-8151-51E7BAC417E9}"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FFE753EA-1B28-4CA6-A40E-D73006CEBFFB}" type="datetimeFigureOut">
              <a:rPr lang="en-US" smtClean="0"/>
              <a:pPr/>
              <a:t>9/16/2013</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99D078A6-E464-408B-8151-51E7BAC417E9}"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00240"/>
            <a:ext cx="8229600" cy="4095760"/>
          </a:xfrm>
        </p:spPr>
        <p:txBody>
          <a:bodyPr>
            <a:normAutofit/>
          </a:bodyPr>
          <a:lstStyle/>
          <a:p>
            <a:r>
              <a:rPr lang="id-ID" sz="4000" dirty="0" smtClean="0"/>
              <a:t>What is linguistics?</a:t>
            </a:r>
          </a:p>
          <a:p>
            <a:r>
              <a:rPr lang="id-ID" sz="4000" dirty="0" smtClean="0"/>
              <a:t>Definition of language</a:t>
            </a:r>
          </a:p>
          <a:p>
            <a:r>
              <a:rPr lang="id-ID" sz="4000" dirty="0" smtClean="0"/>
              <a:t>The structure of language</a:t>
            </a:r>
            <a:endParaRPr lang="id-ID" sz="4000" dirty="0"/>
          </a:p>
          <a:p>
            <a:r>
              <a:rPr lang="id-ID" sz="4000" dirty="0" smtClean="0"/>
              <a:t>Linguistics and related disciplines</a:t>
            </a:r>
          </a:p>
          <a:p>
            <a:endParaRPr lang="en-US" dirty="0"/>
          </a:p>
        </p:txBody>
      </p:sp>
      <p:sp>
        <p:nvSpPr>
          <p:cNvPr id="4" name="Title 3"/>
          <p:cNvSpPr>
            <a:spLocks noGrp="1"/>
          </p:cNvSpPr>
          <p:nvPr>
            <p:ph type="title"/>
          </p:nvPr>
        </p:nvSpPr>
        <p:spPr/>
        <p:txBody>
          <a:bodyPr/>
          <a:lstStyle/>
          <a:p>
            <a:pPr algn="ctr"/>
            <a:r>
              <a:rPr lang="id-ID" b="1" dirty="0" smtClean="0"/>
              <a:t>An Introduction to Linguistics</a:t>
            </a:r>
            <a:endParaRPr lang="en-US"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57364"/>
            <a:ext cx="8229600" cy="4238636"/>
          </a:xfrm>
        </p:spPr>
        <p:txBody>
          <a:bodyPr>
            <a:normAutofit/>
          </a:bodyPr>
          <a:lstStyle/>
          <a:p>
            <a:pPr algn="just"/>
            <a:r>
              <a:rPr lang="id-ID" sz="3600" dirty="0" smtClean="0"/>
              <a:t>Morphology (the words of language)</a:t>
            </a:r>
          </a:p>
          <a:p>
            <a:pPr algn="just"/>
            <a:r>
              <a:rPr lang="id-ID" sz="3600" dirty="0" smtClean="0"/>
              <a:t>Syntax (the sentence patters of language)</a:t>
            </a:r>
          </a:p>
          <a:p>
            <a:pPr algn="just"/>
            <a:r>
              <a:rPr lang="id-ID" sz="3600" dirty="0" smtClean="0"/>
              <a:t>Semantics (the meaning of Language)</a:t>
            </a:r>
          </a:p>
          <a:p>
            <a:pPr algn="just"/>
            <a:r>
              <a:rPr lang="id-ID" sz="3600" dirty="0" smtClean="0"/>
              <a:t>Phonetics (the sounds of language)</a:t>
            </a:r>
          </a:p>
          <a:p>
            <a:pPr algn="just"/>
            <a:r>
              <a:rPr lang="id-ID" sz="3600" dirty="0" smtClean="0"/>
              <a:t>Phonology (the sound patterns of language)</a:t>
            </a:r>
            <a:endParaRPr lang="en-US" sz="3600" dirty="0"/>
          </a:p>
        </p:txBody>
      </p:sp>
      <p:sp>
        <p:nvSpPr>
          <p:cNvPr id="2" name="Title 1"/>
          <p:cNvSpPr>
            <a:spLocks noGrp="1"/>
          </p:cNvSpPr>
          <p:nvPr>
            <p:ph type="title"/>
          </p:nvPr>
        </p:nvSpPr>
        <p:spPr/>
        <p:txBody>
          <a:bodyPr/>
          <a:lstStyle/>
          <a:p>
            <a:r>
              <a:rPr lang="id-ID" b="1" dirty="0" smtClean="0"/>
              <a:t>THE STRUCTURE OF LANGUAGE</a:t>
            </a:r>
            <a:endParaRPr lang="en-US"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500306"/>
            <a:ext cx="8229600" cy="3595694"/>
          </a:xfrm>
        </p:spPr>
        <p:txBody>
          <a:bodyPr>
            <a:normAutofit/>
          </a:bodyPr>
          <a:lstStyle/>
          <a:p>
            <a:r>
              <a:rPr lang="id-ID" sz="4000" dirty="0" smtClean="0"/>
              <a:t>Linguistics and Anthropology.</a:t>
            </a:r>
          </a:p>
          <a:p>
            <a:r>
              <a:rPr lang="id-ID" sz="4000" dirty="0" smtClean="0"/>
              <a:t>Linguitics and Philosophy.</a:t>
            </a:r>
          </a:p>
          <a:p>
            <a:r>
              <a:rPr lang="id-ID" sz="4000" dirty="0" smtClean="0"/>
              <a:t>Linguistics and psychology. </a:t>
            </a:r>
          </a:p>
          <a:p>
            <a:r>
              <a:rPr lang="id-ID" sz="4000" dirty="0" smtClean="0"/>
              <a:t>Linguistics and teaching.</a:t>
            </a:r>
            <a:endParaRPr lang="en-US" sz="4000" dirty="0"/>
          </a:p>
        </p:txBody>
      </p:sp>
      <p:sp>
        <p:nvSpPr>
          <p:cNvPr id="2" name="Title 1"/>
          <p:cNvSpPr>
            <a:spLocks noGrp="1"/>
          </p:cNvSpPr>
          <p:nvPr>
            <p:ph type="title"/>
          </p:nvPr>
        </p:nvSpPr>
        <p:spPr>
          <a:xfrm>
            <a:off x="500034" y="571480"/>
            <a:ext cx="8229600" cy="1219200"/>
          </a:xfrm>
        </p:spPr>
        <p:txBody>
          <a:bodyPr>
            <a:noAutofit/>
          </a:bodyPr>
          <a:lstStyle/>
          <a:p>
            <a:pPr algn="ctr"/>
            <a:r>
              <a:rPr lang="id-ID" sz="4400" b="1" dirty="0" smtClean="0"/>
              <a:t>LINGUISTICS AND RELATED DISCIPLINES</a:t>
            </a:r>
            <a:endParaRPr lang="en-US" sz="4400"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lgn="just">
              <a:lnSpc>
                <a:spcPct val="150000"/>
              </a:lnSpc>
            </a:pPr>
            <a:r>
              <a:rPr lang="id-ID" dirty="0" smtClean="0"/>
              <a:t>The tie with the anthropology is historical one that much linguistic endeavor grew out of necessity for understanding the language “primitive” people.</a:t>
            </a:r>
          </a:p>
          <a:p>
            <a:pPr algn="just">
              <a:lnSpc>
                <a:spcPct val="150000"/>
              </a:lnSpc>
            </a:pPr>
            <a:r>
              <a:rPr lang="id-ID" dirty="0" smtClean="0"/>
              <a:t>Today the relationship between anthropology and linguistics is less close than in the past. Language appears as the relationship between language and culture, and the relationship between language and society (sociolinguistics) the study of language in its social contex. </a:t>
            </a:r>
            <a:endParaRPr lang="en-US" dirty="0"/>
          </a:p>
        </p:txBody>
      </p:sp>
      <p:sp>
        <p:nvSpPr>
          <p:cNvPr id="2" name="Title 1"/>
          <p:cNvSpPr>
            <a:spLocks noGrp="1"/>
          </p:cNvSpPr>
          <p:nvPr>
            <p:ph type="title"/>
          </p:nvPr>
        </p:nvSpPr>
        <p:spPr/>
        <p:txBody>
          <a:bodyPr/>
          <a:lstStyle/>
          <a:p>
            <a:r>
              <a:rPr lang="id-ID" b="1" dirty="0" smtClean="0"/>
              <a:t>Linguistics and Anthropology</a:t>
            </a:r>
            <a:endParaRPr lang="en-US"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lgn="just">
              <a:lnSpc>
                <a:spcPct val="150000"/>
              </a:lnSpc>
            </a:pPr>
            <a:r>
              <a:rPr lang="id-ID" dirty="0" smtClean="0"/>
              <a:t>The tie of linguistics and philosophy is how the linguists are interested in question of meaning after passing through a period in which they almost totally disagreed the study of meaning.</a:t>
            </a:r>
          </a:p>
          <a:p>
            <a:pPr marL="615950" indent="-273050" algn="just">
              <a:buFont typeface="Wingdings" pitchFamily="2" charset="2"/>
              <a:buChar char="Ø"/>
            </a:pPr>
            <a:r>
              <a:rPr lang="id-ID" dirty="0"/>
              <a:t>	</a:t>
            </a:r>
            <a:r>
              <a:rPr lang="id-ID" i="1" dirty="0" smtClean="0">
                <a:solidFill>
                  <a:schemeClr val="bg1">
                    <a:lumMod val="95000"/>
                    <a:lumOff val="5000"/>
                  </a:schemeClr>
                </a:solidFill>
              </a:rPr>
              <a:t>Vico is as sad as the book he reads. (sounds strenge)</a:t>
            </a:r>
          </a:p>
          <a:p>
            <a:pPr marL="615950" indent="-273050" algn="just">
              <a:lnSpc>
                <a:spcPct val="150000"/>
              </a:lnSpc>
              <a:buFont typeface="Wingdings" pitchFamily="2" charset="2"/>
              <a:buChar char="Ø"/>
            </a:pPr>
            <a:r>
              <a:rPr lang="id-ID" i="1" dirty="0">
                <a:solidFill>
                  <a:schemeClr val="bg1">
                    <a:lumMod val="95000"/>
                    <a:lumOff val="5000"/>
                  </a:schemeClr>
                </a:solidFill>
              </a:rPr>
              <a:t>	</a:t>
            </a:r>
            <a:r>
              <a:rPr lang="id-ID" i="1" dirty="0" smtClean="0">
                <a:solidFill>
                  <a:schemeClr val="bg1">
                    <a:lumMod val="95000"/>
                    <a:lumOff val="5000"/>
                  </a:schemeClr>
                </a:solidFill>
              </a:rPr>
              <a:t>Tom doesn’t beat his wife, because he loves her. (achieve ambiguity)</a:t>
            </a:r>
          </a:p>
          <a:p>
            <a:pPr algn="just">
              <a:buNone/>
            </a:pPr>
            <a:r>
              <a:rPr lang="id-ID" dirty="0"/>
              <a:t>	</a:t>
            </a:r>
            <a:endParaRPr lang="en-US" dirty="0"/>
          </a:p>
        </p:txBody>
      </p:sp>
      <p:sp>
        <p:nvSpPr>
          <p:cNvPr id="2" name="Title 1"/>
          <p:cNvSpPr>
            <a:spLocks noGrp="1"/>
          </p:cNvSpPr>
          <p:nvPr>
            <p:ph type="title"/>
          </p:nvPr>
        </p:nvSpPr>
        <p:spPr/>
        <p:txBody>
          <a:bodyPr/>
          <a:lstStyle/>
          <a:p>
            <a:r>
              <a:rPr lang="id-ID" b="1" dirty="0" smtClean="0"/>
              <a:t>Linguistics and Philosophy</a:t>
            </a:r>
            <a:endParaRPr lang="en-US"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85926"/>
            <a:ext cx="8229600" cy="4310074"/>
          </a:xfrm>
        </p:spPr>
        <p:txBody>
          <a:bodyPr>
            <a:normAutofit fontScale="92500"/>
          </a:bodyPr>
          <a:lstStyle/>
          <a:p>
            <a:pPr algn="just">
              <a:lnSpc>
                <a:spcPct val="150000"/>
              </a:lnSpc>
            </a:pPr>
            <a:r>
              <a:rPr lang="id-ID" dirty="0" smtClean="0"/>
              <a:t>Linguists shares an interest with psychologist in the “human” properties of language, in language learning, and in “creativity’. </a:t>
            </a:r>
          </a:p>
          <a:p>
            <a:pPr algn="just">
              <a:lnSpc>
                <a:spcPct val="150000"/>
              </a:lnSpc>
            </a:pPr>
            <a:r>
              <a:rPr lang="id-ID" dirty="0" smtClean="0"/>
              <a:t>Psycholinguistics deals with the acquisition of language by the children, speech perception, language processing, and linguistic functioning in various condition, for exampple in deafness and in various pathologies.</a:t>
            </a:r>
            <a:endParaRPr lang="en-US" dirty="0"/>
          </a:p>
        </p:txBody>
      </p:sp>
      <p:sp>
        <p:nvSpPr>
          <p:cNvPr id="2" name="Title 1"/>
          <p:cNvSpPr>
            <a:spLocks noGrp="1"/>
          </p:cNvSpPr>
          <p:nvPr>
            <p:ph type="title"/>
          </p:nvPr>
        </p:nvSpPr>
        <p:spPr/>
        <p:txBody>
          <a:bodyPr/>
          <a:lstStyle/>
          <a:p>
            <a:r>
              <a:rPr lang="id-ID" b="1" dirty="0" smtClean="0"/>
              <a:t>Linguistics and Psychology</a:t>
            </a:r>
            <a:endParaRPr lang="en-US"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14554"/>
            <a:ext cx="8229600" cy="3881446"/>
          </a:xfrm>
        </p:spPr>
        <p:txBody>
          <a:bodyPr>
            <a:normAutofit/>
          </a:bodyPr>
          <a:lstStyle/>
          <a:p>
            <a:pPr algn="just">
              <a:lnSpc>
                <a:spcPct val="150000"/>
              </a:lnSpc>
            </a:pPr>
            <a:r>
              <a:rPr lang="id-ID" sz="3200" dirty="0" smtClean="0"/>
              <a:t>The tie with teaching is the contribution of some understanding of language to this teaching; for example of native language, of reading, of foreign language, and so on.</a:t>
            </a:r>
            <a:endParaRPr lang="en-US" sz="3200" dirty="0"/>
          </a:p>
        </p:txBody>
      </p:sp>
      <p:sp>
        <p:nvSpPr>
          <p:cNvPr id="2" name="Title 1"/>
          <p:cNvSpPr>
            <a:spLocks noGrp="1"/>
          </p:cNvSpPr>
          <p:nvPr>
            <p:ph type="title"/>
          </p:nvPr>
        </p:nvSpPr>
        <p:spPr/>
        <p:txBody>
          <a:bodyPr/>
          <a:lstStyle/>
          <a:p>
            <a:r>
              <a:rPr lang="id-ID" b="1" dirty="0" smtClean="0"/>
              <a:t>Linguistics and Teaching</a:t>
            </a:r>
            <a:endParaRPr lang="en-US"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14348" y="1714488"/>
            <a:ext cx="7786742" cy="4572032"/>
          </a:xfrm>
        </p:spPr>
        <p:txBody>
          <a:bodyPr/>
          <a:lstStyle/>
          <a:p>
            <a:pPr algn="just">
              <a:lnSpc>
                <a:spcPct val="150000"/>
              </a:lnSpc>
            </a:pPr>
            <a:r>
              <a:rPr lang="id-ID" sz="2800" dirty="0" smtClean="0">
                <a:solidFill>
                  <a:schemeClr val="bg1">
                    <a:lumMod val="95000"/>
                    <a:lumOff val="5000"/>
                  </a:schemeClr>
                </a:solidFill>
              </a:rPr>
              <a:t>Linguistics </a:t>
            </a:r>
            <a:r>
              <a:rPr lang="id-ID" sz="2800" dirty="0" smtClean="0">
                <a:solidFill>
                  <a:schemeClr val="bg1">
                    <a:lumMod val="95000"/>
                    <a:lumOff val="5000"/>
                  </a:schemeClr>
                </a:solidFill>
              </a:rPr>
              <a:t>is the scientific discipline with the goal of describing language and speech in all relevant theoretical and practical aspects and their relation to adjoining desciplines (Bussman, 1998:693). </a:t>
            </a:r>
          </a:p>
          <a:p>
            <a:pPr algn="just"/>
            <a:endParaRPr lang="id-ID" dirty="0" smtClean="0"/>
          </a:p>
          <a:p>
            <a:pPr algn="just"/>
            <a:r>
              <a:rPr lang="id-ID" sz="2800" dirty="0" smtClean="0"/>
              <a:t>In another word, linguitics deals with human language as a sign system. </a:t>
            </a:r>
            <a:endParaRPr lang="en-US" sz="2800" dirty="0"/>
          </a:p>
        </p:txBody>
      </p:sp>
      <p:sp>
        <p:nvSpPr>
          <p:cNvPr id="2" name="Title 1"/>
          <p:cNvSpPr>
            <a:spLocks noGrp="1"/>
          </p:cNvSpPr>
          <p:nvPr>
            <p:ph type="ctrTitle"/>
          </p:nvPr>
        </p:nvSpPr>
        <p:spPr>
          <a:xfrm>
            <a:off x="714348" y="428605"/>
            <a:ext cx="7772400" cy="785818"/>
          </a:xfrm>
        </p:spPr>
        <p:txBody>
          <a:bodyPr>
            <a:normAutofit fontScale="90000"/>
          </a:bodyPr>
          <a:lstStyle/>
          <a:p>
            <a:r>
              <a:rPr lang="id-ID" dirty="0" smtClean="0"/>
              <a:t>Introduction to linguistics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71546"/>
            <a:ext cx="8401080" cy="5500726"/>
          </a:xfrm>
        </p:spPr>
        <p:txBody>
          <a:bodyPr>
            <a:normAutofit fontScale="92500" lnSpcReduction="10000"/>
          </a:bodyPr>
          <a:lstStyle/>
          <a:p>
            <a:pPr algn="just"/>
            <a:r>
              <a:rPr lang="id-ID" dirty="0" smtClean="0"/>
              <a:t>Language is a </a:t>
            </a:r>
            <a:r>
              <a:rPr lang="id-ID" i="1" dirty="0" smtClean="0"/>
              <a:t>system</a:t>
            </a:r>
            <a:r>
              <a:rPr lang="id-ID" dirty="0" smtClean="0"/>
              <a:t> of </a:t>
            </a:r>
            <a:r>
              <a:rPr lang="id-ID" i="1" dirty="0" smtClean="0"/>
              <a:t>arbitrary</a:t>
            </a:r>
            <a:r>
              <a:rPr lang="id-ID" dirty="0" smtClean="0"/>
              <a:t> vocal symbols used for human communication.  </a:t>
            </a:r>
          </a:p>
          <a:p>
            <a:pPr algn="just"/>
            <a:endParaRPr lang="id-ID" dirty="0" smtClean="0"/>
          </a:p>
          <a:p>
            <a:pPr algn="just"/>
            <a:r>
              <a:rPr lang="id-ID" dirty="0" smtClean="0"/>
              <a:t>Vehicle for the expression or exchanging of thoughts, concepts, knowledge, and information as well as the fixing and transmission of experience and knowledge. </a:t>
            </a:r>
          </a:p>
          <a:p>
            <a:pPr algn="just">
              <a:buNone/>
            </a:pPr>
            <a:endParaRPr lang="id-ID" dirty="0" smtClean="0"/>
          </a:p>
          <a:p>
            <a:pPr algn="just"/>
            <a:r>
              <a:rPr lang="id-ID" dirty="0" smtClean="0"/>
              <a:t>Language can be described as :</a:t>
            </a:r>
          </a:p>
          <a:p>
            <a:pPr marL="788988" indent="-514350" algn="just">
              <a:buFont typeface="+mj-lt"/>
              <a:buAutoNum type="alphaLcPeriod"/>
            </a:pPr>
            <a:r>
              <a:rPr lang="id-ID" dirty="0" smtClean="0"/>
              <a:t>System</a:t>
            </a:r>
          </a:p>
          <a:p>
            <a:pPr marL="788988" indent="-514350" algn="just">
              <a:buFont typeface="+mj-lt"/>
              <a:buAutoNum type="alphaLcPeriod"/>
            </a:pPr>
            <a:r>
              <a:rPr lang="id-ID" dirty="0" smtClean="0"/>
              <a:t>Arbitrary</a:t>
            </a:r>
          </a:p>
          <a:p>
            <a:pPr marL="788988" indent="-514350" algn="just">
              <a:buFont typeface="+mj-lt"/>
              <a:buAutoNum type="alphaLcPeriod"/>
            </a:pPr>
            <a:r>
              <a:rPr lang="id-ID" dirty="0" smtClean="0"/>
              <a:t>Vocal</a:t>
            </a:r>
          </a:p>
          <a:p>
            <a:pPr marL="788988" indent="-514350" algn="just">
              <a:buFont typeface="+mj-lt"/>
              <a:buAutoNum type="alphaLcPeriod"/>
            </a:pPr>
            <a:r>
              <a:rPr lang="id-ID" dirty="0" smtClean="0"/>
              <a:t>Symbol</a:t>
            </a:r>
          </a:p>
          <a:p>
            <a:pPr marL="788988" indent="-514350" algn="just">
              <a:buFont typeface="+mj-lt"/>
              <a:buAutoNum type="alphaLcPeriod"/>
            </a:pPr>
            <a:r>
              <a:rPr lang="id-ID" dirty="0" smtClean="0"/>
              <a:t>Human</a:t>
            </a:r>
          </a:p>
          <a:p>
            <a:pPr marL="788988" indent="-514350" algn="just">
              <a:buFont typeface="+mj-lt"/>
              <a:buAutoNum type="alphaLcPeriod"/>
            </a:pPr>
            <a:r>
              <a:rPr lang="id-ID" dirty="0" smtClean="0"/>
              <a:t>Communication</a:t>
            </a:r>
          </a:p>
          <a:p>
            <a:pPr algn="just"/>
            <a:endParaRPr lang="id-ID" dirty="0" smtClean="0"/>
          </a:p>
        </p:txBody>
      </p:sp>
      <p:sp>
        <p:nvSpPr>
          <p:cNvPr id="2" name="Title 1"/>
          <p:cNvSpPr>
            <a:spLocks noGrp="1"/>
          </p:cNvSpPr>
          <p:nvPr>
            <p:ph type="title"/>
          </p:nvPr>
        </p:nvSpPr>
        <p:spPr>
          <a:xfrm>
            <a:off x="457200" y="274638"/>
            <a:ext cx="8229600" cy="725470"/>
          </a:xfrm>
        </p:spPr>
        <p:txBody>
          <a:bodyPr>
            <a:normAutofit fontScale="90000"/>
          </a:bodyPr>
          <a:lstStyle/>
          <a:p>
            <a:pPr algn="ctr"/>
            <a:r>
              <a:rPr lang="id-ID" b="1" dirty="0" smtClean="0"/>
              <a:t>Definition of Language</a:t>
            </a:r>
            <a:endParaRPr lang="en-US"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marL="0" indent="0">
              <a:lnSpc>
                <a:spcPct val="150000"/>
              </a:lnSpc>
              <a:buNone/>
            </a:pPr>
            <a:r>
              <a:rPr lang="id-ID" sz="2800" dirty="0" smtClean="0"/>
              <a:t>Language must be systematic, for  otherwise it could not be learned or used consistently. </a:t>
            </a:r>
          </a:p>
          <a:p>
            <a:pPr marL="0" indent="0">
              <a:lnSpc>
                <a:spcPct val="150000"/>
              </a:lnSpc>
              <a:buNone/>
            </a:pPr>
            <a:endParaRPr lang="id-ID" sz="2800" dirty="0" smtClean="0"/>
          </a:p>
          <a:p>
            <a:pPr marL="0" indent="0">
              <a:lnSpc>
                <a:spcPct val="150000"/>
              </a:lnSpc>
              <a:buNone/>
            </a:pPr>
            <a:r>
              <a:rPr lang="id-ID" sz="2800" dirty="0" smtClean="0"/>
              <a:t>Language contains two systems; they are sound and meaning. </a:t>
            </a:r>
          </a:p>
          <a:p>
            <a:pPr marL="0" indent="0">
              <a:lnSpc>
                <a:spcPct val="150000"/>
              </a:lnSpc>
              <a:buNone/>
            </a:pPr>
            <a:r>
              <a:rPr lang="id-ID" sz="2800" dirty="0" smtClean="0"/>
              <a:t>“</a:t>
            </a:r>
            <a:r>
              <a:rPr lang="id-ID" sz="2800" i="1" dirty="0" smtClean="0">
                <a:solidFill>
                  <a:schemeClr val="bg1">
                    <a:lumMod val="95000"/>
                    <a:lumOff val="5000"/>
                  </a:schemeClr>
                </a:solidFill>
              </a:rPr>
              <a:t>we saw the bank</a:t>
            </a:r>
            <a:r>
              <a:rPr lang="id-ID" sz="2800" dirty="0" smtClean="0">
                <a:solidFill>
                  <a:schemeClr val="bg1">
                    <a:lumMod val="95000"/>
                    <a:lumOff val="5000"/>
                  </a:schemeClr>
                </a:solidFill>
              </a:rPr>
              <a:t>”</a:t>
            </a:r>
          </a:p>
          <a:p>
            <a:pPr marL="0" indent="0">
              <a:lnSpc>
                <a:spcPct val="150000"/>
              </a:lnSpc>
              <a:buNone/>
            </a:pPr>
            <a:r>
              <a:rPr lang="id-ID" sz="2800" dirty="0" smtClean="0">
                <a:solidFill>
                  <a:schemeClr val="bg1">
                    <a:lumMod val="95000"/>
                    <a:lumOff val="5000"/>
                  </a:schemeClr>
                </a:solidFill>
              </a:rPr>
              <a:t>*</a:t>
            </a:r>
            <a:r>
              <a:rPr lang="id-ID" sz="2800" i="1" dirty="0" smtClean="0">
                <a:solidFill>
                  <a:schemeClr val="bg1">
                    <a:lumMod val="95000"/>
                    <a:lumOff val="5000"/>
                  </a:schemeClr>
                </a:solidFill>
              </a:rPr>
              <a:t>we saw the nbka</a:t>
            </a:r>
            <a:r>
              <a:rPr lang="id-ID" sz="2800" dirty="0" smtClean="0">
                <a:solidFill>
                  <a:schemeClr val="bg1">
                    <a:lumMod val="95000"/>
                    <a:lumOff val="5000"/>
                  </a:schemeClr>
                </a:solidFill>
              </a:rPr>
              <a:t>.</a:t>
            </a:r>
          </a:p>
          <a:p>
            <a:pPr marL="0" indent="0">
              <a:lnSpc>
                <a:spcPct val="150000"/>
              </a:lnSpc>
              <a:buNone/>
            </a:pPr>
            <a:r>
              <a:rPr lang="id-ID" sz="2800" dirty="0" smtClean="0">
                <a:solidFill>
                  <a:schemeClr val="bg1">
                    <a:lumMod val="95000"/>
                    <a:lumOff val="5000"/>
                  </a:schemeClr>
                </a:solidFill>
              </a:rPr>
              <a:t>*</a:t>
            </a:r>
            <a:r>
              <a:rPr lang="id-ID" sz="2800" i="1" dirty="0" smtClean="0">
                <a:solidFill>
                  <a:schemeClr val="bg1">
                    <a:lumMod val="95000"/>
                    <a:lumOff val="5000"/>
                  </a:schemeClr>
                </a:solidFill>
              </a:rPr>
              <a:t>we the bank saw</a:t>
            </a:r>
            <a:r>
              <a:rPr lang="id-ID" sz="2800" dirty="0" smtClean="0">
                <a:solidFill>
                  <a:schemeClr val="bg1">
                    <a:lumMod val="95000"/>
                    <a:lumOff val="5000"/>
                  </a:schemeClr>
                </a:solidFill>
              </a:rPr>
              <a:t>.</a:t>
            </a:r>
            <a:endParaRPr lang="en-US" dirty="0">
              <a:solidFill>
                <a:schemeClr val="bg1">
                  <a:lumMod val="95000"/>
                  <a:lumOff val="5000"/>
                </a:schemeClr>
              </a:solidFill>
            </a:endParaRPr>
          </a:p>
        </p:txBody>
      </p:sp>
      <p:sp>
        <p:nvSpPr>
          <p:cNvPr id="2" name="Title 1"/>
          <p:cNvSpPr>
            <a:spLocks noGrp="1"/>
          </p:cNvSpPr>
          <p:nvPr>
            <p:ph type="title"/>
          </p:nvPr>
        </p:nvSpPr>
        <p:spPr/>
        <p:txBody>
          <a:bodyPr>
            <a:normAutofit/>
          </a:bodyPr>
          <a:lstStyle/>
          <a:p>
            <a:r>
              <a:rPr lang="id-ID" b="1" dirty="0" smtClean="0"/>
              <a:t>Language as System</a:t>
            </a:r>
            <a:endParaRPr lang="en-US"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70"/>
            <a:ext cx="8229600" cy="5572164"/>
          </a:xfrm>
        </p:spPr>
        <p:txBody>
          <a:bodyPr>
            <a:normAutofit fontScale="70000" lnSpcReduction="20000"/>
          </a:bodyPr>
          <a:lstStyle/>
          <a:p>
            <a:pPr algn="just">
              <a:lnSpc>
                <a:spcPct val="170000"/>
              </a:lnSpc>
            </a:pPr>
            <a:r>
              <a:rPr lang="id-ID" sz="3000" dirty="0" smtClean="0"/>
              <a:t>Arbitrary does not mean that everything about language is unpredictable, it means that we cannot predict exactly which specific features we will find in a particular language if we are unfamiliar with that language or with a related language. </a:t>
            </a:r>
          </a:p>
          <a:p>
            <a:pPr>
              <a:buNone/>
            </a:pPr>
            <a:r>
              <a:rPr lang="id-ID" sz="3000" dirty="0"/>
              <a:t>	</a:t>
            </a:r>
            <a:r>
              <a:rPr lang="id-ID" sz="3000" dirty="0" smtClean="0"/>
              <a:t>example:</a:t>
            </a:r>
          </a:p>
          <a:p>
            <a:pPr>
              <a:buNone/>
            </a:pPr>
            <a:endParaRPr lang="id-ID" sz="3000" dirty="0" smtClean="0"/>
          </a:p>
          <a:p>
            <a:pPr marL="615950" indent="-273050">
              <a:buFont typeface="Wingdings" pitchFamily="2" charset="2"/>
              <a:buChar char="§"/>
            </a:pPr>
            <a:r>
              <a:rPr lang="id-ID" sz="3000" dirty="0"/>
              <a:t>	</a:t>
            </a:r>
            <a:r>
              <a:rPr lang="id-ID" sz="3000" i="1" dirty="0" smtClean="0">
                <a:solidFill>
                  <a:schemeClr val="bg1">
                    <a:lumMod val="95000"/>
                    <a:lumOff val="5000"/>
                  </a:schemeClr>
                </a:solidFill>
                <a:sym typeface="Wingdings" pitchFamily="2" charset="2"/>
              </a:rPr>
              <a:t>I could have gone and Peter could have gone.</a:t>
            </a:r>
          </a:p>
          <a:p>
            <a:pPr marL="615950" indent="-273050">
              <a:buFont typeface="Wingdings" pitchFamily="2" charset="2"/>
              <a:buChar char="§"/>
            </a:pPr>
            <a:r>
              <a:rPr lang="id-ID" sz="3000" i="1" dirty="0">
                <a:solidFill>
                  <a:schemeClr val="bg1">
                    <a:lumMod val="95000"/>
                    <a:lumOff val="5000"/>
                  </a:schemeClr>
                </a:solidFill>
                <a:sym typeface="Wingdings" pitchFamily="2" charset="2"/>
              </a:rPr>
              <a:t>	</a:t>
            </a:r>
            <a:r>
              <a:rPr lang="id-ID" sz="3000" i="1" dirty="0" smtClean="0">
                <a:solidFill>
                  <a:schemeClr val="bg1">
                    <a:lumMod val="95000"/>
                    <a:lumOff val="5000"/>
                  </a:schemeClr>
                </a:solidFill>
                <a:sym typeface="Wingdings" pitchFamily="2" charset="2"/>
              </a:rPr>
              <a:t>I could have gone and Peter could have.</a:t>
            </a:r>
          </a:p>
          <a:p>
            <a:pPr marL="615950" indent="-273050">
              <a:buFont typeface="Wingdings" pitchFamily="2" charset="2"/>
              <a:buChar char="§"/>
            </a:pPr>
            <a:r>
              <a:rPr lang="id-ID" sz="3000" i="1" dirty="0" smtClean="0">
                <a:solidFill>
                  <a:schemeClr val="bg1">
                    <a:lumMod val="95000"/>
                    <a:lumOff val="5000"/>
                  </a:schemeClr>
                </a:solidFill>
                <a:sym typeface="Wingdings" pitchFamily="2" charset="2"/>
              </a:rPr>
              <a:t>	I could have gone and Peter  too.</a:t>
            </a:r>
          </a:p>
          <a:p>
            <a:pPr marL="615950" indent="-273050">
              <a:buFont typeface="Wingdings" pitchFamily="2" charset="2"/>
              <a:buChar char="§"/>
            </a:pPr>
            <a:r>
              <a:rPr lang="id-ID" sz="3000" i="1" dirty="0">
                <a:solidFill>
                  <a:schemeClr val="bg1">
                    <a:lumMod val="95000"/>
                    <a:lumOff val="5000"/>
                  </a:schemeClr>
                </a:solidFill>
                <a:sym typeface="Wingdings" pitchFamily="2" charset="2"/>
              </a:rPr>
              <a:t>	</a:t>
            </a:r>
            <a:r>
              <a:rPr lang="id-ID" sz="3000" i="1" dirty="0" smtClean="0">
                <a:solidFill>
                  <a:schemeClr val="bg1">
                    <a:lumMod val="95000"/>
                    <a:lumOff val="5000"/>
                  </a:schemeClr>
                </a:solidFill>
                <a:sym typeface="Wingdings" pitchFamily="2" charset="2"/>
              </a:rPr>
              <a:t>The boy ran</a:t>
            </a:r>
          </a:p>
          <a:p>
            <a:pPr marL="615950" indent="-273050">
              <a:buFont typeface="Wingdings" pitchFamily="2" charset="2"/>
              <a:buChar char="§"/>
            </a:pPr>
            <a:r>
              <a:rPr lang="id-ID" sz="3000" i="1" dirty="0">
                <a:solidFill>
                  <a:schemeClr val="bg1">
                    <a:lumMod val="95000"/>
                    <a:lumOff val="5000"/>
                  </a:schemeClr>
                </a:solidFill>
                <a:sym typeface="Wingdings" pitchFamily="2" charset="2"/>
              </a:rPr>
              <a:t>	</a:t>
            </a:r>
            <a:r>
              <a:rPr lang="id-ID" sz="3000" i="1" dirty="0" smtClean="0">
                <a:solidFill>
                  <a:schemeClr val="bg1">
                    <a:lumMod val="95000"/>
                    <a:lumOff val="5000"/>
                  </a:schemeClr>
                </a:solidFill>
                <a:sym typeface="Wingdings" pitchFamily="2" charset="2"/>
              </a:rPr>
              <a:t>The boy didn’t run</a:t>
            </a:r>
          </a:p>
          <a:p>
            <a:pPr marL="615950" indent="-273050">
              <a:buFont typeface="Wingdings" pitchFamily="2" charset="2"/>
              <a:buChar char="§"/>
            </a:pPr>
            <a:r>
              <a:rPr lang="id-ID" sz="3000" i="1" dirty="0">
                <a:solidFill>
                  <a:schemeClr val="bg1">
                    <a:lumMod val="95000"/>
                    <a:lumOff val="5000"/>
                  </a:schemeClr>
                </a:solidFill>
                <a:sym typeface="Wingdings" pitchFamily="2" charset="2"/>
              </a:rPr>
              <a:t>	</a:t>
            </a:r>
            <a:r>
              <a:rPr lang="id-ID" sz="3000" i="1" dirty="0" smtClean="0">
                <a:solidFill>
                  <a:schemeClr val="bg1">
                    <a:lumMod val="95000"/>
                    <a:lumOff val="5000"/>
                  </a:schemeClr>
                </a:solidFill>
                <a:sym typeface="Wingdings" pitchFamily="2" charset="2"/>
              </a:rPr>
              <a:t>The boy ran the boy</a:t>
            </a:r>
          </a:p>
          <a:p>
            <a:pPr marL="615950" indent="-273050">
              <a:buFont typeface="Wingdings" pitchFamily="2" charset="2"/>
              <a:buChar char="§"/>
            </a:pPr>
            <a:r>
              <a:rPr lang="id-ID" sz="3000" i="1" dirty="0">
                <a:solidFill>
                  <a:schemeClr val="bg1">
                    <a:lumMod val="95000"/>
                    <a:lumOff val="5000"/>
                  </a:schemeClr>
                </a:solidFill>
                <a:sym typeface="Wingdings" pitchFamily="2" charset="2"/>
              </a:rPr>
              <a:t>	</a:t>
            </a:r>
            <a:r>
              <a:rPr lang="id-ID" sz="3000" i="1" dirty="0" smtClean="0">
                <a:solidFill>
                  <a:schemeClr val="bg1">
                    <a:lumMod val="95000"/>
                    <a:lumOff val="5000"/>
                  </a:schemeClr>
                </a:solidFill>
                <a:sym typeface="Wingdings" pitchFamily="2" charset="2"/>
              </a:rPr>
              <a:t>The boy ran ran the boy.</a:t>
            </a:r>
          </a:p>
          <a:p>
            <a:pPr>
              <a:buNone/>
            </a:pPr>
            <a:r>
              <a:rPr lang="id-ID" i="1" dirty="0" smtClean="0">
                <a:solidFill>
                  <a:schemeClr val="bg1">
                    <a:lumMod val="95000"/>
                    <a:lumOff val="5000"/>
                  </a:schemeClr>
                </a:solidFill>
                <a:sym typeface="Wingdings" pitchFamily="2" charset="2"/>
              </a:rPr>
              <a:t> </a:t>
            </a:r>
            <a:endParaRPr lang="en-US" i="1" dirty="0">
              <a:solidFill>
                <a:schemeClr val="bg1">
                  <a:lumMod val="95000"/>
                  <a:lumOff val="5000"/>
                </a:schemeClr>
              </a:solidFill>
            </a:endParaRPr>
          </a:p>
        </p:txBody>
      </p:sp>
      <p:sp>
        <p:nvSpPr>
          <p:cNvPr id="2" name="Title 1"/>
          <p:cNvSpPr>
            <a:spLocks noGrp="1"/>
          </p:cNvSpPr>
          <p:nvPr>
            <p:ph type="title"/>
          </p:nvPr>
        </p:nvSpPr>
        <p:spPr>
          <a:xfrm>
            <a:off x="457200" y="152400"/>
            <a:ext cx="8229600" cy="704832"/>
          </a:xfrm>
        </p:spPr>
        <p:txBody>
          <a:bodyPr>
            <a:normAutofit fontScale="90000"/>
          </a:bodyPr>
          <a:lstStyle/>
          <a:p>
            <a:r>
              <a:rPr lang="id-ID" b="1" dirty="0" smtClean="0"/>
              <a:t>Language as Arbitrary</a:t>
            </a:r>
            <a:endParaRPr lang="en-US"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71678"/>
            <a:ext cx="8229600" cy="4024322"/>
          </a:xfrm>
        </p:spPr>
        <p:txBody>
          <a:bodyPr/>
          <a:lstStyle/>
          <a:p>
            <a:pPr algn="just">
              <a:lnSpc>
                <a:spcPct val="150000"/>
              </a:lnSpc>
            </a:pPr>
            <a:r>
              <a:rPr lang="id-ID" sz="3200" dirty="0" smtClean="0"/>
              <a:t>The term vocal refers to the fact that the primary medium of language is sound, and it is sound for all languages, no matter how well developed are their writing system.</a:t>
            </a:r>
          </a:p>
          <a:p>
            <a:endParaRPr lang="en-US" dirty="0"/>
          </a:p>
        </p:txBody>
      </p:sp>
      <p:sp>
        <p:nvSpPr>
          <p:cNvPr id="2" name="Title 1"/>
          <p:cNvSpPr>
            <a:spLocks noGrp="1"/>
          </p:cNvSpPr>
          <p:nvPr>
            <p:ph type="title"/>
          </p:nvPr>
        </p:nvSpPr>
        <p:spPr/>
        <p:txBody>
          <a:bodyPr/>
          <a:lstStyle/>
          <a:p>
            <a:r>
              <a:rPr lang="id-ID" b="1" dirty="0" smtClean="0"/>
              <a:t>Language As Vocal</a:t>
            </a:r>
            <a:endParaRPr lang="en-US"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14554"/>
            <a:ext cx="8229600" cy="3881446"/>
          </a:xfrm>
        </p:spPr>
        <p:txBody>
          <a:bodyPr>
            <a:normAutofit/>
          </a:bodyPr>
          <a:lstStyle/>
          <a:p>
            <a:pPr algn="just">
              <a:lnSpc>
                <a:spcPct val="150000"/>
              </a:lnSpc>
            </a:pPr>
            <a:r>
              <a:rPr lang="id-ID" sz="3200" dirty="0" smtClean="0"/>
              <a:t>Symbol refers to the fact that there is no connection or at least in a few cases only minimal connection, between the sound that people use and the object to which these sounds refer. </a:t>
            </a:r>
            <a:endParaRPr lang="en-US" sz="3200" dirty="0"/>
          </a:p>
        </p:txBody>
      </p:sp>
      <p:sp>
        <p:nvSpPr>
          <p:cNvPr id="2" name="Title 1"/>
          <p:cNvSpPr>
            <a:spLocks noGrp="1"/>
          </p:cNvSpPr>
          <p:nvPr>
            <p:ph type="title"/>
          </p:nvPr>
        </p:nvSpPr>
        <p:spPr/>
        <p:txBody>
          <a:bodyPr/>
          <a:lstStyle/>
          <a:p>
            <a:r>
              <a:rPr lang="id-ID" b="1" dirty="0" smtClean="0"/>
              <a:t>Language as Symbol</a:t>
            </a:r>
            <a:endParaRPr lang="en-US"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28802"/>
            <a:ext cx="8229600" cy="4167198"/>
          </a:xfrm>
        </p:spPr>
        <p:txBody>
          <a:bodyPr>
            <a:normAutofit/>
          </a:bodyPr>
          <a:lstStyle/>
          <a:p>
            <a:pPr algn="just">
              <a:lnSpc>
                <a:spcPct val="150000"/>
              </a:lnSpc>
            </a:pPr>
            <a:r>
              <a:rPr lang="id-ID" sz="3200" dirty="0" smtClean="0"/>
              <a:t>The term human in the definition refers to the fact that the kind of system that interest us is possessed only by human beings and is very different from the communication system that other forms of life possess. </a:t>
            </a:r>
          </a:p>
        </p:txBody>
      </p:sp>
      <p:sp>
        <p:nvSpPr>
          <p:cNvPr id="2" name="Title 1"/>
          <p:cNvSpPr>
            <a:spLocks noGrp="1"/>
          </p:cNvSpPr>
          <p:nvPr>
            <p:ph type="title"/>
          </p:nvPr>
        </p:nvSpPr>
        <p:spPr/>
        <p:txBody>
          <a:bodyPr/>
          <a:lstStyle/>
          <a:p>
            <a:r>
              <a:rPr lang="id-ID" b="1" dirty="0" smtClean="0"/>
              <a:t>Language as Human</a:t>
            </a:r>
            <a:endParaRPr lang="en-US"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00174"/>
            <a:ext cx="8229600" cy="4625989"/>
          </a:xfrm>
        </p:spPr>
        <p:txBody>
          <a:bodyPr>
            <a:normAutofit fontScale="92500" lnSpcReduction="10000"/>
          </a:bodyPr>
          <a:lstStyle/>
          <a:p>
            <a:pPr algn="just"/>
            <a:r>
              <a:rPr lang="id-ID" dirty="0" smtClean="0"/>
              <a:t>Language is used for communication and allows people to say things to each other and express their communicative needs. </a:t>
            </a:r>
          </a:p>
          <a:p>
            <a:pPr algn="just"/>
            <a:r>
              <a:rPr lang="id-ID" dirty="0" smtClean="0"/>
              <a:t>Language is the cement of society, allowing people to live, work, and play together, to tell the truth but also to tell a lie. </a:t>
            </a:r>
          </a:p>
          <a:p>
            <a:pPr algn="just"/>
            <a:r>
              <a:rPr lang="id-ID" dirty="0" smtClean="0"/>
              <a:t>Laguage also functions to communicate general attitudes toward life and others called “</a:t>
            </a:r>
            <a:r>
              <a:rPr lang="id-ID" smtClean="0"/>
              <a:t>phatic </a:t>
            </a:r>
            <a:r>
              <a:rPr lang="id-ID" smtClean="0"/>
              <a:t>communion</a:t>
            </a:r>
            <a:r>
              <a:rPr lang="id-ID" dirty="0" smtClean="0"/>
              <a:t>” (among speakers).</a:t>
            </a:r>
          </a:p>
          <a:p>
            <a:pPr marL="547688" indent="-273050">
              <a:buFont typeface="Wingdings" pitchFamily="2" charset="2"/>
              <a:buChar char="Ø"/>
            </a:pPr>
            <a:r>
              <a:rPr lang="id-ID" dirty="0"/>
              <a:t>	</a:t>
            </a:r>
            <a:r>
              <a:rPr lang="id-ID" i="1" dirty="0" smtClean="0">
                <a:solidFill>
                  <a:schemeClr val="bg1">
                    <a:lumMod val="95000"/>
                    <a:lumOff val="5000"/>
                  </a:schemeClr>
                </a:solidFill>
              </a:rPr>
              <a:t>How do you do!</a:t>
            </a:r>
          </a:p>
          <a:p>
            <a:pPr marL="547688" indent="-273050">
              <a:buFont typeface="Wingdings" pitchFamily="2" charset="2"/>
              <a:buChar char="Ø"/>
            </a:pPr>
            <a:r>
              <a:rPr lang="id-ID" i="1" dirty="0">
                <a:solidFill>
                  <a:schemeClr val="bg1">
                    <a:lumMod val="95000"/>
                    <a:lumOff val="5000"/>
                  </a:schemeClr>
                </a:solidFill>
              </a:rPr>
              <a:t>	</a:t>
            </a:r>
            <a:r>
              <a:rPr lang="id-ID" i="1" dirty="0" smtClean="0">
                <a:solidFill>
                  <a:schemeClr val="bg1">
                    <a:lumMod val="95000"/>
                    <a:lumOff val="5000"/>
                  </a:schemeClr>
                </a:solidFill>
              </a:rPr>
              <a:t>where have you been all my life?</a:t>
            </a:r>
          </a:p>
          <a:p>
            <a:pPr marL="547688" indent="-273050">
              <a:buFont typeface="Wingdings" pitchFamily="2" charset="2"/>
              <a:buChar char="Ø"/>
            </a:pPr>
            <a:r>
              <a:rPr lang="id-ID" i="1" dirty="0">
                <a:solidFill>
                  <a:schemeClr val="bg1">
                    <a:lumMod val="95000"/>
                    <a:lumOff val="5000"/>
                  </a:schemeClr>
                </a:solidFill>
              </a:rPr>
              <a:t>	</a:t>
            </a:r>
            <a:r>
              <a:rPr lang="id-ID" i="1" dirty="0" smtClean="0">
                <a:solidFill>
                  <a:schemeClr val="bg1">
                    <a:lumMod val="95000"/>
                    <a:lumOff val="5000"/>
                  </a:schemeClr>
                </a:solidFill>
              </a:rPr>
              <a:t>How’s everybody?</a:t>
            </a:r>
            <a:endParaRPr lang="en-US" i="1" dirty="0">
              <a:solidFill>
                <a:schemeClr val="bg1">
                  <a:lumMod val="95000"/>
                  <a:lumOff val="5000"/>
                </a:schemeClr>
              </a:solidFill>
            </a:endParaRPr>
          </a:p>
        </p:txBody>
      </p:sp>
      <p:sp>
        <p:nvSpPr>
          <p:cNvPr id="2" name="Title 1"/>
          <p:cNvSpPr>
            <a:spLocks noGrp="1"/>
          </p:cNvSpPr>
          <p:nvPr>
            <p:ph type="title"/>
          </p:nvPr>
        </p:nvSpPr>
        <p:spPr>
          <a:xfrm>
            <a:off x="457200" y="274638"/>
            <a:ext cx="8229600" cy="796908"/>
          </a:xfrm>
        </p:spPr>
        <p:txBody>
          <a:bodyPr>
            <a:normAutofit/>
          </a:bodyPr>
          <a:lstStyle/>
          <a:p>
            <a:r>
              <a:rPr lang="id-ID" b="1" dirty="0" smtClean="0"/>
              <a:t>Language as Communication</a:t>
            </a:r>
            <a:endParaRPr lang="en-US" b="1"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224</TotalTime>
  <Words>668</Words>
  <Application>Microsoft Office PowerPoint</Application>
  <PresentationFormat>On-screen Show (4:3)</PresentationFormat>
  <Paragraphs>77</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Paper</vt:lpstr>
      <vt:lpstr>An Introduction to Linguistics</vt:lpstr>
      <vt:lpstr>Introduction to linguistics</vt:lpstr>
      <vt:lpstr>Definition of Language</vt:lpstr>
      <vt:lpstr>Language as System</vt:lpstr>
      <vt:lpstr>Language as Arbitrary</vt:lpstr>
      <vt:lpstr>Language As Vocal</vt:lpstr>
      <vt:lpstr>Language as Symbol</vt:lpstr>
      <vt:lpstr>Language as Human</vt:lpstr>
      <vt:lpstr>Language as Communication</vt:lpstr>
      <vt:lpstr>THE STRUCTURE OF LANGUAGE</vt:lpstr>
      <vt:lpstr>LINGUISTICS AND RELATED DISCIPLINES</vt:lpstr>
      <vt:lpstr>Linguistics and Anthropology</vt:lpstr>
      <vt:lpstr>Linguistics and Philosophy</vt:lpstr>
      <vt:lpstr>Linguistics and Psychology</vt:lpstr>
      <vt:lpstr>Linguistics and Teaching</vt:lpstr>
    </vt:vector>
  </TitlesOfParts>
  <Company>NHCT 090810</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linguistics</dc:title>
  <dc:creator>Windows XP</dc:creator>
  <cp:lastModifiedBy>Windows XP</cp:lastModifiedBy>
  <cp:revision>17</cp:revision>
  <dcterms:created xsi:type="dcterms:W3CDTF">2013-09-15T14:47:29Z</dcterms:created>
  <dcterms:modified xsi:type="dcterms:W3CDTF">2013-09-16T02:29:46Z</dcterms:modified>
</cp:coreProperties>
</file>