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9"/>
    <p:restoredTop sz="87340"/>
  </p:normalViewPr>
  <p:slideViewPr>
    <p:cSldViewPr snapToGrid="0">
      <p:cViewPr varScale="1">
        <p:scale>
          <a:sx n="52" d="100"/>
          <a:sy n="52" d="100"/>
        </p:scale>
        <p:origin x="224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03C3-1029-1E41-B863-D782286B246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02B8-33CD-CD4F-91AB-B15848CF4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ona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Fricative#cite_note-:0-1" TargetMode="External"/><Relationship Id="rId5" Type="http://schemas.openxmlformats.org/officeDocument/2006/relationships/hyperlink" Target="https://en.wikipedia.org/wiki/Place_of_articulation" TargetMode="External"/><Relationship Id="rId4" Type="http://schemas.openxmlformats.org/officeDocument/2006/relationships/hyperlink" Target="https://en.wikipedia.org/wiki/Manner_of_articulati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1) A </a:t>
            </a:r>
            <a:r>
              <a:rPr lang="en-ID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fricative</a:t>
            </a:r>
            <a:r>
              <a:rPr lang="en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a </a:t>
            </a:r>
            <a:r>
              <a:rPr lang="en-ID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Consonant"/>
              </a:rPr>
              <a:t>consonant</a:t>
            </a:r>
            <a:r>
              <a:rPr lang="en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Manner of articulation"/>
              </a:rPr>
              <a:t>produced</a:t>
            </a:r>
            <a:r>
              <a:rPr lang="en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by forcing air through a narrow channel made by placing two </a:t>
            </a:r>
            <a:r>
              <a:rPr lang="en-ID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lace of articulation"/>
              </a:rPr>
              <a:t>articulators</a:t>
            </a:r>
            <a:r>
              <a:rPr lang="en-ID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close together.</a:t>
            </a:r>
            <a:r>
              <a:rPr lang="en-ID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/>
              </a:rPr>
              <a:t>[</a:t>
            </a:r>
            <a:endParaRPr lang="en-ID" b="0" i="0" u="none" strike="noStrike" baseline="30000" dirty="0">
              <a:solidFill>
                <a:srgbClr val="3366CC"/>
              </a:solidFill>
              <a:effectLst/>
              <a:latin typeface="Arial" panose="020B0604020202020204" pitchFamily="34" charset="0"/>
            </a:endParaRPr>
          </a:p>
          <a:p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2) a lateral approximant (less commonly, 'lateral resonant') is 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a consonant whose articulation involves a central occlusion with an opening on one or both sides of the tongue that is not close enough to produce friction</a:t>
            </a:r>
          </a:p>
          <a:p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3) Affricates begin as plosives and end as fricatives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n-ID" b="0" i="0" dirty="0">
              <a:solidFill>
                <a:srgbClr val="E2EEFF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002B8-33CD-CD4F-91AB-B15848CF48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2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3/25/24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5AEF31-9628-63AA-9273-4B4B71421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068" y="802298"/>
            <a:ext cx="6015784" cy="5116985"/>
          </a:xfrm>
        </p:spPr>
        <p:txBody>
          <a:bodyPr anchor="ctr">
            <a:normAutofit/>
          </a:bodyPr>
          <a:lstStyle/>
          <a:p>
            <a:r>
              <a:rPr lang="en-US"/>
              <a:t>The sounds of english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5AF15-6F4D-D847-E138-8BDD8CE9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352" y="802298"/>
            <a:ext cx="3401174" cy="5116985"/>
          </a:xfrm>
        </p:spPr>
        <p:txBody>
          <a:bodyPr anchor="ctr">
            <a:normAutofit/>
          </a:bodyPr>
          <a:lstStyle/>
          <a:p>
            <a:pPr algn="r"/>
            <a:r>
              <a:rPr lang="en-US" sz="1600"/>
              <a:t>Meeting 2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083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A63C-79B5-2369-4A54-B3614E2D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/>
              <a:t>Segments or suprasegments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2BAD-4DFE-3F61-8E66-A5E421601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003015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buNone/>
            </a:pPr>
            <a:r>
              <a:rPr lang="en-US" b="1" i="1" cap="all" dirty="0">
                <a:highlight>
                  <a:srgbClr val="FFFF00"/>
                </a:highlight>
              </a:rPr>
              <a:t>Segments</a:t>
            </a:r>
            <a:r>
              <a:rPr lang="en-US" b="1" cap="all" dirty="0"/>
              <a:t> :</a:t>
            </a:r>
            <a:r>
              <a:rPr lang="en-US" cap="all" dirty="0"/>
              <a:t> the individual sounds in a given word e.g., </a:t>
            </a:r>
            <a:r>
              <a:rPr lang="en-US" i="1" cap="all" dirty="0"/>
              <a:t>HAT </a:t>
            </a:r>
            <a:r>
              <a:rPr lang="en-US" cap="all" dirty="0"/>
              <a:t>( three segments: two consonants and one vowel)</a:t>
            </a:r>
          </a:p>
          <a:p>
            <a:pPr marL="0" indent="0">
              <a:buNone/>
            </a:pPr>
            <a:endParaRPr lang="en-US" i="1" cap="all" dirty="0"/>
          </a:p>
          <a:p>
            <a:pPr marL="0" indent="0">
              <a:buNone/>
            </a:pPr>
            <a:r>
              <a:rPr lang="en-US" b="1" i="1" cap="all" dirty="0">
                <a:highlight>
                  <a:srgbClr val="FFFF00"/>
                </a:highlight>
              </a:rPr>
              <a:t>Suprasegments:  </a:t>
            </a:r>
            <a:r>
              <a:rPr lang="en-US" cap="all" dirty="0"/>
              <a:t>syllables within  a given word or intonational patterns across words, phrases, and clauses.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B733C3F-9682-42F2-95C8-440BBDB77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9537" y="2012810"/>
            <a:ext cx="3108945" cy="3453535"/>
            <a:chOff x="7807230" y="2012810"/>
            <a:chExt cx="3251252" cy="345986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AA79E5-501E-47F1-B927-7C05579F7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65AAE0-FA0E-4FC3-95C8-629AB654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black hat with white text&#10;&#10;Description automatically generated">
            <a:extLst>
              <a:ext uri="{FF2B5EF4-FFF2-40B4-BE49-F238E27FC236}">
                <a16:creationId xmlns:a16="http://schemas.microsoft.com/office/drawing/2014/main" id="{00ADB01D-E00F-965A-667F-C7024FAF3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0" r="856"/>
          <a:stretch/>
        </p:blipFill>
        <p:spPr>
          <a:xfrm>
            <a:off x="8128756" y="2174242"/>
            <a:ext cx="2762372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6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322A2-3CC2-56AD-FBC4-E8C1BE3A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000"/>
              <a:t>Suprasegmental </a:t>
            </a:r>
          </a:p>
        </p:txBody>
      </p:sp>
      <p:pic>
        <p:nvPicPr>
          <p:cNvPr id="5" name="Content Placeholder 4" descr="A close-up of a sign&#10;&#10;Description automatically generated">
            <a:extLst>
              <a:ext uri="{FF2B5EF4-FFF2-40B4-BE49-F238E27FC236}">
                <a16:creationId xmlns:a16="http://schemas.microsoft.com/office/drawing/2014/main" id="{1D506D36-5E1B-2833-1F6F-26745743F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924" y="3756202"/>
            <a:ext cx="5207636" cy="182267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89C38F0-C297-179C-B441-24B344FBB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316" y="3669665"/>
            <a:ext cx="5368564" cy="118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557788B-60AB-0501-1D02-F03D3CA1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sz="2200"/>
              <a:t>Speech segments: phonemes or allophones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8CBD-5686-2474-8837-6E766AAC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b="1" i="1" dirty="0">
                <a:highlight>
                  <a:srgbClr val="FFFF00"/>
                </a:highlight>
              </a:rPr>
              <a:t>Phonemes</a:t>
            </a:r>
            <a:r>
              <a:rPr lang="en-US" dirty="0"/>
              <a:t> : distinctive speech sounds that can affect meanings</a:t>
            </a:r>
          </a:p>
          <a:p>
            <a:r>
              <a:rPr lang="en-US" dirty="0"/>
              <a:t>To test with minimal pairs : BAT and CAT : /b/ and /k/ sounds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table with words on it&#10;&#10;Description automatically generated">
            <a:extLst>
              <a:ext uri="{FF2B5EF4-FFF2-40B4-BE49-F238E27FC236}">
                <a16:creationId xmlns:a16="http://schemas.microsoft.com/office/drawing/2014/main" id="{8778CEF1-7B27-2D24-C458-383E93045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26" y="1288901"/>
            <a:ext cx="4821551" cy="35210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E68A9-7B33-7CFD-274A-61FB386C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highlight>
                  <a:srgbClr val="FFFF00"/>
                </a:highlight>
              </a:rPr>
              <a:t>Allophones</a:t>
            </a:r>
            <a:r>
              <a:rPr lang="en-US" dirty="0"/>
              <a:t>: any of the different variants of a phoneme. 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556919-3E4B-4CDD-0B51-579DF8A1B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333319"/>
              </p:ext>
            </p:extLst>
          </p:nvPr>
        </p:nvGraphicFramePr>
        <p:xfrm>
          <a:off x="1679074" y="287274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56718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72856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Allophones /p/ not /b/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7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Pot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aspirated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428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unaspirated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70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unreleased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5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412B-1339-AF9B-542A-EA99A8A5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phonetic alphabet : graphemes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C7FE-CB15-DE13-4F09-6400EA40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CAT</a:t>
            </a:r>
            <a:r>
              <a:rPr lang="en-US" dirty="0"/>
              <a:t> 						</a:t>
            </a:r>
            <a:r>
              <a:rPr lang="en-US" i="1" dirty="0"/>
              <a:t>KNIGHT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has three graphemes</a:t>
            </a:r>
            <a:r>
              <a:rPr lang="en-ID" sz="1800" dirty="0">
                <a:effectLst/>
                <a:latin typeface="Swift"/>
              </a:rPr>
              <a:t>.  				</a:t>
            </a:r>
            <a:r>
              <a:rPr lang="en-ID" sz="1800" dirty="0">
                <a:latin typeface="Swift"/>
              </a:rPr>
              <a:t>has six graphemes and three morphemes</a:t>
            </a:r>
            <a:r>
              <a:rPr lang="en-ID" sz="1800" dirty="0">
                <a:effectLst/>
                <a:latin typeface="Swift"/>
              </a:rPr>
              <a:t>	</a:t>
            </a:r>
            <a:endParaRPr lang="en-ID" sz="1800" dirty="0"/>
          </a:p>
          <a:p>
            <a:pPr marL="0" indent="0">
              <a:buNone/>
            </a:pPr>
            <a:r>
              <a:rPr lang="en-US" sz="1800" dirty="0"/>
              <a:t>and morphemes: </a:t>
            </a:r>
            <a:r>
              <a:rPr lang="en-ID" sz="1800" dirty="0">
                <a:effectLst/>
                <a:latin typeface="Swift"/>
              </a:rPr>
              <a:t>/k/, /</a:t>
            </a:r>
            <a:r>
              <a:rPr lang="en-ID" sz="1800" dirty="0" err="1">
                <a:effectLst/>
                <a:latin typeface="Swift"/>
              </a:rPr>
              <a:t>æ</a:t>
            </a:r>
            <a:r>
              <a:rPr lang="en-ID" sz="1800" dirty="0">
                <a:effectLst/>
                <a:latin typeface="Swift"/>
              </a:rPr>
              <a:t>/, and /t/			/n/, /ai/, and /t/. </a:t>
            </a:r>
            <a:endParaRPr lang="en-ID" sz="1600" dirty="0"/>
          </a:p>
          <a:p>
            <a:pPr marL="0" indent="0">
              <a:buNone/>
            </a:pPr>
            <a:endParaRPr lang="en-ID" sz="1800" dirty="0">
              <a:effectLst/>
              <a:latin typeface="Swif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at standing on a white surface&#10;&#10;Description automatically generated">
            <a:extLst>
              <a:ext uri="{FF2B5EF4-FFF2-40B4-BE49-F238E27FC236}">
                <a16:creationId xmlns:a16="http://schemas.microsoft.com/office/drawing/2014/main" id="{BD625425-886B-95D8-21CE-9299102AC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28" y="2540653"/>
            <a:ext cx="3158565" cy="1776693"/>
          </a:xfrm>
          <a:prstGeom prst="rect">
            <a:avLst/>
          </a:prstGeom>
        </p:spPr>
      </p:pic>
      <p:pic>
        <p:nvPicPr>
          <p:cNvPr id="7" name="Picture 6" descr="Cartoon of a knight holding a sword and shield&#10;&#10;Description automatically generated">
            <a:extLst>
              <a:ext uri="{FF2B5EF4-FFF2-40B4-BE49-F238E27FC236}">
                <a16:creationId xmlns:a16="http://schemas.microsoft.com/office/drawing/2014/main" id="{DA983E09-6862-58A4-0F15-F4CED48E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440" y="2043878"/>
            <a:ext cx="1123981" cy="21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BD754-1C57-7027-2E52-890EB225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Consonants in English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229E0F-C935-2B7C-C78F-BD27849DC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08558" y="1116345"/>
            <a:ext cx="5902551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2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092B-C0F1-784E-49F2-8C0D95F3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/>
              <a:t>Place of articulation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the human body&#10;&#10;Description automatically generated">
            <a:extLst>
              <a:ext uri="{FF2B5EF4-FFF2-40B4-BE49-F238E27FC236}">
                <a16:creationId xmlns:a16="http://schemas.microsoft.com/office/drawing/2014/main" id="{DE6B4A53-5AEA-97F5-E332-AB13CEE5E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7177" y="1116345"/>
            <a:ext cx="5445312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9B1F9D-139D-EFA6-B59D-62B4B24C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Vowels in English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E376D10-E67A-D70D-8A59-2C154623B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37810" y="1116345"/>
            <a:ext cx="5644046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8274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71</TotalTime>
  <Words>249</Words>
  <Application>Microsoft Macintosh PowerPoint</Application>
  <PresentationFormat>Widescreen</PresentationFormat>
  <Paragraphs>34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Gill Sans MT</vt:lpstr>
      <vt:lpstr>Google Sans</vt:lpstr>
      <vt:lpstr>Swift</vt:lpstr>
      <vt:lpstr>Gallery</vt:lpstr>
      <vt:lpstr>The sounds of english</vt:lpstr>
      <vt:lpstr>Segments or suprasegments</vt:lpstr>
      <vt:lpstr>Suprasegmental </vt:lpstr>
      <vt:lpstr>Speech segments: phonemes or allophones</vt:lpstr>
      <vt:lpstr>PowerPoint Presentation</vt:lpstr>
      <vt:lpstr>The phonetic alphabet : graphemes </vt:lpstr>
      <vt:lpstr>Consonants in English </vt:lpstr>
      <vt:lpstr>Place of articulation </vt:lpstr>
      <vt:lpstr>Vowels in English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sounds of english</dc:title>
  <dc:creator>Authors</dc:creator>
  <cp:lastModifiedBy>Authors</cp:lastModifiedBy>
  <cp:revision>1</cp:revision>
  <dcterms:created xsi:type="dcterms:W3CDTF">2024-03-25T13:31:33Z</dcterms:created>
  <dcterms:modified xsi:type="dcterms:W3CDTF">2024-03-25T14:42:41Z</dcterms:modified>
</cp:coreProperties>
</file>