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91EF-FBFA-424B-BB5E-53713F020C77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D013A-9672-4063-A1D2-37540F88E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91EF-FBFA-424B-BB5E-53713F020C77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D013A-9672-4063-A1D2-37540F88E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91EF-FBFA-424B-BB5E-53713F020C77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D013A-9672-4063-A1D2-37540F88E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91EF-FBFA-424B-BB5E-53713F020C77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D013A-9672-4063-A1D2-37540F88E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91EF-FBFA-424B-BB5E-53713F020C77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D013A-9672-4063-A1D2-37540F88E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91EF-FBFA-424B-BB5E-53713F020C77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D013A-9672-4063-A1D2-37540F88E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91EF-FBFA-424B-BB5E-53713F020C77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D013A-9672-4063-A1D2-37540F88E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91EF-FBFA-424B-BB5E-53713F020C77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D013A-9672-4063-A1D2-37540F88E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91EF-FBFA-424B-BB5E-53713F020C77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D013A-9672-4063-A1D2-37540F88E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91EF-FBFA-424B-BB5E-53713F020C77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D013A-9672-4063-A1D2-37540F88E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91EF-FBFA-424B-BB5E-53713F020C77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DD013A-9672-4063-A1D2-37540F88E2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6A91EF-FBFA-424B-BB5E-53713F020C77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DD013A-9672-4063-A1D2-37540F88E2B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Complex Sentence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8686800" cy="5410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</a:p>
          <a:p>
            <a:pPr algn="just"/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Independent Clause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 independent clause is a group of words that contains a subject and a verb,  expresses a complete thought, and can stand alone as a sentence.</a:t>
            </a:r>
          </a:p>
          <a:p>
            <a:pPr algn="just"/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Dependent Clause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dependent clause is a group of words that contains a subject and a verb, does not express a complete thought, and cannot stand alone as a sentence.</a:t>
            </a:r>
          </a:p>
          <a:p>
            <a:pPr algn="just"/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Complex Sentence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complex sentence is a sentence that contains one independent clause and at least one dependent clause.</a:t>
            </a:r>
          </a:p>
          <a:p>
            <a:pPr algn="just"/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Subordinate Clause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dependent clause that begins with a subordinating conjunction. Since subordinate clauses are adverbial, they may appear at the beginning or end of a complex sentence.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229600" cy="743712"/>
          </a:xfrm>
        </p:spPr>
        <p:txBody>
          <a:bodyPr>
            <a:noAutofit/>
          </a:bodyPr>
          <a:lstStyle/>
          <a:p>
            <a:r>
              <a:rPr lang="id-ID" sz="3600" b="1" dirty="0" smtClean="0">
                <a:latin typeface="Times New Roman" pitchFamily="18" charset="0"/>
                <a:cs typeface="Times New Roman" pitchFamily="18" charset="0"/>
              </a:rPr>
              <a:t>Whom/which as object preposition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382000" cy="4389120"/>
          </a:xfrm>
        </p:spPr>
        <p:txBody>
          <a:bodyPr>
            <a:normAutofit/>
          </a:bodyPr>
          <a:lstStyle/>
          <a:p>
            <a:pPr marL="0" indent="22225" algn="just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The position of preposition in relative clauses is very important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2225" algn="just">
              <a:buNone/>
            </a:pP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2225" algn="just">
              <a:buFont typeface="Wingdings" pitchFamily="2" charset="2"/>
              <a:buChar char="Ø"/>
            </a:pP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He is the </a:t>
            </a:r>
            <a:r>
              <a:rPr lang="id-ID" sz="2000" b="1" i="1" dirty="0" smtClean="0">
                <a:latin typeface="Times New Roman" pitchFamily="18" charset="0"/>
                <a:cs typeface="Times New Roman" pitchFamily="18" charset="0"/>
              </a:rPr>
              <a:t>person to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000" b="1" i="1" dirty="0" smtClean="0">
                <a:latin typeface="Times New Roman" pitchFamily="18" charset="0"/>
                <a:cs typeface="Times New Roman" pitchFamily="18" charset="0"/>
              </a:rPr>
              <a:t>whom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 I wrote. (never *to who) (very formal).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2225" algn="just">
              <a:buFont typeface="Wingdings" pitchFamily="2" charset="2"/>
              <a:buChar char="Ø"/>
            </a:pP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id-ID" sz="2000" b="1" i="1" dirty="0" smtClean="0">
                <a:latin typeface="Times New Roman" pitchFamily="18" charset="0"/>
                <a:cs typeface="Times New Roman" pitchFamily="18" charset="0"/>
              </a:rPr>
              <a:t>pan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000" b="1" i="1" dirty="0" smtClean="0">
                <a:latin typeface="Times New Roman" pitchFamily="18" charset="0"/>
                <a:cs typeface="Times New Roman" pitchFamily="18" charset="0"/>
              </a:rPr>
              <a:t>in which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 I boiled the milk. (very formal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2225" algn="just">
              <a:buNone/>
            </a:pPr>
            <a:endParaRPr lang="id-ID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2225" algn="just">
              <a:buFont typeface="Wingdings" pitchFamily="2" charset="2"/>
              <a:buChar char="Ø"/>
            </a:pP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He is the person </a:t>
            </a:r>
            <a:r>
              <a:rPr lang="id-ID" sz="2000" b="1" dirty="0" smtClean="0">
                <a:latin typeface="Times New Roman" pitchFamily="18" charset="0"/>
                <a:cs typeface="Times New Roman" pitchFamily="18" charset="0"/>
              </a:rPr>
              <a:t>whom 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I wrote </a:t>
            </a:r>
            <a:r>
              <a:rPr lang="id-ID" sz="2000" b="1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. This is the pan </a:t>
            </a:r>
            <a:r>
              <a:rPr lang="id-ID" sz="2000" b="1" i="1" dirty="0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 I boiled the milk </a:t>
            </a:r>
            <a:r>
              <a:rPr lang="id-ID" sz="2000" b="1" i="1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2225" algn="just">
              <a:buFont typeface="Wingdings" pitchFamily="2" charset="2"/>
              <a:buChar char="Ø"/>
            </a:pPr>
            <a:endParaRPr lang="id-ID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However, we usually prefer to omit the relative and say: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He is the </a:t>
            </a:r>
            <a:r>
              <a:rPr lang="id-ID" sz="2000" b="1" i="1" dirty="0" smtClean="0">
                <a:latin typeface="Times New Roman" pitchFamily="18" charset="0"/>
                <a:cs typeface="Times New Roman" pitchFamily="18" charset="0"/>
              </a:rPr>
              <a:t>person I wrote to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. This is the </a:t>
            </a:r>
            <a:r>
              <a:rPr lang="id-ID" sz="2000" b="1" i="1" dirty="0" smtClean="0">
                <a:latin typeface="Times New Roman" pitchFamily="18" charset="0"/>
                <a:cs typeface="Times New Roman" pitchFamily="18" charset="0"/>
              </a:rPr>
              <a:t>pan I boiled the milk i</a:t>
            </a:r>
            <a:r>
              <a:rPr lang="id-ID" sz="2000" b="1" i="1" dirty="0" smtClean="0"/>
              <a:t>n. </a:t>
            </a:r>
            <a:endParaRPr lang="en-US" sz="2000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82594"/>
          </a:xfrm>
        </p:spPr>
        <p:txBody>
          <a:bodyPr>
            <a:noAutofit/>
          </a:bodyPr>
          <a:lstStyle/>
          <a:p>
            <a:r>
              <a:rPr lang="id-ID" sz="3600" b="1" dirty="0" smtClean="0">
                <a:latin typeface="Times New Roman" pitchFamily="18" charset="0"/>
                <a:cs typeface="Times New Roman" pitchFamily="18" charset="0"/>
              </a:rPr>
              <a:t>Join each pair of sentence in three different ways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76400"/>
            <a:ext cx="8572560" cy="489587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He’s the man. I sent the money to him.</a:t>
            </a:r>
          </a:p>
          <a:p>
            <a:pPr>
              <a:buNone/>
            </a:pP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He’s the man whom I sent the money to.</a:t>
            </a:r>
          </a:p>
          <a:p>
            <a:pPr>
              <a:buNone/>
            </a:pP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He’s the man to whom I sent the money</a:t>
            </a:r>
          </a:p>
          <a:p>
            <a:pPr>
              <a:buNone/>
            </a:pP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He’s the man I sent the money to. </a:t>
            </a:r>
          </a:p>
          <a:p>
            <a:pPr>
              <a:buNone/>
            </a:pPr>
            <a:endParaRPr lang="id-ID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She’s the nurse. I gave the flower to her.</a:t>
            </a:r>
          </a:p>
          <a:p>
            <a:pPr>
              <a:buNone/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Tha’s the chair. I sat on it.</a:t>
            </a:r>
          </a:p>
          <a:p>
            <a:pPr>
              <a:buNone/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He’s the boy. I bought this toy for him.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That’s the building. I passed by it.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80288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Complex sentence “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whose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whose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in place of possessive adjectives (my, your, his, etc)/ its or with preposition to refer to people.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Example: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e’s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the man whose car was stolen.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That’s the house whose windows were broken.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He’s the man whose house the pictures were stolen from. 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id-ID" sz="3200" b="1" dirty="0" smtClean="0">
                <a:latin typeface="Times New Roman" pitchFamily="18" charset="0"/>
                <a:cs typeface="Times New Roman" pitchFamily="18" charset="0"/>
              </a:rPr>
              <a:t>Complex sentence time, place, manner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5572164"/>
          </a:xfrm>
        </p:spPr>
        <p:txBody>
          <a:bodyPr>
            <a:normAutofit fontScale="92500" lnSpcReduction="10000"/>
          </a:bodyPr>
          <a:lstStyle/>
          <a:p>
            <a:pPr marL="0" indent="22225">
              <a:buNone/>
            </a:pP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Time (past reference)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, after, as, as soon as, before, by the time (that), once, since, until,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id-ID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2225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When we visited London, we went tothe Tower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2225"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2225">
              <a:buNone/>
            </a:pP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Time  (future reference)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use simple present after: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after, as soon as, before, by the time, directly, immediately, the moment, till/until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and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when. </a:t>
            </a:r>
          </a:p>
          <a:p>
            <a:pPr marL="0" indent="22225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Example: 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 owens will move to a new flat when the baby is born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i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22225">
              <a:buNone/>
            </a:pP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id-ID" i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22225">
              <a:buNone/>
            </a:pPr>
            <a:r>
              <a:rPr lang="id-ID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Place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where, wherever, anywhere,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and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everywhere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id-ID" i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22225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Example: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This is the exact spot where the accident happened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i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22225"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22225">
              <a:buNone/>
            </a:pPr>
            <a:r>
              <a:rPr lang="id-ID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Manner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as, (in) the way (that), (in) the same way, as if/as though</a:t>
            </a:r>
            <a:br>
              <a:rPr lang="id-ID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Example: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Type this again in the way  I showed you.</a:t>
            </a:r>
            <a:endParaRPr lang="id-ID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2225"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r>
              <a:rPr lang="id-ID" sz="3600" b="1" dirty="0" smtClean="0">
                <a:latin typeface="Times New Roman" pitchFamily="18" charset="0"/>
                <a:cs typeface="Times New Roman" pitchFamily="18" charset="0"/>
              </a:rPr>
              <a:t>Complex Sentence : Reason and Contrast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09600" y="1981200"/>
          <a:ext cx="7829576" cy="4114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4788"/>
                <a:gridCol w="3914788"/>
              </a:tblGrid>
              <a:tr h="1023019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Use/Function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Conjuctions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73093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Reason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Because, as, seeing (that),</a:t>
                      </a:r>
                      <a:r>
                        <a:rPr lang="id-ID" sz="2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and since. </a:t>
                      </a:r>
                      <a:endParaRPr lang="en-US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18704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Contrast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Although, considering (that),</a:t>
                      </a:r>
                      <a:r>
                        <a:rPr lang="id-ID" sz="2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though, even though, even if, musch as, while, and whereas</a:t>
                      </a:r>
                      <a:r>
                        <a:rPr lang="id-ID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Autofit/>
          </a:bodyPr>
          <a:lstStyle/>
          <a:p>
            <a:r>
              <a:rPr lang="id-ID" sz="3200" b="1" dirty="0" smtClean="0">
                <a:latin typeface="Times New Roman" pitchFamily="18" charset="0"/>
                <a:cs typeface="Times New Roman" pitchFamily="18" charset="0"/>
              </a:rPr>
              <a:t>Complex Sentence: Purpose, Result, and Comparison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857364"/>
          <a:ext cx="8358216" cy="3745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08"/>
                <a:gridCol w="4179108"/>
              </a:tblGrid>
              <a:tr h="892972">
                <a:tc>
                  <a:txBody>
                    <a:bodyPr/>
                    <a:lstStyle/>
                    <a:p>
                      <a:r>
                        <a:rPr lang="id-ID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Use/ Fuction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Conjuction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2972">
                <a:tc>
                  <a:txBody>
                    <a:bodyPr/>
                    <a:lstStyle/>
                    <a:p>
                      <a:r>
                        <a:rPr lang="id-ID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Purpose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id-ID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In order that (so that), to – infinitive,</a:t>
                      </a:r>
                      <a:r>
                        <a:rPr lang="id-ID" sz="3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in case</a:t>
                      </a:r>
                      <a:endParaRPr lang="en-US" sz="3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2972">
                <a:tc>
                  <a:txBody>
                    <a:bodyPr/>
                    <a:lstStyle/>
                    <a:p>
                      <a:r>
                        <a:rPr lang="id-ID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Result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So..(that), such..(that)</a:t>
                      </a:r>
                      <a:endParaRPr lang="en-US" sz="3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2972">
                <a:tc>
                  <a:txBody>
                    <a:bodyPr/>
                    <a:lstStyle/>
                    <a:p>
                      <a:r>
                        <a:rPr lang="id-ID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Comparison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As..as</a:t>
                      </a:r>
                      <a:endParaRPr lang="en-US" sz="3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id-ID" sz="2800" b="1" dirty="0" smtClean="0">
                <a:latin typeface="Times New Roman" pitchFamily="18" charset="0"/>
                <a:cs typeface="Times New Roman" pitchFamily="18" charset="0"/>
              </a:rPr>
              <a:t>Complex Sentence: Present Participle Construction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47800"/>
            <a:ext cx="8572560" cy="5053034"/>
          </a:xfrm>
        </p:spPr>
        <p:txBody>
          <a:bodyPr>
            <a:noAutofit/>
          </a:bodyPr>
          <a:lstStyle/>
          <a:p>
            <a:pPr marL="0" indent="22225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We can sometimes omit 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+ is/are when we use the present progressive.</a:t>
            </a:r>
          </a:p>
          <a:p>
            <a:pPr marL="0" indent="22225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Instead of: 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The man who is serving at the counter is very 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helpful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2225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We can say: 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The man serving at the counter is very  helpful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22225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2225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can sometimes use 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–ing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in place of 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+ simple present: </a:t>
            </a:r>
          </a:p>
          <a:p>
            <a:pPr marL="0" indent="22225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Instead of:  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This job will suit students who want to work during the holidays.</a:t>
            </a:r>
          </a:p>
          <a:p>
            <a:pPr marL="0" indent="22225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We can say: 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This job will suit students wanting to worj during the holidays. 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Underline the words you can delete and/or change to use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–ing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The place which is flying overhead is traveling north.</a:t>
            </a:r>
          </a:p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The candidates who are sitting for this examination are all graduates </a:t>
            </a:r>
          </a:p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The woman who is waiting to see you has applied for a job here.</a:t>
            </a:r>
          </a:p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Customers who complain about the service should see the manager.</a:t>
            </a:r>
          </a:p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there’s a pension scheme for people who work for this company. </a:t>
            </a:r>
          </a:p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There’s someone who is knocking at the door.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Past Participle Construction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Play – Played – Played (Regular Verb)</a:t>
            </a:r>
          </a:p>
          <a:p>
            <a:r>
              <a:rPr lang="id-ID" dirty="0" smtClean="0"/>
              <a:t>Build -  Built – Built 	(Irregelar verb)</a:t>
            </a:r>
          </a:p>
          <a:p>
            <a:pPr>
              <a:buNone/>
            </a:pPr>
            <a:endParaRPr lang="id-ID" dirty="0"/>
          </a:p>
          <a:p>
            <a:pPr marL="273050" indent="14288">
              <a:buNone/>
            </a:pPr>
            <a:r>
              <a:rPr lang="en-US" dirty="0" smtClean="0"/>
              <a:t>Examples: </a:t>
            </a:r>
          </a:p>
          <a:p>
            <a:pPr marL="273050" indent="14288">
              <a:buClrTx/>
              <a:buFont typeface="+mj-lt"/>
              <a:buAutoNum type="arabicPeriod"/>
            </a:pPr>
            <a:r>
              <a:rPr lang="id-ID" dirty="0" smtClean="0"/>
              <a:t>We </a:t>
            </a:r>
            <a:r>
              <a:rPr lang="id-ID" dirty="0" smtClean="0"/>
              <a:t>can omit who/ which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T</a:t>
            </a:r>
            <a:r>
              <a:rPr lang="id-ID" i="1" dirty="0" smtClean="0">
                <a:sym typeface="Wingdings" pitchFamily="2" charset="2"/>
              </a:rPr>
              <a:t>he </a:t>
            </a:r>
            <a:r>
              <a:rPr lang="id-ID" i="1" dirty="0" smtClean="0">
                <a:sym typeface="Wingdings" pitchFamily="2" charset="2"/>
              </a:rPr>
              <a:t>system used here is very successful. </a:t>
            </a:r>
            <a:r>
              <a:rPr lang="id-ID" dirty="0" smtClean="0">
                <a:sym typeface="Wingdings" pitchFamily="2" charset="2"/>
              </a:rPr>
              <a:t>(which is used)</a:t>
            </a:r>
          </a:p>
          <a:p>
            <a:pPr marL="273050" indent="14288">
              <a:buClrTx/>
              <a:buFont typeface="+mj-lt"/>
              <a:buAutoNum type="arabicPeriod"/>
            </a:pPr>
            <a:r>
              <a:rPr lang="id-ID" i="1" dirty="0" smtClean="0">
                <a:sym typeface="Wingdings" pitchFamily="2" charset="2"/>
              </a:rPr>
              <a:t>The vegetables sold in this shop are grown without chemicals.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8362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8683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(Source: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Klammer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Thomas P., Shultz, Muriel R., Della Volpe, Angela. Analyzing English Grammar. Pearson Education, 2007.)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066800"/>
          <a:ext cx="7772400" cy="3134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28800"/>
                <a:gridCol w="59436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Meaning or Function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Subordinate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Conjunctions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After, As, As soon as, Before, Once, Since, Until, When, While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Manner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As, As if, As though, Like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Cause and Effect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Although, Though, Whereas, While, Except, That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Condition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Because, In that, Now that, Since, So that, If, In case, Provided (that), Unless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Purpose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So that, In order that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Comparison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As…as, More than, Less than, Than.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09800" y="304800"/>
            <a:ext cx="4724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Table of Subordinating Conjunctions</a:t>
            </a:r>
            <a:b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Exercise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Autofit/>
          </a:bodyPr>
          <a:lstStyle/>
          <a:p>
            <a:pPr marL="0" indent="14288" algn="just">
              <a:buNone/>
            </a:pPr>
            <a:r>
              <a:rPr lang="en-US" sz="2400" b="1" dirty="0" smtClean="0"/>
              <a:t>Find out the subordinate clause</a:t>
            </a:r>
          </a:p>
          <a:p>
            <a:pPr marL="0" indent="14288" algn="just">
              <a:buClrTx/>
              <a:buFont typeface="+mj-lt"/>
              <a:buAutoNum type="arabicPeriod"/>
            </a:pPr>
            <a:r>
              <a:rPr lang="en-US" sz="2400" dirty="0" smtClean="0"/>
              <a:t>John </a:t>
            </a:r>
            <a:r>
              <a:rPr lang="en-US" sz="2400" dirty="0" smtClean="0"/>
              <a:t>tried hard to finish his work, though it seemed an impossible task. </a:t>
            </a:r>
          </a:p>
          <a:p>
            <a:pPr marL="0" indent="14288" algn="just">
              <a:buClrTx/>
              <a:buFont typeface="+mj-lt"/>
              <a:buAutoNum type="arabicPeriod"/>
            </a:pPr>
            <a:r>
              <a:rPr lang="en-US" sz="2400" dirty="0" smtClean="0"/>
              <a:t>I will pay you back as soon as I get the money.</a:t>
            </a:r>
          </a:p>
          <a:p>
            <a:pPr marL="0" indent="14288" algn="just">
              <a:buClrTx/>
              <a:buFont typeface="+mj-lt"/>
              <a:buAutoNum type="arabicPeriod"/>
            </a:pPr>
            <a:r>
              <a:rPr lang="en-US" sz="2400" dirty="0" smtClean="0"/>
              <a:t>Until </a:t>
            </a:r>
            <a:r>
              <a:rPr lang="en-US" sz="2400" dirty="0" smtClean="0"/>
              <a:t>I started going to class regularly, I performed poorly on the weekly </a:t>
            </a:r>
            <a:r>
              <a:rPr lang="en-US" sz="2400" dirty="0" smtClean="0"/>
              <a:t>quizzes.</a:t>
            </a:r>
          </a:p>
          <a:p>
            <a:pPr marL="0" indent="14288" algn="just">
              <a:buClrTx/>
              <a:buFont typeface="+mj-lt"/>
              <a:buAutoNum type="arabicPeriod"/>
            </a:pPr>
            <a:r>
              <a:rPr lang="en-US" sz="2400" dirty="0" smtClean="0"/>
              <a:t>Even </a:t>
            </a:r>
            <a:r>
              <a:rPr lang="en-US" sz="2400" dirty="0" smtClean="0"/>
              <a:t>though she had a ten-page paper to write, Mary went to the movies with friends.</a:t>
            </a:r>
          </a:p>
          <a:p>
            <a:pPr marL="0" indent="14288" algn="just">
              <a:buClrTx/>
              <a:buFont typeface="+mj-lt"/>
              <a:buAutoNum type="arabicPeriod"/>
            </a:pPr>
            <a:r>
              <a:rPr lang="en-US" sz="2400" dirty="0" smtClean="0"/>
              <a:t>Before </a:t>
            </a:r>
            <a:r>
              <a:rPr lang="en-US" sz="2400" dirty="0" smtClean="0"/>
              <a:t>he was a famous writer, John Steinbeck was a maintenance man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0" indent="14288" algn="just">
              <a:buClrTx/>
              <a:buFont typeface="+mj-lt"/>
              <a:buAutoNum type="arabicPeriod"/>
            </a:pPr>
            <a:r>
              <a:rPr lang="en-US" sz="2400" dirty="0" smtClean="0"/>
              <a:t>After </a:t>
            </a:r>
            <a:r>
              <a:rPr lang="en-US" sz="2400" dirty="0" smtClean="0"/>
              <a:t>she graduates this year, Julie will work in her father’s law firm.</a:t>
            </a:r>
          </a:p>
          <a:p>
            <a:pPr marL="0" indent="14288"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Punctuating Complex Sentences with Subordinating Conjunctions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724400"/>
          </a:xfrm>
        </p:spPr>
        <p:txBody>
          <a:bodyPr>
            <a:normAutofit/>
          </a:bodyPr>
          <a:lstStyle/>
          <a:p>
            <a:pPr marL="1588" indent="-1588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a subordinate clause appears at the beginning of a complex sentence, it must be separated from the independent clause by a comma.</a:t>
            </a:r>
          </a:p>
          <a:p>
            <a:pPr marL="1588" indent="-1588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After she finished her homework, Monica went shopping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588" indent="-1588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588" indent="-1588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general, if a subordinate clause appears after the independent clause in a compound sentence, no comma is needed.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Monica went shopping after she finished her homework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63562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Noun clause derived from statement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marL="1588" indent="-1588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noun clause does the work of a noun . It answers question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 or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?. </a:t>
            </a:r>
          </a:p>
          <a:p>
            <a:pPr marL="1588" indent="-1588"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He told me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his success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(told me about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?):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His success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Noun Phrase.</a:t>
            </a:r>
          </a:p>
          <a:p>
            <a:pPr marL="1588" indent="-1588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He told me that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he had succeeded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(…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what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): that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he had succeeded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Noun Clause.</a:t>
            </a:r>
          </a:p>
          <a:p>
            <a:pPr marL="1588" indent="-1588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1588" indent="-1588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Introducing noun clause statements with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That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after:</a:t>
            </a:r>
          </a:p>
          <a:p>
            <a:pPr marL="1588" indent="-1588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Some adjectives	: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It’s obvious that he’s going to be late.</a:t>
            </a:r>
          </a:p>
          <a:p>
            <a:pPr marL="1588" indent="-1588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Some nouns	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It’s a pity that he’s going to be late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 marL="1588" indent="-1588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Some verbs	: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 know that he’s going to be late.</a:t>
            </a:r>
          </a:p>
          <a:p>
            <a:pPr marL="1588" indent="-1588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1588" indent="-1588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Using a noun after “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reporting verbs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”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like say, tell (me),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think,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know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We can omit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 marL="1588" indent="-1588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Instead of: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 know that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he’s going to be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late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We can say: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 know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he’s going to be late.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Complete these sentences with noun clause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feels angry. It’s not surprising (that)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he feels angry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don’t trust me. It’s annoying ...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She’s upset. I’m sorry …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didn’t get the contract. He told me…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she’s been a fool. She agrees 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389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Noun clause derived from question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Times New Roman" pitchFamily="18" charset="0"/>
              <a:buChar char="•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Yes-no question</a:t>
            </a:r>
          </a:p>
          <a:p>
            <a:pPr marL="177800" indent="14288">
              <a:buNone/>
            </a:pP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Has he signed the contract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yes/no question</a:t>
            </a:r>
          </a:p>
          <a:p>
            <a:pPr marL="177800" indent="14288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We can change is as a noun clause after if/whether. Use reporting verbs like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ask,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tell me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want to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know.</a:t>
            </a:r>
            <a:endParaRPr lang="en-US" sz="1800" i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177800" indent="14288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Example:	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Tell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 if he has signed the contract.</a:t>
            </a:r>
          </a:p>
          <a:p>
            <a:pPr marL="177800" indent="14288">
              <a:buNone/>
            </a:pP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Ask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him whether he has signed it. </a:t>
            </a:r>
            <a:endParaRPr lang="en-US" sz="1800" i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ClrTx/>
              <a:buFont typeface="Times New Roman" pitchFamily="18" charset="0"/>
              <a:buChar char="•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Question-word question</a:t>
            </a:r>
          </a:p>
          <a:p>
            <a:pPr marL="231775" indent="14288">
              <a:buNone/>
            </a:pP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When did you sign the contract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?  word question.</a:t>
            </a:r>
          </a:p>
          <a:p>
            <a:pPr marL="231775" indent="14288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We can change is as a noun clause after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tell me, I want to know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The word order changes back to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Subject + Verb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and we don’t use a question mark.</a:t>
            </a:r>
          </a:p>
          <a:p>
            <a:pPr marL="231775" indent="14288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Example: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Tell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 when you signed the contract. (not *Tell me when did you sign the contract*)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28600"/>
            <a:ext cx="6881786" cy="71438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Complex Sentence with </a:t>
            </a:r>
            <a:r>
              <a:rPr lang="id-ID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Relative </a:t>
            </a:r>
            <a:r>
              <a:rPr lang="id-ID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Pronouns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214422"/>
            <a:ext cx="8572560" cy="5357850"/>
          </a:xfrm>
        </p:spPr>
        <p:txBody>
          <a:bodyPr>
            <a:normAutofit fontScale="92500" lnSpcReduction="10000"/>
          </a:bodyPr>
          <a:lstStyle/>
          <a:p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d-ID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Examples: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bg1"/>
              </a:buClr>
              <a:buFont typeface="Arial" pitchFamily="34" charset="0"/>
              <a:buChar char="•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id-ID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d-ID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 </a:t>
            </a:r>
            <a:r>
              <a:rPr lang="id-ID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who/that </a:t>
            </a:r>
            <a:r>
              <a:rPr lang="id-ID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lives here. </a:t>
            </a:r>
          </a:p>
          <a:p>
            <a:pPr algn="just">
              <a:buClr>
                <a:schemeClr val="bg1"/>
              </a:buClr>
              <a:buFont typeface="Arial" pitchFamily="34" charset="0"/>
              <a:buChar char="•"/>
            </a:pPr>
            <a:r>
              <a:rPr lang="id-ID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id-ID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‘s the cat which/that  lives next door. </a:t>
            </a:r>
          </a:p>
          <a:p>
            <a:pPr algn="just">
              <a:buClr>
                <a:schemeClr val="bg1"/>
              </a:buClr>
              <a:buFont typeface="Arial" pitchFamily="34" charset="0"/>
              <a:buChar char="•"/>
            </a:pPr>
            <a:r>
              <a:rPr lang="id-ID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Here </a:t>
            </a:r>
            <a:r>
              <a:rPr lang="id-ID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 some  photos which/that  show my car.</a:t>
            </a:r>
          </a:p>
          <a:p>
            <a:pPr algn="just">
              <a:buClr>
                <a:schemeClr val="bg1"/>
              </a:buClr>
              <a:buFont typeface="Arial" pitchFamily="34" charset="0"/>
              <a:buChar char="•"/>
            </a:pPr>
            <a:r>
              <a:rPr lang="id-ID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id-ID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the man whom  I met. * He is the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 </a:t>
            </a:r>
            <a:r>
              <a:rPr lang="id-ID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whom  </a:t>
            </a:r>
            <a:r>
              <a:rPr lang="id-ID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met </a:t>
            </a:r>
            <a:r>
              <a:rPr lang="id-ID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id-ID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00166" y="1142984"/>
          <a:ext cx="6405586" cy="3438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2793"/>
                <a:gridCol w="3202793"/>
              </a:tblGrid>
              <a:tr h="559598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itchFamily="18" charset="0"/>
                          <a:cs typeface="Times New Roman" pitchFamily="18" charset="0"/>
                        </a:rPr>
                        <a:t>Relative Pronoun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itchFamily="18" charset="0"/>
                          <a:cs typeface="Times New Roman" pitchFamily="18" charset="0"/>
                        </a:rPr>
                        <a:t>Refer</a:t>
                      </a:r>
                      <a:r>
                        <a:rPr lang="id-ID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9598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itchFamily="18" charset="0"/>
                          <a:cs typeface="Times New Roman" pitchFamily="18" charset="0"/>
                        </a:rPr>
                        <a:t>Who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itchFamily="18" charset="0"/>
                          <a:cs typeface="Times New Roman" pitchFamily="18" charset="0"/>
                        </a:rPr>
                        <a:t>people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9598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itchFamily="18" charset="0"/>
                          <a:cs typeface="Times New Roman" pitchFamily="18" charset="0"/>
                        </a:rPr>
                        <a:t>That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itchFamily="18" charset="0"/>
                          <a:cs typeface="Times New Roman" pitchFamily="18" charset="0"/>
                        </a:rPr>
                        <a:t>people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9598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itchFamily="18" charset="0"/>
                          <a:cs typeface="Times New Roman" pitchFamily="18" charset="0"/>
                        </a:rPr>
                        <a:t>Which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itchFamily="18" charset="0"/>
                          <a:cs typeface="Times New Roman" pitchFamily="18" charset="0"/>
                        </a:rPr>
                        <a:t>Animals, things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9598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itchFamily="18" charset="0"/>
                          <a:cs typeface="Times New Roman" pitchFamily="18" charset="0"/>
                        </a:rPr>
                        <a:t>Whom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itchFamily="18" charset="0"/>
                          <a:cs typeface="Times New Roman" pitchFamily="18" charset="0"/>
                        </a:rPr>
                        <a:t>People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9598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itchFamily="18" charset="0"/>
                          <a:cs typeface="Times New Roman" pitchFamily="18" charset="0"/>
                        </a:rPr>
                        <a:t>Whose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imes New Roman" pitchFamily="18" charset="0"/>
                          <a:cs typeface="Times New Roman" pitchFamily="18" charset="0"/>
                        </a:rPr>
                        <a:t>Possessiv</a:t>
                      </a:r>
                      <a:r>
                        <a:rPr lang="id-ID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e adjective, people, thing, animal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600" b="1" dirty="0" smtClean="0">
                <a:latin typeface="Times New Roman" pitchFamily="18" charset="0"/>
                <a:cs typeface="Times New Roman" pitchFamily="18" charset="0"/>
              </a:rPr>
              <a:t>Join these sentences using </a:t>
            </a:r>
            <a:r>
              <a:rPr lang="id-ID" sz="3600" b="1" i="1" dirty="0" smtClean="0"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id-ID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d-ID" sz="3600" b="1" i="1" dirty="0" smtClean="0">
                <a:latin typeface="Times New Roman" pitchFamily="18" charset="0"/>
                <a:cs typeface="Times New Roman" pitchFamily="18" charset="0"/>
              </a:rPr>
              <a:t>whom</a:t>
            </a:r>
            <a:r>
              <a:rPr lang="id-ID" sz="3600" b="1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id-ID" sz="3600" b="1" i="1" dirty="0" smtClean="0">
                <a:latin typeface="Times New Roman" pitchFamily="18" charset="0"/>
                <a:cs typeface="Times New Roman" pitchFamily="18" charset="0"/>
              </a:rPr>
              <a:t>which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He’s the accountant. He does my account.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She’s the nurse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. She looked after me.</a:t>
            </a:r>
          </a:p>
          <a:p>
            <a:pPr algn="just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They are secretaries. They work in our office.</a:t>
            </a:r>
          </a:p>
          <a:p>
            <a:pPr algn="just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That’s magazine. It arrived this morning </a:t>
            </a:r>
          </a:p>
          <a:p>
            <a:pPr algn="just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They’re the postcards. I sent them from Spain.</a:t>
            </a:r>
          </a:p>
          <a:p>
            <a:pPr algn="just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They are the workmen. I paid them for the job.</a:t>
            </a:r>
          </a:p>
          <a:p>
            <a:pPr algn="just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They are the birds. I fed them this morning.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1409</Words>
  <Application>Microsoft Office PowerPoint</Application>
  <PresentationFormat>On-screen Show (4:3)</PresentationFormat>
  <Paragraphs>181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Complex Sentence</vt:lpstr>
      <vt:lpstr>Slide 2</vt:lpstr>
      <vt:lpstr>Exercise </vt:lpstr>
      <vt:lpstr>Punctuating Complex Sentences with Subordinating Conjunctions</vt:lpstr>
      <vt:lpstr>Noun clause derived from statement</vt:lpstr>
      <vt:lpstr>Complete these sentences with noun clause</vt:lpstr>
      <vt:lpstr>Noun clause derived from question</vt:lpstr>
      <vt:lpstr>Complex Sentence with Relative Pronouns</vt:lpstr>
      <vt:lpstr>Join these sentences using who, whom or which</vt:lpstr>
      <vt:lpstr>Whom/which as object preposition</vt:lpstr>
      <vt:lpstr>Join each pair of sentence in three different ways</vt:lpstr>
      <vt:lpstr>Complex sentence “whose”</vt:lpstr>
      <vt:lpstr>Complex sentence time, place, manner</vt:lpstr>
      <vt:lpstr>Complex Sentence : Reason and Contrast</vt:lpstr>
      <vt:lpstr>Complex Sentence: Purpose, Result, and Comparison</vt:lpstr>
      <vt:lpstr>Complex Sentence: Present Participle Construction</vt:lpstr>
      <vt:lpstr>Underline the words you can delete and/or change to use –ing</vt:lpstr>
      <vt:lpstr>Past Participle Construction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Sentence</dc:title>
  <dc:creator>Win Xp</dc:creator>
  <cp:lastModifiedBy>Win Xp</cp:lastModifiedBy>
  <cp:revision>14</cp:revision>
  <dcterms:created xsi:type="dcterms:W3CDTF">2012-04-09T08:23:48Z</dcterms:created>
  <dcterms:modified xsi:type="dcterms:W3CDTF">2012-04-09T18:31:03Z</dcterms:modified>
</cp:coreProperties>
</file>