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B6BC6-3AC8-4E1C-ABC5-2E22343067CC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841D6-50E9-47E3-858F-4F88EC83B7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841D6-50E9-47E3-858F-4F88EC83B71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2CD5CF-5DBA-4155-B9A9-FBDE4B3946D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D7FBF-6F23-4DE2-9182-BD8870066A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2CD5CF-5DBA-4155-B9A9-FBDE4B3946D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D7FBF-6F23-4DE2-9182-BD8870066A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2CD5CF-5DBA-4155-B9A9-FBDE4B3946D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D7FBF-6F23-4DE2-9182-BD8870066A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2CD5CF-5DBA-4155-B9A9-FBDE4B3946D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D7FBF-6F23-4DE2-9182-BD8870066A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2CD5CF-5DBA-4155-B9A9-FBDE4B3946D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D7FBF-6F23-4DE2-9182-BD8870066A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2CD5CF-5DBA-4155-B9A9-FBDE4B3946D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D7FBF-6F23-4DE2-9182-BD8870066A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2CD5CF-5DBA-4155-B9A9-FBDE4B3946D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D7FBF-6F23-4DE2-9182-BD8870066A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2CD5CF-5DBA-4155-B9A9-FBDE4B3946D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D7FBF-6F23-4DE2-9182-BD8870066A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2CD5CF-5DBA-4155-B9A9-FBDE4B3946D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D7FBF-6F23-4DE2-9182-BD8870066A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2CD5CF-5DBA-4155-B9A9-FBDE4B3946D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D7FBF-6F23-4DE2-9182-BD8870066A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2CD5CF-5DBA-4155-B9A9-FBDE4B3946D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D7FBF-6F23-4DE2-9182-BD8870066A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CA2CD5CF-5DBA-4155-B9A9-FBDE4B3946D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31D7FBF-6F23-4DE2-9182-BD8870066A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biummetro.ac.id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mailto:info@pbiummetro.ac.i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11000">
              <a:schemeClr val="accent1">
                <a:lumMod val="9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91445"/>
            <a:ext cx="7772400" cy="637225"/>
          </a:xfrm>
        </p:spPr>
        <p:txBody>
          <a:bodyPr>
            <a:normAutofit/>
          </a:bodyPr>
          <a:lstStyle/>
          <a:p>
            <a:r>
              <a:rPr lang="id-ID" sz="3200" b="1" dirty="0" smtClean="0"/>
              <a:t>COURSE AGREEMENT 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071546"/>
            <a:ext cx="8215370" cy="5357850"/>
          </a:xfrm>
        </p:spPr>
        <p:txBody>
          <a:bodyPr>
            <a:normAutofit fontScale="77500" lnSpcReduction="20000"/>
          </a:bodyPr>
          <a:lstStyle/>
          <a:p>
            <a:r>
              <a:rPr lang="id-ID" sz="3600" b="1" dirty="0" smtClean="0">
                <a:solidFill>
                  <a:schemeClr val="tx1"/>
                </a:solidFill>
              </a:rPr>
              <a:t>SPEAKING I</a:t>
            </a:r>
          </a:p>
          <a:p>
            <a:r>
              <a:rPr lang="id-ID" sz="1900" b="1" dirty="0" smtClean="0">
                <a:solidFill>
                  <a:schemeClr val="tx1"/>
                </a:solidFill>
              </a:rPr>
              <a:t/>
            </a:r>
            <a:br>
              <a:rPr lang="id-ID" sz="1900" b="1" dirty="0" smtClean="0">
                <a:solidFill>
                  <a:schemeClr val="tx1"/>
                </a:solidFill>
              </a:rPr>
            </a:br>
            <a:endParaRPr lang="id-ID" sz="1900" b="1" dirty="0" smtClean="0">
              <a:solidFill>
                <a:schemeClr val="tx1"/>
              </a:solidFill>
            </a:endParaRPr>
          </a:p>
          <a:p>
            <a:endParaRPr lang="id-ID" sz="1900" b="1" dirty="0" smtClean="0"/>
          </a:p>
          <a:p>
            <a:endParaRPr lang="id-ID" sz="1900" b="1" dirty="0"/>
          </a:p>
          <a:p>
            <a:endParaRPr lang="id-ID" sz="1900" b="1" dirty="0" smtClean="0">
              <a:solidFill>
                <a:schemeClr val="tx1"/>
              </a:solidFill>
            </a:endParaRPr>
          </a:p>
          <a:p>
            <a:endParaRPr lang="id-ID" sz="1900" b="1" dirty="0" smtClean="0">
              <a:solidFill>
                <a:schemeClr val="tx1"/>
              </a:solidFill>
            </a:endParaRPr>
          </a:p>
          <a:p>
            <a:endParaRPr lang="id-ID" sz="2000" b="1" dirty="0"/>
          </a:p>
          <a:p>
            <a:endParaRPr lang="id-ID" sz="2000" b="1" dirty="0" smtClean="0">
              <a:solidFill>
                <a:schemeClr val="tx1"/>
              </a:solidFill>
            </a:endParaRPr>
          </a:p>
          <a:p>
            <a:r>
              <a:rPr lang="id-ID" sz="1900" b="1" dirty="0" smtClean="0">
                <a:solidFill>
                  <a:schemeClr val="tx1"/>
                </a:solidFill>
              </a:rPr>
              <a:t>LECTURED BY </a:t>
            </a:r>
            <a:endParaRPr lang="id-ID" sz="1700" b="1" dirty="0" smtClean="0">
              <a:solidFill>
                <a:schemeClr val="tx1"/>
              </a:solidFill>
            </a:endParaRPr>
          </a:p>
          <a:p>
            <a:r>
              <a:rPr lang="id-ID" sz="1900" dirty="0" smtClean="0">
                <a:solidFill>
                  <a:schemeClr val="tx1"/>
                </a:solidFill>
              </a:rPr>
              <a:t/>
            </a:r>
            <a:br>
              <a:rPr lang="id-ID" sz="1900" dirty="0" smtClean="0">
                <a:solidFill>
                  <a:schemeClr val="tx1"/>
                </a:solidFill>
              </a:rPr>
            </a:br>
            <a:r>
              <a:rPr lang="id-ID" sz="2200" b="1" dirty="0" smtClean="0">
                <a:solidFill>
                  <a:schemeClr val="tx1"/>
                </a:solidFill>
              </a:rPr>
              <a:t>DEDY SUBANDOWO, M.A.</a:t>
            </a:r>
            <a:br>
              <a:rPr lang="id-ID" sz="2200" b="1" dirty="0" smtClean="0">
                <a:solidFill>
                  <a:schemeClr val="tx1"/>
                </a:solidFill>
              </a:rPr>
            </a:br>
            <a:r>
              <a:rPr lang="id-ID" sz="2200" b="1" dirty="0" smtClean="0">
                <a:solidFill>
                  <a:schemeClr val="tx1"/>
                </a:solidFill>
              </a:rPr>
              <a:t>AMIRUDIN LATIF, M.PD.</a:t>
            </a:r>
            <a:endParaRPr lang="id-ID" sz="1900" b="1" dirty="0" smtClean="0">
              <a:solidFill>
                <a:schemeClr val="tx1"/>
              </a:solidFill>
            </a:endParaRPr>
          </a:p>
          <a:p>
            <a:r>
              <a:rPr lang="en-US" sz="1900" dirty="0" smtClean="0">
                <a:solidFill>
                  <a:schemeClr val="tx1"/>
                </a:solidFill>
              </a:rPr>
              <a:t/>
            </a:r>
            <a:br>
              <a:rPr lang="en-US" sz="1900" dirty="0" smtClean="0">
                <a:solidFill>
                  <a:schemeClr val="tx1"/>
                </a:solidFill>
              </a:rPr>
            </a:br>
            <a:endParaRPr lang="id-ID" sz="1900" dirty="0" smtClean="0">
              <a:solidFill>
                <a:schemeClr val="tx1"/>
              </a:solidFill>
            </a:endParaRPr>
          </a:p>
          <a:p>
            <a:r>
              <a:rPr lang="id-ID" sz="3600" b="1" dirty="0" smtClean="0">
                <a:solidFill>
                  <a:schemeClr val="tx1"/>
                </a:solidFill>
              </a:rPr>
              <a:t>ENGLISH EDUCATION STUDY PROGRAM</a:t>
            </a:r>
          </a:p>
          <a:p>
            <a:r>
              <a:rPr lang="id-ID" sz="2400" b="1" dirty="0" smtClean="0">
                <a:solidFill>
                  <a:schemeClr val="tx1"/>
                </a:solidFill>
                <a:hlinkClick r:id="rId3"/>
              </a:rPr>
              <a:t>www.pbiummetro.ac.id</a:t>
            </a:r>
            <a:endParaRPr lang="id-ID" sz="2400" b="1" dirty="0" smtClean="0">
              <a:solidFill>
                <a:schemeClr val="tx1"/>
              </a:solidFill>
            </a:endParaRPr>
          </a:p>
          <a:p>
            <a:r>
              <a:rPr lang="id-ID" sz="2400" b="1" dirty="0" smtClean="0">
                <a:hlinkClick r:id="rId4"/>
              </a:rPr>
              <a:t>info@pbiummetro.ac.id</a:t>
            </a:r>
            <a:endParaRPr lang="id-ID" sz="1900" b="1" dirty="0" smtClean="0"/>
          </a:p>
          <a:p>
            <a:endParaRPr lang="id-ID" sz="1900" b="1" dirty="0" smtClean="0"/>
          </a:p>
          <a:p>
            <a:pPr algn="l"/>
            <a:r>
              <a:rPr lang="id-ID" sz="1900" b="1" dirty="0" smtClean="0"/>
              <a:t>	    </a:t>
            </a:r>
            <a:r>
              <a:rPr lang="id-ID" sz="1900" b="1" dirty="0" smtClean="0">
                <a:sym typeface="Wingdings" pitchFamily="2" charset="2"/>
              </a:rPr>
              <a:t> </a:t>
            </a:r>
            <a:r>
              <a:rPr lang="id-ID" sz="1900" b="1" i="1" dirty="0" smtClean="0">
                <a:solidFill>
                  <a:srgbClr val="7030A0"/>
                </a:solidFill>
              </a:rPr>
              <a:t>PBI UM METRO</a:t>
            </a:r>
          </a:p>
          <a:p>
            <a:endParaRPr lang="id-ID" sz="4100" b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UNIVERSITAS+MUHAMMADIYAH+METR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1868" y="1571612"/>
            <a:ext cx="1656270" cy="1643074"/>
          </a:xfrm>
          <a:prstGeom prst="rect">
            <a:avLst/>
          </a:prstGeom>
        </p:spPr>
      </p:pic>
      <p:pic>
        <p:nvPicPr>
          <p:cNvPr id="5" name="Picture 4" descr="fb-ar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8596" y="5800740"/>
            <a:ext cx="452434" cy="452434"/>
          </a:xfrm>
          <a:prstGeom prst="rect">
            <a:avLst/>
          </a:prstGeom>
        </p:spPr>
      </p:pic>
      <p:pic>
        <p:nvPicPr>
          <p:cNvPr id="6" name="Picture 5" descr="Twitter_logo_blue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00100" y="5786454"/>
            <a:ext cx="631404" cy="51332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/>
          <a:lstStyle/>
          <a:p>
            <a:pPr algn="just"/>
            <a:r>
              <a:rPr lang="en-US" dirty="0"/>
              <a:t>This subject aims to </a:t>
            </a:r>
            <a:r>
              <a:rPr lang="id-ID" dirty="0"/>
              <a:t>enhance</a:t>
            </a:r>
            <a:r>
              <a:rPr lang="en-US" dirty="0"/>
              <a:t> speaking </a:t>
            </a:r>
            <a:r>
              <a:rPr lang="id-ID" dirty="0"/>
              <a:t>ability</a:t>
            </a:r>
            <a:r>
              <a:rPr lang="en-US" dirty="0"/>
              <a:t> using various topics and activities based on basic communication competence that has to be mastered. The topics </a:t>
            </a:r>
            <a:r>
              <a:rPr lang="id-ID" dirty="0"/>
              <a:t>are related to</a:t>
            </a:r>
            <a:r>
              <a:rPr lang="en-US" dirty="0"/>
              <a:t> both formal and informal situation in daily </a:t>
            </a:r>
            <a:r>
              <a:rPr lang="id-ID" dirty="0"/>
              <a:t>lives</a:t>
            </a:r>
            <a:r>
              <a:rPr lang="en-US" dirty="0"/>
              <a:t>. The activities are mostly speaking practice. Assessment is conducted through class performance, midterm test and final term test.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/>
              <a:t>Subject </a:t>
            </a:r>
            <a:r>
              <a:rPr lang="id-ID" b="1" dirty="0" smtClean="0"/>
              <a:t>Competency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Students are able to perform daily</a:t>
            </a:r>
            <a:r>
              <a:rPr lang="id-ID" dirty="0"/>
              <a:t> basic</a:t>
            </a:r>
            <a:r>
              <a:rPr lang="en-US" dirty="0"/>
              <a:t> conversation in formal and informal situation based on various topics and activities in basic communication competence.</a:t>
            </a:r>
          </a:p>
          <a:p>
            <a:endParaRPr lang="id-ID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pPr marL="892175" indent="-800100">
              <a:buNone/>
            </a:pPr>
            <a:r>
              <a:rPr lang="id-ID" dirty="0"/>
              <a:t>Kovacs, Karen. </a:t>
            </a:r>
            <a:r>
              <a:rPr lang="id-ID" dirty="0" smtClean="0"/>
              <a:t>(2010).</a:t>
            </a:r>
            <a:r>
              <a:rPr lang="id-ID" i="1" dirty="0" smtClean="0"/>
              <a:t>Speaking </a:t>
            </a:r>
            <a:r>
              <a:rPr lang="id-ID" i="1" dirty="0"/>
              <a:t>for IELTS</a:t>
            </a:r>
            <a:r>
              <a:rPr lang="id-ID" dirty="0"/>
              <a:t>. London: Harper Colins</a:t>
            </a:r>
            <a:endParaRPr lang="en-US" dirty="0"/>
          </a:p>
          <a:p>
            <a:pPr marL="892175" indent="-800100">
              <a:buNone/>
            </a:pPr>
            <a:r>
              <a:rPr lang="id-ID" dirty="0"/>
              <a:t>Pyatt, Jenny. (2002</a:t>
            </a:r>
            <a:r>
              <a:rPr lang="id-ID" i="1" dirty="0"/>
              <a:t>). From Surviving to Thriving in the English-speaking Classroom</a:t>
            </a:r>
            <a:r>
              <a:rPr lang="id-ID" dirty="0"/>
              <a:t>.Invercargil:Essential resources.</a:t>
            </a:r>
            <a:endParaRPr lang="en-US" dirty="0"/>
          </a:p>
          <a:p>
            <a:pPr marL="892175" indent="-800100">
              <a:buNone/>
            </a:pPr>
            <a:r>
              <a:rPr lang="id-ID" dirty="0"/>
              <a:t>Richmond. (2014</a:t>
            </a:r>
            <a:r>
              <a:rPr lang="id-ID" i="1" dirty="0"/>
              <a:t>). Practice Tests for IELTS</a:t>
            </a:r>
            <a:r>
              <a:rPr lang="id-ID" dirty="0"/>
              <a:t>. London: Richmond.</a:t>
            </a:r>
            <a:endParaRPr lang="en-US" dirty="0"/>
          </a:p>
          <a:p>
            <a:pPr marL="892175" indent="-800100">
              <a:buNone/>
            </a:pPr>
            <a:r>
              <a:rPr lang="id-ID" dirty="0"/>
              <a:t>Xia, Wang Hong. </a:t>
            </a:r>
            <a:r>
              <a:rPr lang="id-ID" dirty="0" smtClean="0"/>
              <a:t>(2015). </a:t>
            </a:r>
            <a:r>
              <a:rPr lang="id-ID" i="1" dirty="0" smtClean="0"/>
              <a:t>15 </a:t>
            </a:r>
            <a:r>
              <a:rPr lang="id-ID" i="1" dirty="0"/>
              <a:t>days’ practice for IELTS Speaking. </a:t>
            </a:r>
            <a:endParaRPr lang="en-US" i="1" dirty="0"/>
          </a:p>
          <a:p>
            <a:pPr marL="892175" indent="-800100">
              <a:buNone/>
            </a:pPr>
            <a:r>
              <a:rPr lang="id-ID" dirty="0"/>
              <a:t>Memarzadeh, Alireza. </a:t>
            </a:r>
            <a:r>
              <a:rPr lang="id-ID" dirty="0" smtClean="0"/>
              <a:t>(2007). </a:t>
            </a:r>
            <a:r>
              <a:rPr lang="id-ID" i="1" dirty="0" smtClean="0"/>
              <a:t>IELTS </a:t>
            </a:r>
            <a:r>
              <a:rPr lang="id-ID" i="1" dirty="0"/>
              <a:t>Maximiser Educational Book Speakin</a:t>
            </a:r>
            <a:r>
              <a:rPr lang="id-ID" dirty="0"/>
              <a:t>g.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5857916" cy="1143000"/>
          </a:xfrm>
        </p:spPr>
        <p:txBody>
          <a:bodyPr/>
          <a:lstStyle/>
          <a:p>
            <a:r>
              <a:rPr lang="en-US" b="1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1. Class weekly performance 20% </a:t>
            </a:r>
          </a:p>
          <a:p>
            <a:r>
              <a:rPr lang="en-US" dirty="0"/>
              <a:t>2. Mid-term test 30% </a:t>
            </a:r>
          </a:p>
          <a:p>
            <a:r>
              <a:rPr lang="en-US" dirty="0"/>
              <a:t>3. Final term test 40% </a:t>
            </a:r>
          </a:p>
          <a:p>
            <a:r>
              <a:rPr lang="en-US" dirty="0"/>
              <a:t>4. Participation 10%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4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CORE MATERIALS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714356"/>
          <a:ext cx="8215370" cy="585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  <a:gridCol w="7286676"/>
              </a:tblGrid>
              <a:tr h="366120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WEEK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aseline="0" dirty="0" smtClean="0"/>
                        <a:t> TOPIC DISCUSSION</a:t>
                      </a:r>
                      <a:endParaRPr lang="en-US" sz="1800" dirty="0"/>
                    </a:p>
                  </a:txBody>
                  <a:tcPr/>
                </a:tc>
              </a:tr>
              <a:tr h="366120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Times New Roman"/>
                          <a:ea typeface="Times New Roman"/>
                        </a:rPr>
                        <a:t>Class orientation 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6120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latin typeface="Times New Roman"/>
                          <a:ea typeface="Times New Roman"/>
                        </a:rPr>
                        <a:t>Introduction to English Speaking assesment and its Scoring speaking skill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6120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Times New Roman"/>
                          <a:ea typeface="Times New Roman"/>
                        </a:rPr>
                        <a:t>How to speak English? Commonly seen problems in speaking English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6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Times New Roman"/>
                          <a:ea typeface="Times New Roman"/>
                        </a:rPr>
                        <a:t>Greeting, introducing oneself and others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6120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Hometown 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6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Times New Roman"/>
                          <a:ea typeface="Times New Roman"/>
                        </a:rPr>
                        <a:t>What do you do?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6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Times New Roman"/>
                          <a:ea typeface="Times New Roman"/>
                        </a:rPr>
                        <a:t>Hobbies and Interests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6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Times New Roman"/>
                          <a:ea typeface="Times New Roman"/>
                        </a:rPr>
                        <a:t>Education  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6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Times New Roman"/>
                          <a:ea typeface="Times New Roman"/>
                        </a:rPr>
                        <a:t>10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Times New Roman"/>
                          <a:ea typeface="Times New Roman"/>
                        </a:rPr>
                        <a:t>Expressing </a:t>
                      </a:r>
                      <a:r>
                        <a:rPr lang="id-ID" sz="1800" dirty="0" smtClean="0">
                          <a:latin typeface="Times New Roman"/>
                          <a:ea typeface="Times New Roman"/>
                        </a:rPr>
                        <a:t>likes</a:t>
                      </a:r>
                      <a:r>
                        <a:rPr lang="id-ID" sz="18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id-ID" sz="1800" dirty="0" smtClean="0">
                          <a:latin typeface="Times New Roman"/>
                          <a:ea typeface="Times New Roman"/>
                        </a:rPr>
                        <a:t>/dislikes /</a:t>
                      </a:r>
                      <a:r>
                        <a:rPr lang="id-ID" sz="18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id-ID" sz="1800" dirty="0" smtClean="0">
                          <a:latin typeface="Times New Roman"/>
                          <a:ea typeface="Times New Roman"/>
                        </a:rPr>
                        <a:t>pleasures</a:t>
                      </a:r>
                      <a:r>
                        <a:rPr lang="id-ID" sz="18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id-ID" sz="1800" dirty="0" smtClean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id-ID" sz="18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id-ID" sz="1800" dirty="0" smtClean="0">
                          <a:latin typeface="Times New Roman"/>
                          <a:ea typeface="Times New Roman"/>
                        </a:rPr>
                        <a:t>displeasures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6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Times New Roman"/>
                          <a:ea typeface="Times New Roman"/>
                        </a:rPr>
                        <a:t>11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Times New Roman"/>
                          <a:ea typeface="Times New Roman"/>
                        </a:rPr>
                        <a:t>Traffic and Transport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6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Times New Roman"/>
                          <a:ea typeface="Times New Roman"/>
                        </a:rPr>
                        <a:t>12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Times New Roman"/>
                          <a:ea typeface="Times New Roman"/>
                        </a:rPr>
                        <a:t>Tourism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6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Times New Roman"/>
                          <a:ea typeface="Times New Roman"/>
                        </a:rPr>
                        <a:t>13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Times New Roman"/>
                          <a:ea typeface="Times New Roman"/>
                        </a:rPr>
                        <a:t>Technology and skill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6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Times New Roman"/>
                          <a:ea typeface="Times New Roman"/>
                        </a:rPr>
                        <a:t>14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Times New Roman"/>
                          <a:ea typeface="Times New Roman"/>
                        </a:rPr>
                        <a:t>Holidays and festivals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6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>
                          <a:latin typeface="Times New Roman"/>
                          <a:ea typeface="Times New Roman"/>
                        </a:rPr>
                        <a:t>15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Times New Roman"/>
                          <a:ea typeface="Times New Roman"/>
                        </a:rPr>
                        <a:t>Future plan and ambition 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6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Times New Roman"/>
                          <a:ea typeface="Times New Roman"/>
                        </a:rPr>
                        <a:t>16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Times New Roman"/>
                          <a:ea typeface="Times New Roman"/>
                        </a:rPr>
                        <a:t>Speaking review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1516</Template>
  <TotalTime>106</TotalTime>
  <Words>276</Words>
  <Application>Microsoft Office PowerPoint</Application>
  <PresentationFormat>On-screen Show (4:3)</PresentationFormat>
  <Paragraphs>68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Diseño predeterminado</vt:lpstr>
      <vt:lpstr>COURSE AGREEMENT </vt:lpstr>
      <vt:lpstr>DESCRIPTION</vt:lpstr>
      <vt:lpstr>Subject Competency</vt:lpstr>
      <vt:lpstr>References</vt:lpstr>
      <vt:lpstr>Assessment</vt:lpstr>
      <vt:lpstr>CORE MATERIALS</vt:lpstr>
    </vt:vector>
  </TitlesOfParts>
  <Company>NHCT 090810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AGREEMENT </dc:title>
  <dc:creator>Windows XP</dc:creator>
  <cp:lastModifiedBy>Windows XP</cp:lastModifiedBy>
  <cp:revision>11</cp:revision>
  <dcterms:created xsi:type="dcterms:W3CDTF">2016-03-02T13:22:23Z</dcterms:created>
  <dcterms:modified xsi:type="dcterms:W3CDTF">2016-03-02T15:09:11Z</dcterms:modified>
</cp:coreProperties>
</file>