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41"/>
    <p:restoredTop sz="96197"/>
  </p:normalViewPr>
  <p:slideViewPr>
    <p:cSldViewPr snapToGrid="0">
      <p:cViewPr varScale="1">
        <p:scale>
          <a:sx n="94" d="100"/>
          <a:sy n="94" d="100"/>
        </p:scale>
        <p:origin x="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edy.subandowo@ummetro.ac.i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DFCE-B63E-FB41-02B7-4DA889839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3573" y="1232800"/>
            <a:ext cx="7767647" cy="1555302"/>
          </a:xfrm>
        </p:spPr>
        <p:txBody>
          <a:bodyPr/>
          <a:lstStyle/>
          <a:p>
            <a:r>
              <a:rPr lang="en-US" sz="5000" b="1" dirty="0"/>
              <a:t>An introduction to English morphosyntax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CA5F1B-A8BC-BBDC-6D08-F1959C360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3573" y="4069898"/>
            <a:ext cx="6831673" cy="1086237"/>
          </a:xfrm>
        </p:spPr>
        <p:txBody>
          <a:bodyPr>
            <a:noAutofit/>
          </a:bodyPr>
          <a:lstStyle/>
          <a:p>
            <a:r>
              <a:rPr lang="en-US" sz="3000" dirty="0"/>
              <a:t>English Education Department </a:t>
            </a:r>
          </a:p>
          <a:p>
            <a:r>
              <a:rPr lang="en-US" sz="3000" dirty="0"/>
              <a:t>Universitas Muhammadiyah Metro</a:t>
            </a:r>
          </a:p>
          <a:p>
            <a:r>
              <a:rPr lang="en-US" sz="3000" dirty="0"/>
              <a:t>Fall semester - 2023</a:t>
            </a:r>
          </a:p>
        </p:txBody>
      </p:sp>
      <p:pic>
        <p:nvPicPr>
          <p:cNvPr id="5" name="Picture 4" descr="A blue and yellow logo&#10;&#10;Description automatically generated">
            <a:extLst>
              <a:ext uri="{FF2B5EF4-FFF2-40B4-BE49-F238E27FC236}">
                <a16:creationId xmlns:a16="http://schemas.microsoft.com/office/drawing/2014/main" id="{8BFA8B83-EAA7-D21E-BB74-3E4F8FFF3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65" y="1162435"/>
            <a:ext cx="1569608" cy="1555301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D417734C-D7AD-A342-3F55-78C885613D34}"/>
              </a:ext>
            </a:extLst>
          </p:cNvPr>
          <p:cNvSpPr txBox="1">
            <a:spLocks/>
          </p:cNvSpPr>
          <p:nvPr/>
        </p:nvSpPr>
        <p:spPr>
          <a:xfrm>
            <a:off x="3079311" y="3061897"/>
            <a:ext cx="6831673" cy="734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b="1" u="sng" dirty="0"/>
              <a:t>Dedy </a:t>
            </a:r>
            <a:r>
              <a:rPr lang="en-US" sz="3500" b="1" u="sng" dirty="0" err="1"/>
              <a:t>Subandowo</a:t>
            </a:r>
            <a:r>
              <a:rPr lang="en-US" sz="3500" b="1" u="sng" dirty="0"/>
              <a:t>, M.A.</a:t>
            </a:r>
          </a:p>
        </p:txBody>
      </p:sp>
    </p:spTree>
    <p:extLst>
      <p:ext uri="{BB962C8B-B14F-4D97-AF65-F5344CB8AC3E}">
        <p14:creationId xmlns:p14="http://schemas.microsoft.com/office/powerpoint/2010/main" val="255515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19927-54E4-16A0-93F5-CA96F895B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course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B9903-4F2D-E401-EE2D-2F18020C3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comprehensive introduction to the study of the structure and formation of words and sentences in English.</a:t>
            </a:r>
          </a:p>
          <a:p>
            <a:r>
              <a:rPr lang="en-US" dirty="0"/>
              <a:t>Students will learn about morphemes, syntax, and the relationship between them.</a:t>
            </a:r>
          </a:p>
          <a:p>
            <a:r>
              <a:rPr lang="en-US" dirty="0"/>
              <a:t>Students will gain a deeper understanding of language structure and grammar.</a:t>
            </a:r>
          </a:p>
        </p:txBody>
      </p:sp>
    </p:spTree>
    <p:extLst>
      <p:ext uri="{BB962C8B-B14F-4D97-AF65-F5344CB8AC3E}">
        <p14:creationId xmlns:p14="http://schemas.microsoft.com/office/powerpoint/2010/main" val="2238287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21D2C-9809-6237-9992-C717BD633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352DD-F5D1-CA1D-5552-F43C64B21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400301"/>
          </a:xfrm>
        </p:spPr>
        <p:txBody>
          <a:bodyPr/>
          <a:lstStyle/>
          <a:p>
            <a:r>
              <a:rPr lang="en-US" dirty="0"/>
              <a:t>To understand the basic concepts of morphology and syntax .</a:t>
            </a:r>
          </a:p>
          <a:p>
            <a:r>
              <a:rPr lang="en-US" dirty="0"/>
              <a:t>To identify morphemes within words.</a:t>
            </a:r>
          </a:p>
          <a:p>
            <a:r>
              <a:rPr lang="en-US" dirty="0"/>
              <a:t>To analyze the structure of sentences and phrase. </a:t>
            </a:r>
          </a:p>
          <a:p>
            <a:r>
              <a:rPr lang="en-US" dirty="0"/>
              <a:t>To examine the relationship between morphemes and syntax.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35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7BBD9-CFFA-1EF6-22EC-434109A71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228600"/>
            <a:ext cx="9601200" cy="900113"/>
          </a:xfrm>
        </p:spPr>
        <p:txBody>
          <a:bodyPr/>
          <a:lstStyle/>
          <a:p>
            <a:r>
              <a:rPr lang="en-US" dirty="0"/>
              <a:t>Course plans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05ABCA-212D-89CB-B464-5B38C08C85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040271"/>
              </p:ext>
            </p:extLst>
          </p:nvPr>
        </p:nvGraphicFramePr>
        <p:xfrm>
          <a:off x="871537" y="1028700"/>
          <a:ext cx="10144126" cy="512921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628776">
                  <a:extLst>
                    <a:ext uri="{9D8B030D-6E8A-4147-A177-3AD203B41FA5}">
                      <a16:colId xmlns:a16="http://schemas.microsoft.com/office/drawing/2014/main" val="531336510"/>
                    </a:ext>
                  </a:extLst>
                </a:gridCol>
                <a:gridCol w="8515350">
                  <a:extLst>
                    <a:ext uri="{9D8B030D-6E8A-4147-A177-3AD203B41FA5}">
                      <a16:colId xmlns:a16="http://schemas.microsoft.com/office/drawing/2014/main" val="4154909303"/>
                    </a:ext>
                  </a:extLst>
                </a:gridCol>
              </a:tblGrid>
              <a:tr h="454016">
                <a:tc>
                  <a:txBody>
                    <a:bodyPr/>
                    <a:lstStyle/>
                    <a:p>
                      <a:r>
                        <a:rPr lang="en-US" b="1" dirty="0"/>
                        <a:t>Week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 course introduction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624408"/>
                  </a:ext>
                </a:extLst>
              </a:tr>
              <a:tr h="52153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Week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The introduction of morphosyntax : morphology, syntax, and grammar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040305"/>
                  </a:ext>
                </a:extLst>
              </a:tr>
              <a:tr h="45401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Week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Types of morphemes (i.e., free and bound morphemes)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420693"/>
                  </a:ext>
                </a:extLst>
              </a:tr>
              <a:tr h="45401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Week 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Morphological process (e.g., affixation, compounding)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690261"/>
                  </a:ext>
                </a:extLst>
              </a:tr>
              <a:tr h="45401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Week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Word structure (e.g., inflection vs derivation forms)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171578"/>
                  </a:ext>
                </a:extLst>
              </a:tr>
              <a:tr h="45401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Week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Evaluation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505553"/>
                  </a:ext>
                </a:extLst>
              </a:tr>
              <a:tr h="45401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Week 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Basic sentence structure (subject, predicate, object)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318083"/>
                  </a:ext>
                </a:extLst>
              </a:tr>
              <a:tr h="45401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Week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Phrases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712726"/>
                  </a:ext>
                </a:extLst>
              </a:tr>
              <a:tr h="45401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Week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Clause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189224"/>
                  </a:ext>
                </a:extLst>
              </a:tr>
              <a:tr h="45401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Week 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Analyzing complex sentences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234483"/>
                  </a:ext>
                </a:extLst>
              </a:tr>
              <a:tr h="52153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Week 11 -15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Students’ final project and presentation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459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03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D9CF9-3A2E-EAF1-224D-F6B04636B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4614D-C992-C756-1C6A-C98212741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Ackema</a:t>
            </a:r>
            <a:r>
              <a:rPr lang="en-US" dirty="0"/>
              <a:t>, Peter. 1999. </a:t>
            </a:r>
            <a:r>
              <a:rPr lang="en-US" i="1" dirty="0"/>
              <a:t>Issues in Morphosyntax</a:t>
            </a:r>
            <a:r>
              <a:rPr lang="en-US" dirty="0"/>
              <a:t>. John Benjamin Publishing Company: Amsterdam/Philadelphia.</a:t>
            </a:r>
          </a:p>
          <a:p>
            <a:pPr marL="0" indent="0">
              <a:buNone/>
            </a:pPr>
            <a:r>
              <a:rPr lang="en-US" dirty="0" err="1"/>
              <a:t>Fromkin</a:t>
            </a:r>
            <a:r>
              <a:rPr lang="en-US" dirty="0"/>
              <a:t>, Victoria., Rodman, Robert., &amp; </a:t>
            </a:r>
            <a:r>
              <a:rPr lang="en-US" dirty="0" err="1"/>
              <a:t>Hyams</a:t>
            </a:r>
            <a:r>
              <a:rPr lang="en-US" dirty="0"/>
              <a:t>, Nina. 2009. </a:t>
            </a:r>
            <a:r>
              <a:rPr lang="en-US" i="1" dirty="0"/>
              <a:t>An Introduction to Language</a:t>
            </a:r>
            <a:r>
              <a:rPr lang="en-US" dirty="0"/>
              <a:t>. Ninth Edition. Wadsworth </a:t>
            </a:r>
            <a:r>
              <a:rPr lang="en-US" dirty="0" err="1"/>
              <a:t>Cangage</a:t>
            </a:r>
            <a:r>
              <a:rPr lang="en-US" dirty="0"/>
              <a:t> Learning: Boston USA. </a:t>
            </a:r>
          </a:p>
          <a:p>
            <a:pPr marL="0" indent="0">
              <a:buNone/>
            </a:pPr>
            <a:r>
              <a:rPr lang="en-US" dirty="0"/>
              <a:t>Payne, Thomas E. 1997. </a:t>
            </a:r>
            <a:r>
              <a:rPr lang="en-US" i="1" dirty="0"/>
              <a:t>Describing Morphosyntax: A Guide for Field Linguists.</a:t>
            </a:r>
            <a:r>
              <a:rPr lang="en-US" dirty="0"/>
              <a:t>  Cambridge University Press: New York.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88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A849-7EF7-A5C0-092C-98E2EB0ED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199" y="766873"/>
            <a:ext cx="9601200" cy="1485900"/>
          </a:xfrm>
        </p:spPr>
        <p:txBody>
          <a:bodyPr/>
          <a:lstStyle/>
          <a:p>
            <a:r>
              <a:rPr lang="en-US" dirty="0"/>
              <a:t>Contact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6F89A-579A-C5B3-8C9D-0C760F371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216" y="1606348"/>
            <a:ext cx="7331506" cy="4887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Dedy </a:t>
            </a:r>
            <a:r>
              <a:rPr lang="en-US" sz="3000" b="1" dirty="0" err="1"/>
              <a:t>Subandowo</a:t>
            </a:r>
            <a:r>
              <a:rPr lang="en-US" sz="3000" b="1" dirty="0"/>
              <a:t>, M.A.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A PhD Student of Applied Linguistics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Pazmany University, Hungary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A senior lecturer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Universitas Muhammadiyah Metro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Email: </a:t>
            </a:r>
            <a:r>
              <a:rPr lang="en-US" dirty="0">
                <a:hlinkClick r:id="rId2"/>
              </a:rPr>
              <a:t>dedy.subandowo@ummetro.ac.id</a:t>
            </a: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Call : 0895 4253 95052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WhatsApp: +36 30 9388785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D7B98B-267C-3CA4-A525-711E88F26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199" y="1606349"/>
            <a:ext cx="2529716" cy="252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69932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102</TotalTime>
  <Words>322</Words>
  <Application>Microsoft Macintosh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An introduction to English morphosyntax</vt:lpstr>
      <vt:lpstr>A course overview</vt:lpstr>
      <vt:lpstr>Course objectives </vt:lpstr>
      <vt:lpstr>Course plans </vt:lpstr>
      <vt:lpstr>Reference</vt:lpstr>
      <vt:lpstr>Contact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English morphosyntax</dc:title>
  <dc:creator>Reviewer</dc:creator>
  <cp:lastModifiedBy>Reviewer</cp:lastModifiedBy>
  <cp:revision>3</cp:revision>
  <dcterms:created xsi:type="dcterms:W3CDTF">2023-09-03T22:36:43Z</dcterms:created>
  <dcterms:modified xsi:type="dcterms:W3CDTF">2023-09-04T05:05:15Z</dcterms:modified>
</cp:coreProperties>
</file>