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</p:sldMasterIdLst>
  <p:sldIdLst>
    <p:sldId id="257" r:id="rId2"/>
    <p:sldId id="258" r:id="rId3"/>
    <p:sldId id="259" r:id="rId4"/>
    <p:sldId id="260" r:id="rId5"/>
    <p:sldId id="262" r:id="rId6"/>
    <p:sldId id="261" r:id="rId7"/>
    <p:sldId id="264" r:id="rId8"/>
    <p:sldId id="265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48"/>
  </p:normalViewPr>
  <p:slideViewPr>
    <p:cSldViewPr snapToGrid="0">
      <p:cViewPr varScale="1">
        <p:scale>
          <a:sx n="117" d="100"/>
          <a:sy n="117" d="100"/>
        </p:scale>
        <p:origin x="36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3A4DD-C564-3D42-B863-610872287EA9}" type="datetimeFigureOut">
              <a:rPr lang="en-US" smtClean="0"/>
              <a:t>9/4/23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CBF9B-C9C2-E948-BFD5-2EC743966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9244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3A4DD-C564-3D42-B863-610872287EA9}" type="datetimeFigureOut">
              <a:rPr lang="en-US" smtClean="0"/>
              <a:t>9/4/23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CBF9B-C9C2-E948-BFD5-2EC743966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122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3A4DD-C564-3D42-B863-610872287EA9}" type="datetimeFigureOut">
              <a:rPr lang="en-US" smtClean="0"/>
              <a:t>9/4/23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CBF9B-C9C2-E948-BFD5-2EC743966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462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3A4DD-C564-3D42-B863-610872287EA9}" type="datetimeFigureOut">
              <a:rPr lang="en-US" smtClean="0"/>
              <a:t>9/4/23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CBF9B-C9C2-E948-BFD5-2EC743966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175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3A4DD-C564-3D42-B863-610872287EA9}" type="datetimeFigureOut">
              <a:rPr lang="en-US" smtClean="0"/>
              <a:t>9/4/23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CBF9B-C9C2-E948-BFD5-2EC743966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4113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3A4DD-C564-3D42-B863-610872287EA9}" type="datetimeFigureOut">
              <a:rPr lang="en-US" smtClean="0"/>
              <a:t>9/4/23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CBF9B-C9C2-E948-BFD5-2EC743966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132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3A4DD-C564-3D42-B863-610872287EA9}" type="datetimeFigureOut">
              <a:rPr lang="en-US" smtClean="0"/>
              <a:t>9/4/23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CBF9B-C9C2-E948-BFD5-2EC743966C7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517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3A4DD-C564-3D42-B863-610872287EA9}" type="datetimeFigureOut">
              <a:rPr lang="en-US" smtClean="0"/>
              <a:t>9/4/23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CBF9B-C9C2-E948-BFD5-2EC743966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973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3A4DD-C564-3D42-B863-610872287EA9}" type="datetimeFigureOut">
              <a:rPr lang="en-US" smtClean="0"/>
              <a:t>9/4/23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CBF9B-C9C2-E948-BFD5-2EC743966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932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3A4DD-C564-3D42-B863-610872287EA9}" type="datetimeFigureOut">
              <a:rPr lang="en-US" smtClean="0"/>
              <a:t>9/4/23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CBF9B-C9C2-E948-BFD5-2EC743966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914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323A4DD-C564-3D42-B863-610872287EA9}" type="datetimeFigureOut">
              <a:rPr lang="en-US" smtClean="0"/>
              <a:t>9/4/23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CBF9B-C9C2-E948-BFD5-2EC743966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924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0323A4DD-C564-3D42-B863-610872287EA9}" type="datetimeFigureOut">
              <a:rPr lang="en-US" smtClean="0"/>
              <a:t>9/4/23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DBFCBF9B-C9C2-E948-BFD5-2EC743966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531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hyperlink" Target="mailto:dedy.subandowo@ummetro.ac.id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6DFCE-B63E-FB41-02B7-4DA8898397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00943" y="718457"/>
            <a:ext cx="9688286" cy="2069645"/>
          </a:xfrm>
        </p:spPr>
        <p:txBody>
          <a:bodyPr>
            <a:normAutofit fontScale="90000"/>
          </a:bodyPr>
          <a:lstStyle/>
          <a:p>
            <a:r>
              <a:rPr lang="en-US" sz="5000" b="1" dirty="0"/>
              <a:t>An introduction to semantics and pragmatics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CA5F1B-A8BC-BBDC-6D08-F1959C3608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93573" y="4069898"/>
            <a:ext cx="6831673" cy="1086237"/>
          </a:xfrm>
        </p:spPr>
        <p:txBody>
          <a:bodyPr>
            <a:noAutofit/>
          </a:bodyPr>
          <a:lstStyle/>
          <a:p>
            <a:r>
              <a:rPr lang="en-US" sz="3000" dirty="0"/>
              <a:t>English Education Department </a:t>
            </a:r>
          </a:p>
          <a:p>
            <a:r>
              <a:rPr lang="en-US" sz="3000" dirty="0"/>
              <a:t>Universitas Muhammadiyah Metro</a:t>
            </a:r>
          </a:p>
          <a:p>
            <a:r>
              <a:rPr lang="en-US" sz="3000" dirty="0"/>
              <a:t>Fall semester - 2023</a:t>
            </a:r>
          </a:p>
        </p:txBody>
      </p:sp>
      <p:pic>
        <p:nvPicPr>
          <p:cNvPr id="5" name="Picture 4" descr="A blue and yellow logo&#10;&#10;Description automatically generated">
            <a:extLst>
              <a:ext uri="{FF2B5EF4-FFF2-40B4-BE49-F238E27FC236}">
                <a16:creationId xmlns:a16="http://schemas.microsoft.com/office/drawing/2014/main" id="{8BFA8B83-EAA7-D21E-BB74-3E4F8FFF3C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771" y="803207"/>
            <a:ext cx="1569608" cy="1555301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D417734C-D7AD-A342-3F55-78C885613D34}"/>
              </a:ext>
            </a:extLst>
          </p:cNvPr>
          <p:cNvSpPr txBox="1">
            <a:spLocks/>
          </p:cNvSpPr>
          <p:nvPr/>
        </p:nvSpPr>
        <p:spPr>
          <a:xfrm>
            <a:off x="3079311" y="3061897"/>
            <a:ext cx="6831673" cy="7342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Font typeface="Franklin Gothic Book" panose="020B0503020102020204" pitchFamily="34" charset="0"/>
              <a:buNone/>
              <a:defRPr sz="23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500" b="1" u="sng" dirty="0"/>
              <a:t>Dedy </a:t>
            </a:r>
            <a:r>
              <a:rPr lang="en-US" sz="3500" b="1" u="sng" dirty="0" err="1"/>
              <a:t>Subandowo</a:t>
            </a:r>
            <a:r>
              <a:rPr lang="en-US" sz="3500" b="1" u="sng" dirty="0"/>
              <a:t>, M.A.</a:t>
            </a:r>
          </a:p>
        </p:txBody>
      </p:sp>
    </p:spTree>
    <p:extLst>
      <p:ext uri="{BB962C8B-B14F-4D97-AF65-F5344CB8AC3E}">
        <p14:creationId xmlns:p14="http://schemas.microsoft.com/office/powerpoint/2010/main" val="2555154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0DF2D-2CE3-B645-422A-E52D87719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4638" y="964692"/>
            <a:ext cx="7146226" cy="1188720"/>
          </a:xfrm>
        </p:spPr>
        <p:txBody>
          <a:bodyPr/>
          <a:lstStyle/>
          <a:p>
            <a:r>
              <a:rPr lang="en-US" b="1" dirty="0"/>
              <a:t>A course overview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B0F2EA-B83F-DEFA-5348-8C6B657C45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4638" y="2538031"/>
            <a:ext cx="7729728" cy="3101983"/>
          </a:xfrm>
        </p:spPr>
        <p:txBody>
          <a:bodyPr>
            <a:normAutofit/>
          </a:bodyPr>
          <a:lstStyle/>
          <a:p>
            <a:r>
              <a:rPr lang="en-US" sz="2500" dirty="0"/>
              <a:t>The course explains the relationship between semantics (the study of meaning within language) and pragmatics (the study of meaning in context).</a:t>
            </a:r>
          </a:p>
          <a:p>
            <a:r>
              <a:rPr lang="en-US" sz="2500" dirty="0"/>
              <a:t>Students will look into the theory and practice how language conveys meaning at both the word and sentence levels, as well as how the context influences interpretation. </a:t>
            </a:r>
          </a:p>
        </p:txBody>
      </p:sp>
      <p:pic>
        <p:nvPicPr>
          <p:cNvPr id="5" name="Picture 4" descr="A cartoon of a person holding a book and pointing at a blackboard&#10;&#10;Description automatically generated">
            <a:extLst>
              <a:ext uri="{FF2B5EF4-FFF2-40B4-BE49-F238E27FC236}">
                <a16:creationId xmlns:a16="http://schemas.microsoft.com/office/drawing/2014/main" id="{0DE43620-CCB3-EC03-AFFB-432A76AEEF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4" y="964692"/>
            <a:ext cx="2271712" cy="1708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5914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BD698-F85C-5B80-1A37-1DB73D520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Course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97C416-FDD4-5316-7D0D-D5D3204435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2500" dirty="0"/>
              <a:t>To acknowledge the basic concepts of semantics and pragmatics.</a:t>
            </a:r>
          </a:p>
          <a:p>
            <a:r>
              <a:rPr lang="en-US" sz="2500" dirty="0"/>
              <a:t>To examine the meaning of words, phrases, and sentences. </a:t>
            </a:r>
          </a:p>
          <a:p>
            <a:r>
              <a:rPr lang="en-US" sz="2500" dirty="0"/>
              <a:t>To investigate how context shapes in the interpretation of utterances.</a:t>
            </a:r>
          </a:p>
          <a:p>
            <a:r>
              <a:rPr lang="en-US" sz="2500" dirty="0"/>
              <a:t>To discuss cross-linguistics and cross-culture variations in meaning. </a:t>
            </a:r>
          </a:p>
          <a:p>
            <a:r>
              <a:rPr lang="en-US" sz="2500" dirty="0"/>
              <a:t>To employ semantic and pragmatic theories to real-world examples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104498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F8136-2481-D67B-BA1A-CF76507AD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0438" y="224463"/>
            <a:ext cx="7729728" cy="42868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Course plans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0D2FE26A-7A7C-341C-BD86-135C81A0F41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0251869"/>
              </p:ext>
            </p:extLst>
          </p:nvPr>
        </p:nvGraphicFramePr>
        <p:xfrm>
          <a:off x="500744" y="772886"/>
          <a:ext cx="6607628" cy="570009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9765">
                  <a:extLst>
                    <a:ext uri="{9D8B030D-6E8A-4147-A177-3AD203B41FA5}">
                      <a16:colId xmlns:a16="http://schemas.microsoft.com/office/drawing/2014/main" val="4262286663"/>
                    </a:ext>
                  </a:extLst>
                </a:gridCol>
                <a:gridCol w="5387863">
                  <a:extLst>
                    <a:ext uri="{9D8B030D-6E8A-4147-A177-3AD203B41FA5}">
                      <a16:colId xmlns:a16="http://schemas.microsoft.com/office/drawing/2014/main" val="1290769505"/>
                    </a:ext>
                  </a:extLst>
                </a:gridCol>
              </a:tblGrid>
              <a:tr h="301876">
                <a:tc>
                  <a:txBody>
                    <a:bodyPr/>
                    <a:lstStyle/>
                    <a:p>
                      <a:r>
                        <a:rPr lang="en-US" sz="1600" dirty="0"/>
                        <a:t>Week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 course plan introduction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605718"/>
                  </a:ext>
                </a:extLst>
              </a:tr>
              <a:tr h="528283">
                <a:tc>
                  <a:txBody>
                    <a:bodyPr/>
                    <a:lstStyle/>
                    <a:p>
                      <a:r>
                        <a:rPr lang="en-US" sz="1600" dirty="0"/>
                        <a:t>Week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What is semantics? </a:t>
                      </a:r>
                    </a:p>
                    <a:p>
                      <a:r>
                        <a:rPr lang="en-US" sz="1600" dirty="0"/>
                        <a:t>The correlation between semantics and pragmatics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7467244"/>
                  </a:ext>
                </a:extLst>
              </a:tr>
              <a:tr h="301876">
                <a:tc>
                  <a:txBody>
                    <a:bodyPr/>
                    <a:lstStyle/>
                    <a:p>
                      <a:r>
                        <a:rPr lang="en-US" sz="1600" dirty="0"/>
                        <a:t>Week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Truth, entailment and related notions, ambiguity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2843565"/>
                  </a:ext>
                </a:extLst>
              </a:tr>
              <a:tr h="301876">
                <a:tc>
                  <a:txBody>
                    <a:bodyPr/>
                    <a:lstStyle/>
                    <a:p>
                      <a:r>
                        <a:rPr lang="en-US" sz="1600" dirty="0"/>
                        <a:t>Week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 Anomaly, metaphor and idioms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7691816"/>
                  </a:ext>
                </a:extLst>
              </a:tr>
              <a:tr h="301876">
                <a:tc>
                  <a:txBody>
                    <a:bodyPr/>
                    <a:lstStyle/>
                    <a:p>
                      <a:r>
                        <a:rPr lang="en-US" sz="1600" dirty="0"/>
                        <a:t>Week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Reference and sense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0380286"/>
                  </a:ext>
                </a:extLst>
              </a:tr>
              <a:tr h="301876">
                <a:tc>
                  <a:txBody>
                    <a:bodyPr/>
                    <a:lstStyle/>
                    <a:p>
                      <a:r>
                        <a:rPr lang="en-US" sz="1600" dirty="0"/>
                        <a:t>Week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Lexical relations and semantic features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880414"/>
                  </a:ext>
                </a:extLst>
              </a:tr>
              <a:tr h="301876">
                <a:tc>
                  <a:txBody>
                    <a:bodyPr/>
                    <a:lstStyle/>
                    <a:p>
                      <a:r>
                        <a:rPr lang="en-US" sz="1600" dirty="0"/>
                        <a:t>Week 7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Evaluation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9161087"/>
                  </a:ext>
                </a:extLst>
              </a:tr>
              <a:tr h="301876">
                <a:tc>
                  <a:txBody>
                    <a:bodyPr/>
                    <a:lstStyle/>
                    <a:p>
                      <a:r>
                        <a:rPr lang="en-US" sz="1600" dirty="0"/>
                        <a:t>Week 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Pragmatic perspectives on language use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2320653"/>
                  </a:ext>
                </a:extLst>
              </a:tr>
              <a:tr h="301876">
                <a:tc>
                  <a:txBody>
                    <a:bodyPr/>
                    <a:lstStyle/>
                    <a:p>
                      <a:r>
                        <a:rPr lang="en-US" sz="1600" dirty="0"/>
                        <a:t>Week 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Pragmatics meaning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2044662"/>
                  </a:ext>
                </a:extLst>
              </a:tr>
              <a:tr h="301876">
                <a:tc>
                  <a:txBody>
                    <a:bodyPr/>
                    <a:lstStyle/>
                    <a:p>
                      <a:r>
                        <a:rPr lang="en-US" sz="1600" dirty="0"/>
                        <a:t>Week 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Pragmatics research: paradigms and methods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4521129"/>
                  </a:ext>
                </a:extLst>
              </a:tr>
              <a:tr h="301876">
                <a:tc>
                  <a:txBody>
                    <a:bodyPr/>
                    <a:lstStyle/>
                    <a:p>
                      <a:r>
                        <a:rPr lang="en-US" sz="1600" dirty="0"/>
                        <a:t>Week 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Pragmatics and language instruction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1028680"/>
                  </a:ext>
                </a:extLst>
              </a:tr>
              <a:tr h="301876">
                <a:tc>
                  <a:txBody>
                    <a:bodyPr/>
                    <a:lstStyle/>
                    <a:p>
                      <a:r>
                        <a:rPr lang="en-US" sz="1600" dirty="0"/>
                        <a:t>Week 12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Students’ course projects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9381465"/>
                  </a:ext>
                </a:extLst>
              </a:tr>
              <a:tr h="301876">
                <a:tc>
                  <a:txBody>
                    <a:bodyPr/>
                    <a:lstStyle/>
                    <a:p>
                      <a:r>
                        <a:rPr lang="en-US" sz="1600" dirty="0"/>
                        <a:t>Week 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Students’ course projects 1I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9656255"/>
                  </a:ext>
                </a:extLst>
              </a:tr>
              <a:tr h="301876">
                <a:tc>
                  <a:txBody>
                    <a:bodyPr/>
                    <a:lstStyle/>
                    <a:p>
                      <a:r>
                        <a:rPr lang="en-US" sz="1600" dirty="0"/>
                        <a:t>Week 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Students’ course projects III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0094792"/>
                  </a:ext>
                </a:extLst>
              </a:tr>
              <a:tr h="301876">
                <a:tc>
                  <a:txBody>
                    <a:bodyPr/>
                    <a:lstStyle/>
                    <a:p>
                      <a:r>
                        <a:rPr lang="en-US" sz="1600" dirty="0"/>
                        <a:t>Week 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Students’ course projects 1V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8896895"/>
                  </a:ext>
                </a:extLst>
              </a:tr>
              <a:tr h="427057">
                <a:tc>
                  <a:txBody>
                    <a:bodyPr/>
                    <a:lstStyle/>
                    <a:p>
                      <a:r>
                        <a:rPr lang="en-US" sz="1600" dirty="0"/>
                        <a:t>Week 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Submission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2903443"/>
                  </a:ext>
                </a:extLst>
              </a:tr>
            </a:tbl>
          </a:graphicData>
        </a:graphic>
      </p:graphicFrame>
      <p:pic>
        <p:nvPicPr>
          <p:cNvPr id="6" name="Picture 5" descr="A person standing next to a calendar&#10;&#10;Description automatically generated">
            <a:extLst>
              <a:ext uri="{FF2B5EF4-FFF2-40B4-BE49-F238E27FC236}">
                <a16:creationId xmlns:a16="http://schemas.microsoft.com/office/drawing/2014/main" id="{9C1FD08B-8EAA-FAE0-1713-1F23B375E9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2786" y="1573699"/>
            <a:ext cx="4098470" cy="4098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6786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415C7-C6BA-1177-6071-256C01EBF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8424" y="806032"/>
            <a:ext cx="7729728" cy="1188720"/>
          </a:xfrm>
        </p:spPr>
        <p:txBody>
          <a:bodyPr/>
          <a:lstStyle/>
          <a:p>
            <a:r>
              <a:rPr lang="en-US" b="1" dirty="0"/>
              <a:t>Assessment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F9BE84-8118-1100-65A8-75960A362A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8424" y="2489236"/>
            <a:ext cx="7729728" cy="3562732"/>
          </a:xfrm>
        </p:spPr>
        <p:txBody>
          <a:bodyPr>
            <a:no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ID" sz="2500" b="0" i="0" dirty="0">
                <a:solidFill>
                  <a:schemeClr val="tx1"/>
                </a:solidFill>
                <a:effectLst/>
                <a:latin typeface="Söhne"/>
              </a:rPr>
              <a:t>Quizzes and assignments on semantic and pragmatic analysis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ID" sz="2500" b="0" i="0" dirty="0">
                <a:solidFill>
                  <a:schemeClr val="tx1"/>
                </a:solidFill>
                <a:effectLst/>
                <a:latin typeface="Söhne"/>
              </a:rPr>
              <a:t>Midterm exam assessing knowledge of key concepts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ID" sz="2500" b="0" i="0" dirty="0">
                <a:solidFill>
                  <a:schemeClr val="tx1"/>
                </a:solidFill>
                <a:effectLst/>
                <a:latin typeface="Söhne"/>
              </a:rPr>
              <a:t>Final project and presentation on a chosen real-world example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ID" sz="2500" b="0" i="0" dirty="0">
                <a:solidFill>
                  <a:schemeClr val="tx1"/>
                </a:solidFill>
                <a:effectLst/>
                <a:latin typeface="Söhne"/>
              </a:rPr>
              <a:t>Class participation and engagement in active discussions</a:t>
            </a:r>
          </a:p>
        </p:txBody>
      </p:sp>
      <p:pic>
        <p:nvPicPr>
          <p:cNvPr id="4" name="Picture 3" descr="A group of people with speech bubbles&#10;&#10;Description automatically generated">
            <a:extLst>
              <a:ext uri="{FF2B5EF4-FFF2-40B4-BE49-F238E27FC236}">
                <a16:creationId xmlns:a16="http://schemas.microsoft.com/office/drawing/2014/main" id="{3ABA4256-2DBB-9994-8167-0C9FD2B1C1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25" y="806032"/>
            <a:ext cx="2813049" cy="2109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388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D73175-7FC7-AF3E-7D22-048D0ED40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3B7308-5E9D-391B-8765-9577EC84F1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7729728" cy="1650927"/>
          </a:xfrm>
        </p:spPr>
        <p:txBody>
          <a:bodyPr/>
          <a:lstStyle/>
          <a:p>
            <a:r>
              <a:rPr lang="en-US" dirty="0" err="1"/>
              <a:t>Fromkin</a:t>
            </a:r>
            <a:r>
              <a:rPr lang="en-US" dirty="0"/>
              <a:t>, Victoria., Rodman, Robert., &amp; </a:t>
            </a:r>
            <a:r>
              <a:rPr lang="en-US" dirty="0" err="1"/>
              <a:t>Hyams</a:t>
            </a:r>
            <a:r>
              <a:rPr lang="en-US" dirty="0"/>
              <a:t>, Nina. 2009. </a:t>
            </a:r>
            <a:r>
              <a:rPr lang="en-US" i="1" dirty="0"/>
              <a:t>An Introduction to Language</a:t>
            </a:r>
            <a:r>
              <a:rPr lang="en-US" dirty="0"/>
              <a:t>. Ninth Edition. Boston, USA: Wadsworth </a:t>
            </a:r>
            <a:r>
              <a:rPr lang="en-US" dirty="0" err="1"/>
              <a:t>Cangage</a:t>
            </a:r>
            <a:r>
              <a:rPr lang="en-US" dirty="0"/>
              <a:t> Learning.</a:t>
            </a:r>
          </a:p>
          <a:p>
            <a:r>
              <a:rPr lang="en-US" dirty="0"/>
              <a:t>Spencer-</a:t>
            </a:r>
            <a:r>
              <a:rPr lang="en-US" dirty="0" err="1"/>
              <a:t>Oatey</a:t>
            </a:r>
            <a:r>
              <a:rPr lang="en-US" dirty="0"/>
              <a:t>, Helen, &amp; </a:t>
            </a:r>
            <a:r>
              <a:rPr lang="en-US" dirty="0" err="1"/>
              <a:t>Zegarac</a:t>
            </a:r>
            <a:r>
              <a:rPr lang="en-US" dirty="0"/>
              <a:t>, Vladimir. Pragmatics. In Schmitt, R. &amp; Rogers, M. (Eds.), An introduction to applied linguistics (pp. 72-90). New York: Routledge.</a:t>
            </a:r>
          </a:p>
        </p:txBody>
      </p:sp>
    </p:spTree>
    <p:extLst>
      <p:ext uri="{BB962C8B-B14F-4D97-AF65-F5344CB8AC3E}">
        <p14:creationId xmlns:p14="http://schemas.microsoft.com/office/powerpoint/2010/main" val="15775150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56F89A-579A-C5B3-8C9D-0C760F371C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7584" y="984425"/>
            <a:ext cx="4619273" cy="4284261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endParaRPr lang="en-US" dirty="0"/>
          </a:p>
          <a:p>
            <a:pPr marL="0" indent="0">
              <a:buNone/>
            </a:pPr>
            <a:r>
              <a:rPr lang="en-US" sz="2800" b="1" dirty="0"/>
              <a:t>Dedy </a:t>
            </a:r>
            <a:r>
              <a:rPr lang="en-US" sz="2800" b="1" dirty="0" err="1"/>
              <a:t>Subandowo</a:t>
            </a:r>
            <a:r>
              <a:rPr lang="en-US" sz="2800" b="1" dirty="0"/>
              <a:t>, M.A.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buNone/>
            </a:pPr>
            <a:r>
              <a:rPr lang="en-US" dirty="0"/>
              <a:t>A PhD Student of Applied Linguistics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/>
              <a:t>Pazmany University, Hungary</a:t>
            </a:r>
          </a:p>
          <a:p>
            <a:pPr marL="0" indent="0">
              <a:lnSpc>
                <a:spcPct val="100000"/>
              </a:lnSpc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D7B98B-267C-3CA4-A525-711E88F26E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367" y="1009284"/>
            <a:ext cx="1775403" cy="1775403"/>
          </a:xfrm>
          <a:prstGeom prst="rect">
            <a:avLst/>
          </a:prstGeom>
        </p:spPr>
      </p:pic>
      <p:pic>
        <p:nvPicPr>
          <p:cNvPr id="10" name="Picture 9" descr="A building with a statue on the front&#10;&#10;Description automatically generated">
            <a:extLst>
              <a:ext uri="{FF2B5EF4-FFF2-40B4-BE49-F238E27FC236}">
                <a16:creationId xmlns:a16="http://schemas.microsoft.com/office/drawing/2014/main" id="{AEF28F5C-E806-36AD-6D50-343A549A41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184" y="3353986"/>
            <a:ext cx="4036975" cy="2691316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37F0E60-D573-6CBA-2C84-5E527AFDEF24}"/>
              </a:ext>
            </a:extLst>
          </p:cNvPr>
          <p:cNvSpPr txBox="1">
            <a:spLocks/>
          </p:cNvSpPr>
          <p:nvPr/>
        </p:nvSpPr>
        <p:spPr>
          <a:xfrm>
            <a:off x="6603898" y="984424"/>
            <a:ext cx="4619273" cy="5415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4B4DD921-5E25-672E-7391-E3087B0D186E}"/>
              </a:ext>
            </a:extLst>
          </p:cNvPr>
          <p:cNvSpPr txBox="1">
            <a:spLocks/>
          </p:cNvSpPr>
          <p:nvPr/>
        </p:nvSpPr>
        <p:spPr>
          <a:xfrm>
            <a:off x="6451498" y="1101722"/>
            <a:ext cx="4619273" cy="47718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A senior lecturer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Universitas Muhammadiyah Metro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Email: </a:t>
            </a:r>
            <a:r>
              <a:rPr lang="en-US" dirty="0">
                <a:hlinkClick r:id="rId4"/>
              </a:rPr>
              <a:t>dedy.subandowo@ummetro.ac.id</a:t>
            </a: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WhatsApp: +36 30 938 8785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Blog: </a:t>
            </a:r>
            <a:r>
              <a:rPr lang="en-US" dirty="0" err="1"/>
              <a:t>mrdowoportal.weebly.com</a:t>
            </a:r>
            <a:endParaRPr lang="en-US" dirty="0"/>
          </a:p>
        </p:txBody>
      </p:sp>
      <p:pic>
        <p:nvPicPr>
          <p:cNvPr id="16" name="Picture 15" descr="A sign over a building&#10;&#10;Description automatically generated">
            <a:extLst>
              <a:ext uri="{FF2B5EF4-FFF2-40B4-BE49-F238E27FC236}">
                <a16:creationId xmlns:a16="http://schemas.microsoft.com/office/drawing/2014/main" id="{789394BD-CA60-830D-8063-C62ACEF657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60354" y="3851955"/>
            <a:ext cx="3911702" cy="2193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6993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close-up of a sign&#10;&#10;Description automatically generated">
            <a:extLst>
              <a:ext uri="{FF2B5EF4-FFF2-40B4-BE49-F238E27FC236}">
                <a16:creationId xmlns:a16="http://schemas.microsoft.com/office/drawing/2014/main" id="{111F6E50-2BCC-1240-1F23-53658136AF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0756" y="765175"/>
            <a:ext cx="8844843" cy="4975225"/>
          </a:xfrm>
        </p:spPr>
      </p:pic>
    </p:spTree>
    <p:extLst>
      <p:ext uri="{BB962C8B-B14F-4D97-AF65-F5344CB8AC3E}">
        <p14:creationId xmlns:p14="http://schemas.microsoft.com/office/powerpoint/2010/main" val="867192460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{9492001D-F41E-FE4C-B513-4349FA715D5A}tf10001120</Template>
  <TotalTime>398</TotalTime>
  <Words>395</Words>
  <Application>Microsoft Macintosh PowerPoint</Application>
  <PresentationFormat>Widescreen</PresentationFormat>
  <Paragraphs>68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Franklin Gothic Book</vt:lpstr>
      <vt:lpstr>Gill Sans MT</vt:lpstr>
      <vt:lpstr>Söhne</vt:lpstr>
      <vt:lpstr>Parcel</vt:lpstr>
      <vt:lpstr>An introduction to semantics and pragmatics</vt:lpstr>
      <vt:lpstr>A course overview </vt:lpstr>
      <vt:lpstr>Course objectives</vt:lpstr>
      <vt:lpstr>Course plans</vt:lpstr>
      <vt:lpstr>Assessment methods</vt:lpstr>
      <vt:lpstr>References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introduction to semantics and pragmatics</dc:title>
  <dc:creator>Reviewer</dc:creator>
  <cp:lastModifiedBy>Reviewer</cp:lastModifiedBy>
  <cp:revision>1</cp:revision>
  <dcterms:created xsi:type="dcterms:W3CDTF">2023-09-04T07:47:31Z</dcterms:created>
  <dcterms:modified xsi:type="dcterms:W3CDTF">2023-09-04T14:26:29Z</dcterms:modified>
</cp:coreProperties>
</file>