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6" r:id="rId2"/>
    <p:sldMasterId id="2147483736" r:id="rId3"/>
    <p:sldMasterId id="2147483872" r:id="rId4"/>
  </p:sldMasterIdLst>
  <p:notesMasterIdLst>
    <p:notesMasterId r:id="rId25"/>
  </p:notesMasterIdLst>
  <p:sldIdLst>
    <p:sldId id="256" r:id="rId5"/>
    <p:sldId id="270" r:id="rId6"/>
    <p:sldId id="281" r:id="rId7"/>
    <p:sldId id="282" r:id="rId8"/>
    <p:sldId id="257" r:id="rId9"/>
    <p:sldId id="259" r:id="rId10"/>
    <p:sldId id="261" r:id="rId11"/>
    <p:sldId id="264" r:id="rId12"/>
    <p:sldId id="287" r:id="rId13"/>
    <p:sldId id="266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2" autoAdjust="0"/>
  </p:normalViewPr>
  <p:slideViewPr>
    <p:cSldViewPr>
      <p:cViewPr>
        <p:scale>
          <a:sx n="76" d="100"/>
          <a:sy n="76" d="100"/>
        </p:scale>
        <p:origin x="-204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%20-%20PPCU\SEMESTER%203\RESEARCH%20METHOD%20-%202\FEATURES\Excel%20Calculation_Dr.%20DOW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%20-%20PPCU\SEMESTER%203\RESEARCH%20METHOD%20-%202\FEATURES\Excel%20Calculation_Dr.%20DOW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 dirty="0" smtClean="0"/>
              <a:t>The occurance</a:t>
            </a:r>
            <a:r>
              <a:rPr lang="id-ID" baseline="0" dirty="0" smtClean="0"/>
              <a:t> of linguistic features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Sheet1!$N$50</c:f>
              <c:strCache>
                <c:ptCount val="1"/>
                <c:pt idx="0">
                  <c:v>Semester 1</c:v>
                </c:pt>
              </c:strCache>
            </c:strRef>
          </c:tx>
          <c:invertIfNegative val="0"/>
          <c:cat>
            <c:strRef>
              <c:f>Sheet1!$M$51:$M$65</c:f>
              <c:strCache>
                <c:ptCount val="15"/>
                <c:pt idx="0">
                  <c:v>Preposition</c:v>
                </c:pt>
                <c:pt idx="1">
                  <c:v>Conjunction</c:v>
                </c:pt>
                <c:pt idx="2">
                  <c:v>Definite Article </c:v>
                </c:pt>
                <c:pt idx="3">
                  <c:v>Indefinite Article</c:v>
                </c:pt>
                <c:pt idx="4">
                  <c:v>Adjective</c:v>
                </c:pt>
                <c:pt idx="5">
                  <c:v>Abstract Noun</c:v>
                </c:pt>
                <c:pt idx="6">
                  <c:v>Concrete Noun</c:v>
                </c:pt>
                <c:pt idx="7">
                  <c:v>Noun Phrase</c:v>
                </c:pt>
                <c:pt idx="8">
                  <c:v>Expanded Noun Phrase</c:v>
                </c:pt>
                <c:pt idx="9">
                  <c:v>Active Verb</c:v>
                </c:pt>
                <c:pt idx="10">
                  <c:v>Verb Phrase</c:v>
                </c:pt>
                <c:pt idx="11">
                  <c:v>Noun Clause</c:v>
                </c:pt>
                <c:pt idx="12">
                  <c:v>Adjective Clause</c:v>
                </c:pt>
                <c:pt idx="13">
                  <c:v>Adverbial Clause</c:v>
                </c:pt>
                <c:pt idx="14">
                  <c:v>Passive Form</c:v>
                </c:pt>
              </c:strCache>
            </c:strRef>
          </c:cat>
          <c:val>
            <c:numRef>
              <c:f>Sheet1!$N$51:$N$65</c:f>
              <c:numCache>
                <c:formatCode>General</c:formatCode>
                <c:ptCount val="15"/>
                <c:pt idx="0">
                  <c:v>154.0</c:v>
                </c:pt>
                <c:pt idx="1">
                  <c:v>59.0</c:v>
                </c:pt>
                <c:pt idx="2">
                  <c:v>66.0</c:v>
                </c:pt>
                <c:pt idx="3">
                  <c:v>18.0</c:v>
                </c:pt>
                <c:pt idx="4">
                  <c:v>117.0</c:v>
                </c:pt>
                <c:pt idx="5">
                  <c:v>172.0</c:v>
                </c:pt>
                <c:pt idx="6">
                  <c:v>80.0</c:v>
                </c:pt>
                <c:pt idx="7">
                  <c:v>175.0</c:v>
                </c:pt>
                <c:pt idx="8">
                  <c:v>49.0</c:v>
                </c:pt>
                <c:pt idx="9">
                  <c:v>38.0</c:v>
                </c:pt>
                <c:pt idx="10">
                  <c:v>41.0</c:v>
                </c:pt>
                <c:pt idx="11">
                  <c:v>7.0</c:v>
                </c:pt>
                <c:pt idx="12">
                  <c:v>15.0</c:v>
                </c:pt>
                <c:pt idx="13">
                  <c:v>21.0</c:v>
                </c:pt>
                <c:pt idx="14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Sheet1!$O$50</c:f>
              <c:strCache>
                <c:ptCount val="1"/>
                <c:pt idx="0">
                  <c:v>Semester 2</c:v>
                </c:pt>
              </c:strCache>
            </c:strRef>
          </c:tx>
          <c:invertIfNegative val="0"/>
          <c:cat>
            <c:strRef>
              <c:f>Sheet1!$M$51:$M$65</c:f>
              <c:strCache>
                <c:ptCount val="15"/>
                <c:pt idx="0">
                  <c:v>Preposition</c:v>
                </c:pt>
                <c:pt idx="1">
                  <c:v>Conjunction</c:v>
                </c:pt>
                <c:pt idx="2">
                  <c:v>Definite Article </c:v>
                </c:pt>
                <c:pt idx="3">
                  <c:v>Indefinite Article</c:v>
                </c:pt>
                <c:pt idx="4">
                  <c:v>Adjective</c:v>
                </c:pt>
                <c:pt idx="5">
                  <c:v>Abstract Noun</c:v>
                </c:pt>
                <c:pt idx="6">
                  <c:v>Concrete Noun</c:v>
                </c:pt>
                <c:pt idx="7">
                  <c:v>Noun Phrase</c:v>
                </c:pt>
                <c:pt idx="8">
                  <c:v>Expanded Noun Phrase</c:v>
                </c:pt>
                <c:pt idx="9">
                  <c:v>Active Verb</c:v>
                </c:pt>
                <c:pt idx="10">
                  <c:v>Verb Phrase</c:v>
                </c:pt>
                <c:pt idx="11">
                  <c:v>Noun Clause</c:v>
                </c:pt>
                <c:pt idx="12">
                  <c:v>Adjective Clause</c:v>
                </c:pt>
                <c:pt idx="13">
                  <c:v>Adverbial Clause</c:v>
                </c:pt>
                <c:pt idx="14">
                  <c:v>Passive Form</c:v>
                </c:pt>
              </c:strCache>
            </c:strRef>
          </c:cat>
          <c:val>
            <c:numRef>
              <c:f>Sheet1!$O$51:$O$65</c:f>
              <c:numCache>
                <c:formatCode>General</c:formatCode>
                <c:ptCount val="15"/>
                <c:pt idx="0">
                  <c:v>141.0</c:v>
                </c:pt>
                <c:pt idx="1">
                  <c:v>64.0</c:v>
                </c:pt>
                <c:pt idx="2">
                  <c:v>65.0</c:v>
                </c:pt>
                <c:pt idx="3">
                  <c:v>11.0</c:v>
                </c:pt>
                <c:pt idx="4">
                  <c:v>117.0</c:v>
                </c:pt>
                <c:pt idx="5">
                  <c:v>189.0</c:v>
                </c:pt>
                <c:pt idx="6">
                  <c:v>101.0</c:v>
                </c:pt>
                <c:pt idx="7">
                  <c:v>175.0</c:v>
                </c:pt>
                <c:pt idx="8">
                  <c:v>60.0</c:v>
                </c:pt>
                <c:pt idx="9">
                  <c:v>53.0</c:v>
                </c:pt>
                <c:pt idx="10">
                  <c:v>43.0</c:v>
                </c:pt>
                <c:pt idx="11">
                  <c:v>1.0</c:v>
                </c:pt>
                <c:pt idx="12">
                  <c:v>13.0</c:v>
                </c:pt>
                <c:pt idx="13">
                  <c:v>12.0</c:v>
                </c:pt>
                <c:pt idx="1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51306872"/>
        <c:axId val="2051309848"/>
      </c:barChart>
      <c:catAx>
        <c:axId val="2051306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1309848"/>
        <c:crosses val="autoZero"/>
        <c:auto val="1"/>
        <c:lblAlgn val="ctr"/>
        <c:lblOffset val="100"/>
        <c:noMultiLvlLbl val="0"/>
      </c:catAx>
      <c:valAx>
        <c:axId val="2051309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51306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Sheet2!$D$63</c:f>
              <c:strCache>
                <c:ptCount val="1"/>
                <c:pt idx="0">
                  <c:v>Result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Sheet2!$C$64:$C$65</c:f>
              <c:strCache>
                <c:ptCount val="2"/>
                <c:pt idx="0">
                  <c:v>Increase</c:v>
                </c:pt>
                <c:pt idx="1">
                  <c:v>Decrease</c:v>
                </c:pt>
              </c:strCache>
            </c:strRef>
          </c:cat>
          <c:val>
            <c:numRef>
              <c:f>Sheet2!$D$64:$D$65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A7-41A3-BFF8-15FB58665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1A6C-7AFD-4298-BE13-8782173F2DB0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B32D-4830-4606-B0AE-8F708F767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the aim and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Introduction explanations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Clr>
                <a:schemeClr val="tx1"/>
              </a:buClr>
              <a:buFont typeface="+mj-lt"/>
              <a:buAutoNum type="arabicParenR"/>
            </a:pPr>
            <a:r>
              <a:rPr lang="en-US" sz="1200" dirty="0" smtClean="0"/>
              <a:t>In what frequency do pre-selected linguistic features occur in Indonesian graduate students’ texts?</a:t>
            </a:r>
            <a:endParaRPr lang="id-ID" sz="1200" dirty="0" smtClean="0"/>
          </a:p>
          <a:p>
            <a:pPr marL="285750" indent="-285750" algn="just">
              <a:buClr>
                <a:schemeClr val="tx1"/>
              </a:buClr>
              <a:buFont typeface="+mj-lt"/>
              <a:buAutoNum type="arabicParenR"/>
            </a:pPr>
            <a:r>
              <a:rPr lang="en-US" sz="1200" dirty="0" smtClean="0"/>
              <a:t>What do these features show in a Paired T-test statistical analysis? </a:t>
            </a:r>
            <a:endParaRPr lang="id-ID" sz="1200" dirty="0" smtClean="0"/>
          </a:p>
          <a:p>
            <a:r>
              <a:rPr lang="en-US" dirty="0" smtClean="0"/>
              <a:t>Rank distribution </a:t>
            </a:r>
            <a:r>
              <a:rPr lang="en-US" dirty="0" smtClean="0">
                <a:sym typeface="Wingdings"/>
              </a:rPr>
              <a:t> top three or five </a:t>
            </a:r>
          </a:p>
          <a:p>
            <a:r>
              <a:rPr lang="en-US" dirty="0" smtClean="0">
                <a:sym typeface="Wingdings"/>
              </a:rPr>
              <a:t>What the top three highlight means for the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study </a:t>
            </a:r>
          </a:p>
          <a:p>
            <a:r>
              <a:rPr lang="en-US" dirty="0" smtClean="0"/>
              <a:t>Future suggestion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Piloting project have done and suggestion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5429" y="0"/>
            <a:ext cx="48985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696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66" y="791473"/>
            <a:ext cx="3213463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60968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109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B87A0-E141-4976-A24F-97A3C530F73D}"/>
              </a:ext>
            </a:extLst>
          </p:cNvPr>
          <p:cNvSpPr/>
          <p:nvPr userDrawn="1"/>
        </p:nvSpPr>
        <p:spPr>
          <a:xfrm>
            <a:off x="1" y="0"/>
            <a:ext cx="1763486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041" y="1419498"/>
            <a:ext cx="1763486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5170" y="505098"/>
            <a:ext cx="1763486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0299" y="2116187"/>
            <a:ext cx="1763486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473" y="31786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928" y="2462348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7473" y="460683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2238" y="2966973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2055" y="167884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3146" y="390720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1904" y="1649809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67259" y="423645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0CADDCB3-9ED0-4A68-830A-6B58177892A2}"/>
              </a:ext>
            </a:extLst>
          </p:cNvPr>
          <p:cNvSpPr/>
          <p:nvPr userDrawn="1"/>
        </p:nvSpPr>
        <p:spPr>
          <a:xfrm rot="2700000">
            <a:off x="217932" y="1836322"/>
            <a:ext cx="2508249" cy="1881186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944DC42C-15BC-4390-BEC2-ED222CEABEC9}"/>
              </a:ext>
            </a:extLst>
          </p:cNvPr>
          <p:cNvSpPr/>
          <p:nvPr userDrawn="1"/>
        </p:nvSpPr>
        <p:spPr>
          <a:xfrm rot="13500000">
            <a:off x="4785651" y="2317934"/>
            <a:ext cx="1270204" cy="952653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62659" y="2590782"/>
            <a:ext cx="4833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43659" y="2698782"/>
            <a:ext cx="4671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4951" y="1901754"/>
            <a:ext cx="3816424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533162" y="5251274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617915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61522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77306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1522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7306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77306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61522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xmlns="" id="{0ADF64C9-A222-4452-81CD-D0F743103159}"/>
              </a:ext>
            </a:extLst>
          </p:cNvPr>
          <p:cNvSpPr/>
          <p:nvPr userDrawn="1"/>
        </p:nvSpPr>
        <p:spPr>
          <a:xfrm>
            <a:off x="4033171" y="548680"/>
            <a:ext cx="3312368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F1861-6E57-408F-A724-B102A250BEE2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8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25/01/21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1357322"/>
          </a:xfrm>
        </p:spPr>
        <p:txBody>
          <a:bodyPr>
            <a:noAutofit/>
          </a:bodyPr>
          <a:lstStyle/>
          <a:p>
            <a:pPr algn="ctr"/>
            <a:r>
              <a:rPr lang="id-ID" sz="2800" b="0" dirty="0" smtClean="0">
                <a:solidFill>
                  <a:schemeClr val="tx1"/>
                </a:solidFill>
              </a:rPr>
              <a:t>A Comparison of Linguisic Features in Indonesian Graduate Students’ L2 English Academic </a:t>
            </a:r>
            <a:r>
              <a:rPr lang="id-ID" sz="2800" b="0" dirty="0" smtClean="0">
                <a:solidFill>
                  <a:schemeClr val="tx1"/>
                </a:solidFill>
              </a:rPr>
              <a:t>Texts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286808" cy="17859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Dedy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Subandowo</a:t>
            </a:r>
            <a:endParaRPr lang="id-ID" dirty="0" smtClean="0">
              <a:solidFill>
                <a:schemeClr val="tx1"/>
              </a:solidFill>
            </a:endParaRPr>
          </a:p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Supervisor</a:t>
            </a:r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Csilla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Sárdi</a:t>
            </a:r>
            <a:r>
              <a:rPr lang="en-US" dirty="0" smtClean="0">
                <a:solidFill>
                  <a:schemeClr val="tx1"/>
                </a:solidFill>
              </a:rPr>
              <a:t>, Ph</a:t>
            </a:r>
            <a:r>
              <a:rPr lang="id-ID" dirty="0" smtClean="0">
                <a:solidFill>
                  <a:schemeClr val="tx1"/>
                </a:solidFill>
              </a:rPr>
              <a:t>D</a:t>
            </a:r>
          </a:p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sz="2800" b="1" dirty="0" err="1" smtClean="0">
                <a:solidFill>
                  <a:schemeClr val="tx1"/>
                </a:solidFill>
              </a:rPr>
              <a:t>Pázmány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Péter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Chatolic</a:t>
            </a:r>
            <a:r>
              <a:rPr lang="en-US" sz="2800" b="1" dirty="0" smtClean="0">
                <a:solidFill>
                  <a:schemeClr val="tx1"/>
                </a:solidFill>
              </a:rPr>
              <a:t> University</a:t>
            </a:r>
            <a:endParaRPr lang="id-ID" sz="2800" b="1" dirty="0" smtClean="0">
              <a:solidFill>
                <a:schemeClr val="tx1"/>
              </a:solidFill>
            </a:endParaRPr>
          </a:p>
          <a:p>
            <a:endParaRPr lang="en-US" altLang="ko-KR" sz="110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293" y="811359"/>
            <a:ext cx="521497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DOCTORAL SCHOOL CONFERENCE 202</a:t>
            </a:r>
            <a:r>
              <a:rPr lang="id-ID" sz="1600" dirty="0" smtClean="0"/>
              <a:t>1</a:t>
            </a:r>
            <a:endParaRPr lang="en-US" sz="1600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rcRect l="27612" r="27612"/>
          <a:stretch>
            <a:fillRect/>
          </a:stretch>
        </p:blipFill>
        <p:spPr>
          <a:xfrm>
            <a:off x="4143372" y="3519995"/>
            <a:ext cx="785818" cy="12311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786346"/>
          </a:xfrm>
        </p:spPr>
        <p:txBody>
          <a:bodyPr>
            <a:normAutofit/>
          </a:bodyPr>
          <a:lstStyle/>
          <a:p>
            <a:r>
              <a:rPr lang="id-ID" sz="2000" dirty="0" smtClean="0"/>
              <a:t>Contact the representative of PPI Hongaria</a:t>
            </a:r>
          </a:p>
          <a:p>
            <a:r>
              <a:rPr lang="id-ID" sz="2000" dirty="0" smtClean="0"/>
              <a:t>Select the participants from the database (university/faculty/program)</a:t>
            </a:r>
          </a:p>
          <a:p>
            <a:r>
              <a:rPr lang="id-ID" sz="2000" dirty="0" smtClean="0"/>
              <a:t>Send the proposal to the participants</a:t>
            </a:r>
          </a:p>
          <a:p>
            <a:r>
              <a:rPr lang="id-ID" sz="2000" dirty="0" smtClean="0"/>
              <a:t>Accept the response </a:t>
            </a:r>
          </a:p>
          <a:p>
            <a:r>
              <a:rPr lang="id-ID" sz="2000" dirty="0" smtClean="0"/>
              <a:t>Describe the research consent</a:t>
            </a:r>
          </a:p>
          <a:p>
            <a:r>
              <a:rPr lang="id-ID" sz="2000" dirty="0" smtClean="0"/>
              <a:t>Ask them to send the texts (several texts are fine)via email or social media </a:t>
            </a:r>
          </a:p>
          <a:p>
            <a:r>
              <a:rPr lang="id-ID" sz="2000" dirty="0" smtClean="0"/>
              <a:t>Receive and confirm the text </a:t>
            </a:r>
          </a:p>
          <a:p>
            <a:r>
              <a:rPr lang="id-ID" sz="2000" dirty="0" smtClean="0"/>
              <a:t>Classify the text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2.4 Data collection procedures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7863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Sorting the text into first and second semester</a:t>
            </a:r>
          </a:p>
          <a:p>
            <a:r>
              <a:rPr lang="id-ID" sz="2000" dirty="0" smtClean="0"/>
              <a:t>Limiting to 150 word </a:t>
            </a:r>
            <a:r>
              <a:rPr lang="en-US" sz="2000" dirty="0" smtClean="0"/>
              <a:t>length</a:t>
            </a:r>
          </a:p>
          <a:p>
            <a:r>
              <a:rPr lang="en-US" sz="2000" dirty="0" smtClean="0"/>
              <a:t>Marking the occurrence of linguistic features for each semester</a:t>
            </a:r>
          </a:p>
          <a:p>
            <a:r>
              <a:rPr lang="en-US" sz="2000" dirty="0" smtClean="0"/>
              <a:t>Classifying in the excel form </a:t>
            </a:r>
          </a:p>
          <a:p>
            <a:r>
              <a:rPr lang="en-US" sz="2000" dirty="0" smtClean="0"/>
              <a:t>Calculating the number between first and second semesters </a:t>
            </a:r>
          </a:p>
          <a:p>
            <a:r>
              <a:rPr lang="en-US" sz="2000" dirty="0" smtClean="0"/>
              <a:t>Running the SPSS application</a:t>
            </a:r>
          </a:p>
          <a:p>
            <a:r>
              <a:rPr lang="en-US" sz="2000" dirty="0" smtClean="0"/>
              <a:t>Normalizing the data </a:t>
            </a:r>
          </a:p>
          <a:p>
            <a:r>
              <a:rPr lang="id-ID" sz="2000" dirty="0" smtClean="0"/>
              <a:t>Employing paired T-tests analysis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2.5 Data analysis technique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15638"/>
            <a:ext cx="5572164" cy="484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3. Results and 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072494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2400" b="1" u="sng" dirty="0" smtClean="0"/>
          </a:p>
          <a:p>
            <a:pPr>
              <a:buNone/>
            </a:pPr>
            <a:r>
              <a:rPr lang="id-ID" sz="2400" b="1" dirty="0" smtClean="0"/>
              <a:t>	Results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000" dirty="0" smtClean="0"/>
              <a:t>Linguistic features </a:t>
            </a:r>
          </a:p>
          <a:p>
            <a:pPr lvl="1"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400" dirty="0" smtClean="0"/>
              <a:t>	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2396" y="130491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3.1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71480"/>
            <a:ext cx="818388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400" b="1" dirty="0" smtClean="0"/>
              <a:t>Statistical Analysis: </a:t>
            </a:r>
          </a:p>
          <a:p>
            <a:pPr>
              <a:buNone/>
            </a:pPr>
            <a:endParaRPr lang="id-ID" sz="2400" b="1" dirty="0" smtClean="0"/>
          </a:p>
          <a:p>
            <a:pPr marL="722313" indent="-455613" algn="just">
              <a:buFont typeface="Wingdings" pitchFamily="2" charset="2"/>
              <a:buChar char="Ø"/>
            </a:pPr>
            <a:r>
              <a:rPr lang="id-ID" sz="2000" dirty="0" smtClean="0"/>
              <a:t>The data are normally distributed (P-value &gt; 0.05, Shapiro-Wilk test)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Paired T-tests demonstrate :</a:t>
            </a:r>
          </a:p>
          <a:p>
            <a:pPr marL="723900" indent="-457200">
              <a:buSzPct val="100000"/>
              <a:buFont typeface="+mj-lt"/>
              <a:buAutoNum type="arabicParenR"/>
            </a:pPr>
            <a:r>
              <a:rPr lang="id-ID" sz="2000" dirty="0" smtClean="0"/>
              <a:t>Nine variables or 60 % data are increase in the second semester .</a:t>
            </a:r>
          </a:p>
          <a:p>
            <a:pPr marL="723900" indent="-457200">
              <a:buSzPct val="100000"/>
              <a:buFont typeface="+mj-lt"/>
              <a:buAutoNum type="arabicParenR"/>
            </a:pPr>
            <a:r>
              <a:rPr lang="id-ID" sz="2000" dirty="0" smtClean="0"/>
              <a:t>Six variables or 40 % data are drop in the second semester.</a:t>
            </a:r>
          </a:p>
          <a:p>
            <a:pPr marL="723900" indent="-457200">
              <a:buSzPct val="100000"/>
              <a:buFont typeface="+mj-lt"/>
              <a:buAutoNum type="arabicParenR"/>
            </a:pPr>
            <a:r>
              <a:rPr lang="id-ID" sz="2000" dirty="0" smtClean="0"/>
              <a:t>The rise and </a:t>
            </a:r>
            <a:r>
              <a:rPr lang="id-ID" sz="2000" dirty="0" smtClean="0"/>
              <a:t>fall are </a:t>
            </a:r>
            <a:r>
              <a:rPr lang="id-ID" sz="2000" dirty="0" smtClean="0"/>
              <a:t>not statistically siginificant </a:t>
            </a:r>
            <a:r>
              <a:rPr lang="id-ID" sz="2000" dirty="0" smtClean="0"/>
              <a:t>in either semesters</a:t>
            </a:r>
            <a:r>
              <a:rPr lang="id-ID" sz="2000" dirty="0" smtClean="0"/>
              <a:t>.</a:t>
            </a:r>
          </a:p>
          <a:p>
            <a:pPr>
              <a:buNone/>
            </a:pPr>
            <a:r>
              <a:rPr lang="id-ID" sz="2000" dirty="0" smtClean="0"/>
              <a:t>	</a:t>
            </a:r>
          </a:p>
          <a:p>
            <a:pPr>
              <a:buNone/>
            </a:pPr>
            <a:r>
              <a:rPr lang="id-ID" sz="2000" dirty="0" smtClean="0"/>
              <a:t>	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970482"/>
          </a:xfrm>
        </p:spPr>
        <p:txBody>
          <a:bodyPr/>
          <a:lstStyle/>
          <a:p>
            <a:pPr>
              <a:buNone/>
            </a:pPr>
            <a:r>
              <a:rPr lang="id-ID" sz="2400" b="1" dirty="0" smtClean="0"/>
              <a:t>	  Discussion</a:t>
            </a:r>
          </a:p>
          <a:p>
            <a:pPr>
              <a:buNone/>
            </a:pPr>
            <a:r>
              <a:rPr lang="id-ID" sz="2400" b="1" dirty="0" smtClean="0"/>
              <a:t>Comparing the frequency of linguistic features </a:t>
            </a:r>
            <a:r>
              <a:rPr lang="id-ID" sz="2400" b="1" dirty="0" smtClean="0"/>
              <a:t> </a:t>
            </a:r>
            <a:endParaRPr lang="id-ID" sz="2400" b="1" dirty="0" smtClean="0"/>
          </a:p>
          <a:p>
            <a:endParaRPr lang="id-ID" dirty="0" smtClean="0"/>
          </a:p>
          <a:p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42910" y="1214422"/>
          <a:ext cx="78581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36496" y="404664"/>
            <a:ext cx="2786082" cy="5570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u="sng" dirty="0" smtClean="0"/>
              <a:t>Rank distribution</a:t>
            </a:r>
            <a:r>
              <a:rPr lang="id-ID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Abstract noun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Noun phrase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Preposition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Adjective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Concrete noun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Definite article 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Conjunction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Expanded noun phrase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Active verb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Verb phrase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Adverbial clause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Passive form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Adjective clause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 Indefinite article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Noun clause</a:t>
            </a:r>
          </a:p>
          <a:p>
            <a:pPr marL="342900" indent="-342900">
              <a:buAutoNum type="arabicPeriod"/>
            </a:pPr>
            <a:endParaRPr lang="id-I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9058" y="604818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3.2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/>
          <a:lstStyle/>
          <a:p>
            <a:r>
              <a:rPr lang="id-ID" sz="1800" b="1" dirty="0" smtClean="0"/>
              <a:t>Tests of Normality (P-Value&gt;0.05)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8" y="1142985"/>
          <a:ext cx="7786741" cy="482536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8236"/>
                <a:gridCol w="2731865"/>
                <a:gridCol w="2056640"/>
              </a:tblGrid>
              <a:tr h="260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Variables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Kolmogorov-Smirnova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Shapiro-</a:t>
                      </a:r>
                      <a:r>
                        <a:rPr lang="en-US" sz="1800" u="none" strike="noStrike" dirty="0" err="1"/>
                        <a:t>Wilk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0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Sig.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Sig.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Difference_Prep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.200</a:t>
                      </a:r>
                      <a:r>
                        <a:rPr lang="en-US" sz="1800" u="none" strike="noStrike" baseline="30000" dirty="0"/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0,268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Difference_Conj</a:t>
                      </a:r>
                      <a:r>
                        <a:rPr lang="id-ID" sz="1800" u="none" strike="noStrike" dirty="0" smtClean="0"/>
                        <a:t>unct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.200</a:t>
                      </a:r>
                      <a:r>
                        <a:rPr lang="en-US" sz="1800" u="none" strike="noStrike" baseline="30000" dirty="0"/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0,830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Difference_D</a:t>
                      </a:r>
                      <a:r>
                        <a:rPr lang="id-ID" sz="1800" u="none" strike="noStrike" dirty="0" smtClean="0"/>
                        <a:t>efinite</a:t>
                      </a:r>
                      <a:r>
                        <a:rPr lang="id-ID" sz="1800" u="none" strike="noStrike" baseline="0" dirty="0" smtClean="0"/>
                        <a:t>  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0,194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0,126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Difference_I</a:t>
                      </a:r>
                      <a:r>
                        <a:rPr lang="id-ID" sz="1800" u="none" strike="noStrike" dirty="0" smtClean="0"/>
                        <a:t>ndefinite</a:t>
                      </a:r>
                      <a:r>
                        <a:rPr lang="id-ID" sz="1800" u="none" strike="noStrike" baseline="0" dirty="0" smtClean="0"/>
                        <a:t> 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0,138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/>
                        <a:t>Difference_Adjective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0,117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0,473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</a:t>
                      </a:r>
                      <a:r>
                        <a:rPr lang="id-ID" sz="1800" u="none" strike="noStrike" dirty="0" smtClean="0"/>
                        <a:t>bstract </a:t>
                      </a:r>
                      <a:r>
                        <a:rPr lang="en-US" sz="1800" u="none" strike="noStrike" dirty="0" smtClean="0"/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.200</a:t>
                      </a:r>
                      <a:r>
                        <a:rPr lang="en-US" sz="1800" u="none" strike="noStrike" baseline="30000" dirty="0"/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0,248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Difference_C</a:t>
                      </a:r>
                      <a:r>
                        <a:rPr lang="id-ID" sz="1800" u="none" strike="noStrike" dirty="0" smtClean="0"/>
                        <a:t>oncrete </a:t>
                      </a:r>
                      <a:r>
                        <a:rPr lang="en-US" sz="1800" u="none" strike="noStrike" dirty="0" smtClean="0"/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0,613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Difference_N</a:t>
                      </a:r>
                      <a:r>
                        <a:rPr lang="id-ID" sz="1800" u="none" strike="noStrike" dirty="0" smtClean="0"/>
                        <a:t>oun </a:t>
                      </a:r>
                      <a:r>
                        <a:rPr lang="en-US" sz="1800" u="none" strike="noStrike" dirty="0" smtClean="0"/>
                        <a:t>P</a:t>
                      </a:r>
                      <a:r>
                        <a:rPr lang="id-ID" sz="1800" u="none" strike="noStrike" dirty="0" smtClean="0"/>
                        <a:t>hrase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0,059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Difference_E</a:t>
                      </a:r>
                      <a:r>
                        <a:rPr lang="id-ID" sz="1800" u="none" strike="noStrike" dirty="0" smtClean="0"/>
                        <a:t>xpanded</a:t>
                      </a:r>
                      <a:r>
                        <a:rPr lang="id-ID" sz="1800" u="none" strike="noStrike" baseline="0" dirty="0" smtClean="0"/>
                        <a:t> </a:t>
                      </a:r>
                      <a:r>
                        <a:rPr lang="en-US" sz="1800" u="none" strike="noStrike" dirty="0" smtClean="0"/>
                        <a:t>NP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0,299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</a:t>
                      </a:r>
                      <a:r>
                        <a:rPr lang="id-ID" sz="1800" u="none" strike="noStrike" dirty="0" smtClean="0"/>
                        <a:t>ct </a:t>
                      </a:r>
                      <a:r>
                        <a:rPr lang="en-US" sz="1800" u="none" strike="noStrike" dirty="0" smtClean="0"/>
                        <a:t>V</a:t>
                      </a:r>
                      <a:r>
                        <a:rPr lang="id-ID" sz="1800" u="none" strike="noStrike" dirty="0" smtClean="0"/>
                        <a:t>erb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0,770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Difference_V</a:t>
                      </a:r>
                      <a:r>
                        <a:rPr lang="id-ID" sz="1800" u="none" strike="noStrike" dirty="0" smtClean="0"/>
                        <a:t>erb </a:t>
                      </a:r>
                      <a:r>
                        <a:rPr lang="en-US" sz="1800" u="none" strike="noStrike" dirty="0" smtClean="0"/>
                        <a:t>P</a:t>
                      </a:r>
                      <a:r>
                        <a:rPr lang="id-ID" sz="1800" u="none" strike="noStrike" dirty="0" smtClean="0"/>
                        <a:t>hrase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0,456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Difference_N</a:t>
                      </a:r>
                      <a:r>
                        <a:rPr lang="id-ID" sz="1800" u="none" strike="noStrike" dirty="0" smtClean="0"/>
                        <a:t>oun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0,031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Difference_Adv</a:t>
                      </a:r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0,918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Difference_Adj</a:t>
                      </a:r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0,817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0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Difference_P</a:t>
                      </a:r>
                      <a:r>
                        <a:rPr lang="id-ID" sz="1800" u="none" strike="noStrike" dirty="0" smtClean="0"/>
                        <a:t>assive </a:t>
                      </a:r>
                      <a:r>
                        <a:rPr lang="en-US" sz="1800" u="none" strike="noStrike" dirty="0" smtClean="0"/>
                        <a:t>F</a:t>
                      </a:r>
                      <a:r>
                        <a:rPr lang="id-ID" sz="1800" u="none" strike="noStrike" dirty="0" smtClean="0"/>
                        <a:t>orm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.200</a:t>
                      </a:r>
                      <a:r>
                        <a:rPr lang="en-US" sz="1800" u="none" strike="noStrike" baseline="30000"/>
                        <a:t>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0,463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357818" y="4786322"/>
            <a:ext cx="1285884" cy="35719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91302" y="4964917"/>
            <a:ext cx="1243022" cy="166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429388" y="1000108"/>
            <a:ext cx="2214578" cy="50006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b="1" dirty="0" smtClean="0"/>
              <a:t>Paired Sample Test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3" y="1081102"/>
          <a:ext cx="7429551" cy="48672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28693"/>
                <a:gridCol w="4863034"/>
                <a:gridCol w="1637824"/>
              </a:tblGrid>
              <a:tr h="2589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Pair No.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 smtClean="0"/>
                        <a:t>Variables</a:t>
                      </a:r>
                      <a:r>
                        <a:rPr lang="id-ID" sz="2000" b="1" u="none" strike="noStrike" baseline="0" dirty="0" smtClean="0"/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Sig. (2-tailed)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Pair 1</a:t>
                      </a:r>
                      <a:endParaRPr lang="en-US" sz="18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Difference_Prep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0,512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2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Difference_Conj</a:t>
                      </a:r>
                      <a:r>
                        <a:rPr lang="id-ID" sz="1800" u="none" strike="noStrike" dirty="0" smtClean="0"/>
                        <a:t>unct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0,576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3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Difference_D</a:t>
                      </a:r>
                      <a:r>
                        <a:rPr lang="id-ID" sz="1800" u="none" strike="noStrike" dirty="0" smtClean="0"/>
                        <a:t>efinite</a:t>
                      </a:r>
                      <a:r>
                        <a:rPr lang="id-ID" sz="1800" u="none" strike="noStrike" baseline="0" dirty="0" smtClean="0"/>
                        <a:t>  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0,963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4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Difference_I</a:t>
                      </a:r>
                      <a:r>
                        <a:rPr lang="id-ID" sz="1800" u="none" strike="noStrike" dirty="0" smtClean="0"/>
                        <a:t>ndefinite</a:t>
                      </a:r>
                      <a:r>
                        <a:rPr lang="id-ID" sz="1800" u="none" strike="noStrike" baseline="0" dirty="0" smtClean="0"/>
                        <a:t> 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0,062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5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/>
                        <a:t>Difference_Adjective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0,465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6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</a:t>
                      </a:r>
                      <a:r>
                        <a:rPr lang="id-ID" sz="1800" u="none" strike="noStrike" dirty="0" smtClean="0"/>
                        <a:t>bstract </a:t>
                      </a:r>
                      <a:r>
                        <a:rPr lang="en-US" sz="1800" u="none" strike="noStrike" dirty="0" smtClean="0"/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0,670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7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Difference_C</a:t>
                      </a:r>
                      <a:r>
                        <a:rPr lang="id-ID" sz="1800" u="none" strike="noStrike" dirty="0" smtClean="0"/>
                        <a:t>oncrete </a:t>
                      </a:r>
                      <a:r>
                        <a:rPr lang="en-US" sz="1800" u="none" strike="noStrike" dirty="0" smtClean="0"/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0,247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8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Difference_N</a:t>
                      </a:r>
                      <a:r>
                        <a:rPr lang="id-ID" sz="1800" u="none" strike="noStrike" dirty="0" smtClean="0"/>
                        <a:t>oun </a:t>
                      </a:r>
                      <a:r>
                        <a:rPr lang="en-US" sz="1800" u="none" strike="noStrike" dirty="0" smtClean="0"/>
                        <a:t>P</a:t>
                      </a:r>
                      <a:r>
                        <a:rPr lang="id-ID" sz="1800" u="none" strike="noStrike" dirty="0" smtClean="0"/>
                        <a:t>hrase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1,000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9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Difference_E</a:t>
                      </a:r>
                      <a:r>
                        <a:rPr lang="id-ID" sz="1800" u="none" strike="noStrike" dirty="0" smtClean="0"/>
                        <a:t>xpanded</a:t>
                      </a:r>
                      <a:r>
                        <a:rPr lang="id-ID" sz="1800" u="none" strike="noStrike" baseline="0" dirty="0" smtClean="0"/>
                        <a:t> </a:t>
                      </a:r>
                      <a:r>
                        <a:rPr lang="en-US" sz="1800" u="none" strike="noStrike" dirty="0" smtClean="0"/>
                        <a:t>NP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0,130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10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</a:t>
                      </a:r>
                      <a:r>
                        <a:rPr lang="id-ID" sz="1800" u="none" strike="noStrike" dirty="0" smtClean="0"/>
                        <a:t>ct </a:t>
                      </a:r>
                      <a:r>
                        <a:rPr lang="en-US" sz="1800" u="none" strike="noStrike" dirty="0" smtClean="0"/>
                        <a:t>V</a:t>
                      </a:r>
                      <a:r>
                        <a:rPr lang="id-ID" sz="1800" u="none" strike="noStrike" dirty="0" smtClean="0"/>
                        <a:t>erb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/>
                        <a:t>0,164</a:t>
                      </a:r>
                      <a:endParaRPr lang="en-US" sz="18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11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Difference_V</a:t>
                      </a:r>
                      <a:r>
                        <a:rPr lang="id-ID" sz="1800" u="none" strike="noStrike" dirty="0" smtClean="0"/>
                        <a:t>erb </a:t>
                      </a:r>
                      <a:r>
                        <a:rPr lang="en-US" sz="1800" u="none" strike="noStrike" dirty="0" smtClean="0"/>
                        <a:t>P</a:t>
                      </a:r>
                      <a:r>
                        <a:rPr lang="id-ID" sz="1800" u="none" strike="noStrike" dirty="0" smtClean="0"/>
                        <a:t>hrase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0,654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12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Difference_N</a:t>
                      </a:r>
                      <a:r>
                        <a:rPr lang="id-ID" sz="1800" u="none" strike="noStrike" dirty="0" smtClean="0"/>
                        <a:t>oun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0,172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13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Difference_Adv</a:t>
                      </a:r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0,703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/>
                        <a:t>Pair 14</a:t>
                      </a:r>
                      <a:endParaRPr lang="en-US" sz="18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Difference_Adj</a:t>
                      </a:r>
                      <a:r>
                        <a:rPr lang="id-ID" sz="1800" u="none" strike="noStrike" dirty="0" smtClean="0"/>
                        <a:t> </a:t>
                      </a:r>
                      <a:r>
                        <a:rPr lang="en-US" sz="1800" u="none" strike="noStrike" dirty="0" smtClean="0"/>
                        <a:t>C</a:t>
                      </a:r>
                      <a:r>
                        <a:rPr lang="id-ID" sz="1800" u="none" strike="noStrike" dirty="0" smtClean="0"/>
                        <a:t>lause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0,329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589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Pair 15</a:t>
                      </a:r>
                      <a:endParaRPr lang="en-US" sz="18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 smtClean="0"/>
                        <a:t>Difference_P</a:t>
                      </a:r>
                      <a:r>
                        <a:rPr lang="id-ID" sz="1800" u="none" strike="noStrike" dirty="0" smtClean="0"/>
                        <a:t>assive </a:t>
                      </a:r>
                      <a:r>
                        <a:rPr lang="en-US" sz="1800" u="none" strike="noStrike" dirty="0" smtClean="0"/>
                        <a:t>F</a:t>
                      </a:r>
                      <a:r>
                        <a:rPr lang="id-ID" sz="1800" u="none" strike="noStrike" dirty="0" smtClean="0"/>
                        <a:t>orm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/>
                        <a:t>0,892</a:t>
                      </a:r>
                      <a:endParaRPr lang="en-US" sz="18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6858016" y="1857364"/>
            <a:ext cx="714380" cy="3857652"/>
          </a:xfrm>
          <a:prstGeom prst="leftBrace">
            <a:avLst>
              <a:gd name="adj1" fmla="val 8333"/>
              <a:gd name="adj2" fmla="val 481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0166" y="3286124"/>
            <a:ext cx="52820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difference value between </a:t>
            </a:r>
          </a:p>
          <a:p>
            <a:r>
              <a:rPr lang="en-US" dirty="0" smtClean="0"/>
              <a:t>first and second semester</a:t>
            </a:r>
            <a:r>
              <a:rPr lang="id-ID" dirty="0" smtClean="0"/>
              <a:t>s</a:t>
            </a:r>
            <a:r>
              <a:rPr lang="en-US" dirty="0" smtClean="0"/>
              <a:t>’ </a:t>
            </a:r>
            <a:r>
              <a:rPr lang="id-ID" dirty="0" smtClean="0"/>
              <a:t>frequency</a:t>
            </a:r>
            <a:r>
              <a:rPr lang="en-US" dirty="0" smtClean="0"/>
              <a:t> </a:t>
            </a:r>
            <a:r>
              <a:rPr lang="id-ID" dirty="0" smtClean="0"/>
              <a:t>i</a:t>
            </a:r>
            <a:r>
              <a:rPr lang="en-US" dirty="0" smtClean="0"/>
              <a:t>s not statistically significant (P-value &lt; 0.05)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6" y="-71223"/>
            <a:ext cx="8183880" cy="597048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Paired Samples Statistics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357166"/>
          <a:ext cx="8143932" cy="60574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75613"/>
                <a:gridCol w="4653675"/>
                <a:gridCol w="2714644"/>
              </a:tblGrid>
              <a:tr h="200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Mean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1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Prep_1st Semester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/>
                        <a:t>22,0000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Prep_2nd Semester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20,1429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2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Conjunction_1st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8,4286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Conjunction_2nd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9,1429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3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DA_1st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9,4286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DA_2nd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9,2857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Pair 4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IA_1st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IA_2nd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5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Adjective_1st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15,6667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Adjective_2nd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16,0000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6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AN_1st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24,5714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AN_2nd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27,0000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7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CN_1st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/>
                        <a:t>11,4286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CN_2nd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14,4286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8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NP_1st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25,0000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NP_2nd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25,0000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9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ENP_1st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7,0000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ENP_2nd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8,5714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10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AV_1st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5,4286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AV_2nd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7,5714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11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VP_1st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/>
                        <a:t>5,8571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VP_2st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6,1429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Pair 12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NC_1st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NC_2nd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0,1429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Pair 13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AdvC_1st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2,1429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AdvC_2nd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1,8571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Pair 14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AdjC_1st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3,0000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AdjC_2nd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1,7143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960B08"/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Pair 15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PF_1st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2,4286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PF_2nd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/>
                        <a:t>2,5714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96989CB-C8B6-4751-8A6F-E4F77812BB0C}"/>
              </a:ext>
            </a:extLst>
          </p:cNvPr>
          <p:cNvGraphicFramePr/>
          <p:nvPr/>
        </p:nvGraphicFramePr>
        <p:xfrm>
          <a:off x="8858280" y="2143116"/>
          <a:ext cx="5145618" cy="242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438130"/>
            <a:ext cx="4786346" cy="5000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4. 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43932" cy="5143536"/>
          </a:xfrm>
        </p:spPr>
        <p:txBody>
          <a:bodyPr>
            <a:noAutofit/>
          </a:bodyPr>
          <a:lstStyle/>
          <a:p>
            <a:pPr marL="265113" indent="-265113" algn="just"/>
            <a:r>
              <a:rPr lang="id-ID" sz="1500" dirty="0" smtClean="0"/>
              <a:t>The most frequent linguistic features in </a:t>
            </a:r>
            <a:r>
              <a:rPr lang="en-US" sz="1500" dirty="0" smtClean="0"/>
              <a:t>Indonesian graduate students’ L2 English academic </a:t>
            </a:r>
            <a:r>
              <a:rPr lang="id-ID" sz="1500" dirty="0" smtClean="0"/>
              <a:t>w</a:t>
            </a:r>
            <a:r>
              <a:rPr lang="en-US" sz="1500" dirty="0" smtClean="0"/>
              <a:t>riting </a:t>
            </a:r>
            <a:r>
              <a:rPr lang="id-ID" sz="1500" dirty="0" smtClean="0"/>
              <a:t>are </a:t>
            </a:r>
            <a:r>
              <a:rPr lang="id-ID" sz="1500" i="1" dirty="0" smtClean="0"/>
              <a:t>prepositions, conjunctions, articles, adjectives, nouns,verbs, phrases, clauses, and passive forms</a:t>
            </a:r>
            <a:r>
              <a:rPr lang="id-ID" sz="1500" dirty="0" smtClean="0"/>
              <a:t>.</a:t>
            </a:r>
          </a:p>
          <a:p>
            <a:pPr marL="265113" indent="-265113" algn="just">
              <a:buNone/>
              <a:tabLst>
                <a:tab pos="1085850" algn="l"/>
              </a:tabLst>
            </a:pPr>
            <a:endParaRPr lang="id-ID" sz="1500" dirty="0" smtClean="0"/>
          </a:p>
          <a:p>
            <a:pPr marL="265113" indent="-265113" algn="just">
              <a:tabLst>
                <a:tab pos="1085850" algn="l"/>
              </a:tabLst>
            </a:pPr>
            <a:r>
              <a:rPr lang="en-US" sz="1500" dirty="0" smtClean="0"/>
              <a:t>The rank distribution consists of fifteen variables (</a:t>
            </a:r>
            <a:r>
              <a:rPr lang="en-US" sz="1500" i="1" dirty="0" smtClean="0"/>
              <a:t>abstract noun, noun phrase, preposition, adjective, concrete noun, definite article, conjunction, expanded noun phrase, active verb, verb phrase, adverbial clause, passive form, adjective clause, indefinite article, noun clause</a:t>
            </a:r>
            <a:r>
              <a:rPr lang="en-US" sz="1500" dirty="0" smtClean="0"/>
              <a:t>). </a:t>
            </a:r>
          </a:p>
          <a:p>
            <a:pPr marL="265113" indent="-265113" algn="just">
              <a:buNone/>
              <a:tabLst>
                <a:tab pos="1085850" algn="l"/>
              </a:tabLst>
            </a:pPr>
            <a:endParaRPr lang="id-ID" sz="1500" dirty="0" smtClean="0"/>
          </a:p>
          <a:p>
            <a:pPr marL="265113" indent="-265113" algn="just">
              <a:tabLst>
                <a:tab pos="1085850" algn="l"/>
              </a:tabLst>
            </a:pPr>
            <a:r>
              <a:rPr lang="en-US" sz="1500" dirty="0" smtClean="0"/>
              <a:t>The frequency of nine variables or 60% data including conjunction, adjective, abstract noun, concrete noun, noun phrase, expended noun phrase, active verb, verb phrase, and passive form are </a:t>
            </a:r>
            <a:r>
              <a:rPr lang="en-US" sz="1500" b="1" dirty="0" smtClean="0"/>
              <a:t>increase</a:t>
            </a:r>
            <a:r>
              <a:rPr lang="en-US" sz="1500" dirty="0" smtClean="0"/>
              <a:t>. </a:t>
            </a:r>
          </a:p>
          <a:p>
            <a:pPr marL="265113" indent="-265113" algn="just">
              <a:buNone/>
              <a:tabLst>
                <a:tab pos="1085850" algn="l"/>
              </a:tabLst>
            </a:pPr>
            <a:endParaRPr lang="id-ID" sz="1500" dirty="0" smtClean="0"/>
          </a:p>
          <a:p>
            <a:pPr marL="265113" indent="-265113" algn="just"/>
            <a:r>
              <a:rPr lang="id-ID" sz="1500" dirty="0" smtClean="0"/>
              <a:t>The frequency of s</a:t>
            </a:r>
            <a:r>
              <a:rPr lang="en-US" sz="1500" dirty="0" smtClean="0"/>
              <a:t>ix variables or 40% data </a:t>
            </a:r>
            <a:r>
              <a:rPr lang="id-ID" sz="1500" dirty="0" smtClean="0"/>
              <a:t>in relevance with </a:t>
            </a:r>
            <a:r>
              <a:rPr lang="en-US" sz="1500" dirty="0" smtClean="0"/>
              <a:t>preposition, definite article, indefinite article, noun clause, adverbial clause, and adjective clause</a:t>
            </a:r>
            <a:r>
              <a:rPr lang="id-ID" sz="1500" dirty="0" smtClean="0"/>
              <a:t> </a:t>
            </a:r>
            <a:r>
              <a:rPr lang="en-US" sz="1500" dirty="0" smtClean="0"/>
              <a:t>are </a:t>
            </a:r>
            <a:r>
              <a:rPr lang="en-US" sz="1500" b="1" dirty="0" err="1" smtClean="0"/>
              <a:t>decrese</a:t>
            </a:r>
            <a:r>
              <a:rPr lang="id-ID" sz="1500" dirty="0" smtClean="0"/>
              <a:t>.</a:t>
            </a:r>
            <a:endParaRPr lang="id-ID" sz="1500" dirty="0" smtClean="0"/>
          </a:p>
          <a:p>
            <a:pPr algn="just">
              <a:buNone/>
            </a:pPr>
            <a:endParaRPr lang="id-ID" sz="1500" dirty="0" smtClean="0"/>
          </a:p>
          <a:p>
            <a:pPr algn="just"/>
            <a:r>
              <a:rPr lang="id-ID" sz="1500" dirty="0" smtClean="0"/>
              <a:t>B</a:t>
            </a:r>
            <a:r>
              <a:rPr lang="en-US" sz="1500" dirty="0" err="1" smtClean="0"/>
              <a:t>oth</a:t>
            </a:r>
            <a:r>
              <a:rPr lang="en-US" sz="1500" dirty="0" smtClean="0"/>
              <a:t> the rise </a:t>
            </a:r>
            <a:r>
              <a:rPr lang="id-ID" sz="1500" dirty="0" smtClean="0"/>
              <a:t>of </a:t>
            </a:r>
            <a:r>
              <a:rPr lang="en-US" sz="1500" dirty="0" smtClean="0"/>
              <a:t>nine linguistic features and the decrease </a:t>
            </a:r>
            <a:r>
              <a:rPr lang="id-ID" sz="1500" dirty="0" smtClean="0"/>
              <a:t>of </a:t>
            </a:r>
            <a:r>
              <a:rPr lang="en-US" sz="1500" dirty="0" smtClean="0"/>
              <a:t>six features in the second semester are not statistically significant.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38130"/>
            <a:ext cx="5429288" cy="5619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5. FUTURE DIRECTIONS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143932" cy="4071966"/>
          </a:xfrm>
        </p:spPr>
        <p:txBody>
          <a:bodyPr>
            <a:noAutofit/>
          </a:bodyPr>
          <a:lstStyle/>
          <a:p>
            <a:pPr marL="265113" indent="-265113" algn="just"/>
            <a:endParaRPr lang="id-ID" sz="2000" dirty="0" smtClean="0"/>
          </a:p>
          <a:p>
            <a:pPr marL="265113" indent="-265113" algn="just"/>
            <a:r>
              <a:rPr lang="id-ID" sz="2000" dirty="0" smtClean="0"/>
              <a:t>Numbers following descriptive explanation and examples</a:t>
            </a:r>
          </a:p>
          <a:p>
            <a:pPr marL="265113" indent="-265113" algn="just"/>
            <a:r>
              <a:rPr lang="id-ID" sz="2000" dirty="0" smtClean="0"/>
              <a:t>Future study with corpus analysis for </a:t>
            </a:r>
            <a:r>
              <a:rPr lang="en-US" sz="2000" dirty="0" smtClean="0"/>
              <a:t>empirical evidence for how language is actually used in context</a:t>
            </a:r>
            <a:r>
              <a:rPr lang="id-ID" sz="2000" dirty="0" smtClean="0"/>
              <a:t>, and </a:t>
            </a:r>
            <a:r>
              <a:rPr lang="en-US" sz="2000" dirty="0" smtClean="0"/>
              <a:t>provided a more accurate, descriptive knowledge of English</a:t>
            </a:r>
            <a:r>
              <a:rPr lang="id-ID" sz="2000" dirty="0" smtClean="0"/>
              <a:t>.</a:t>
            </a:r>
          </a:p>
          <a:p>
            <a:pPr marL="265113" indent="-265113" algn="just"/>
            <a:r>
              <a:rPr lang="id-ID" sz="2000" dirty="0" smtClean="0"/>
              <a:t>Textual analysis and clarification from the students to answer the rise and drop of liguistic features.</a:t>
            </a:r>
          </a:p>
          <a:p>
            <a:pPr marL="265113" indent="-265113" algn="just"/>
            <a:r>
              <a:rPr lang="id-ID" sz="2000" dirty="0" smtClean="0"/>
              <a:t>More variables (semantic and syntactic analysis) to discover academic writing improvement.</a:t>
            </a:r>
          </a:p>
          <a:p>
            <a:pPr marL="265113" indent="-265113" algn="just"/>
            <a:r>
              <a:rPr lang="id-ID" sz="2000" dirty="0" smtClean="0"/>
              <a:t>a standard parameter to explain L2 English academic writing improvement.</a:t>
            </a:r>
          </a:p>
          <a:p>
            <a:pPr marL="265113" indent="-265113" algn="just"/>
            <a:endParaRPr lang="id-ID" sz="2000" dirty="0" smtClean="0"/>
          </a:p>
          <a:p>
            <a:pPr marL="265113" indent="-265113" algn="just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143932" cy="350046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Introduction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id-ID" sz="2400" b="1" dirty="0" smtClean="0"/>
              <a:t>	</a:t>
            </a:r>
            <a:r>
              <a:rPr lang="id-ID" sz="2400" dirty="0" smtClean="0"/>
              <a:t>1.1 </a:t>
            </a:r>
            <a:r>
              <a:rPr lang="id-ID" sz="2400" b="1" dirty="0" smtClean="0"/>
              <a:t>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Research Design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Results and Discussion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Conclusion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Future Directions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400" b="1" dirty="0" smtClean="0"/>
              <a:t>Reference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85428"/>
            <a:ext cx="5429288" cy="5619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6. 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43932" cy="5143536"/>
          </a:xfrm>
        </p:spPr>
        <p:txBody>
          <a:bodyPr>
            <a:noAutofit/>
          </a:bodyPr>
          <a:lstStyle/>
          <a:p>
            <a:pPr marL="265113" indent="-265113" algn="just"/>
            <a:endParaRPr lang="id-ID" sz="1500" dirty="0" smtClean="0"/>
          </a:p>
          <a:p>
            <a:pPr marL="265113" indent="-265113" algn="just"/>
            <a:endParaRPr lang="id-ID" sz="1500" dirty="0" smtClean="0"/>
          </a:p>
          <a:p>
            <a:pPr marL="265113" indent="-265113" algn="just"/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5" y="1382864"/>
            <a:ext cx="8215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 algn="just"/>
            <a:r>
              <a:rPr lang="en-GB" dirty="0" err="1" smtClean="0"/>
              <a:t>Crossley</a:t>
            </a:r>
            <a:r>
              <a:rPr lang="en-GB" dirty="0" smtClean="0"/>
              <a:t>, S. (2020). Linguistic features in writing quality and development: An overview. </a:t>
            </a:r>
            <a:r>
              <a:rPr lang="en-GB" i="1" dirty="0" smtClean="0"/>
              <a:t>Journal of Writing Research</a:t>
            </a:r>
            <a:r>
              <a:rPr lang="en-GB" dirty="0" smtClean="0"/>
              <a:t>, </a:t>
            </a:r>
            <a:r>
              <a:rPr lang="en-GB" i="1" dirty="0" smtClean="0"/>
              <a:t>11</a:t>
            </a:r>
            <a:r>
              <a:rPr lang="en-GB" dirty="0" smtClean="0"/>
              <a:t>(3), 415–443. https://doi.org/10.17239/JOWR-2020.11.03.01</a:t>
            </a:r>
            <a:endParaRPr lang="en-US" dirty="0" smtClean="0"/>
          </a:p>
          <a:p>
            <a:pPr marL="722313" indent="-722313" algn="just"/>
            <a:r>
              <a:rPr lang="en-US" dirty="0" smtClean="0"/>
              <a:t>Ferris, D. R. (1994). Lexical and syntactic features of ESL writing by students at different levels of  L2 proficiency. </a:t>
            </a:r>
            <a:r>
              <a:rPr lang="en-US" i="1" dirty="0" smtClean="0"/>
              <a:t>TESOL Quarterly, 28</a:t>
            </a:r>
            <a:r>
              <a:rPr lang="en-US" dirty="0" smtClean="0"/>
              <a:t>, 414–420. doi:10.2307/3587446.</a:t>
            </a:r>
          </a:p>
          <a:p>
            <a:pPr marL="722313" indent="-722313" algn="just"/>
            <a:r>
              <a:rPr lang="en-US" dirty="0" err="1" smtClean="0"/>
              <a:t>Hinkel</a:t>
            </a:r>
            <a:r>
              <a:rPr lang="en-US" dirty="0" smtClean="0"/>
              <a:t>, E. (2009). The effects of essay topics on modal verb uses in L1 and L2 academic</a:t>
            </a:r>
            <a:r>
              <a:rPr lang="id-ID" dirty="0" smtClean="0"/>
              <a:t> </a:t>
            </a:r>
            <a:r>
              <a:rPr lang="en-US" dirty="0" smtClean="0"/>
              <a:t>writing. </a:t>
            </a:r>
            <a:r>
              <a:rPr lang="en-US" i="1" dirty="0" smtClean="0"/>
              <a:t>Journal of Pragmatics, 41,</a:t>
            </a:r>
            <a:r>
              <a:rPr lang="en-US" dirty="0" smtClean="0"/>
              <a:t> 667-683.</a:t>
            </a:r>
          </a:p>
          <a:p>
            <a:pPr marL="722313" indent="-722313" algn="just"/>
            <a:r>
              <a:rPr lang="en-GB" dirty="0" smtClean="0"/>
              <a:t>Hyland, K. (2003). </a:t>
            </a:r>
            <a:r>
              <a:rPr lang="en-GB" i="1" dirty="0" smtClean="0"/>
              <a:t>Second language writing</a:t>
            </a:r>
            <a:r>
              <a:rPr lang="en-GB" dirty="0" smtClean="0"/>
              <a:t>. </a:t>
            </a:r>
            <a:r>
              <a:rPr lang="en-GB" i="1" dirty="0" smtClean="0"/>
              <a:t>Second Language Writing</a:t>
            </a:r>
            <a:r>
              <a:rPr lang="en-GB" dirty="0" smtClean="0"/>
              <a:t>. New York: Cambridge University Press. https://doi.org/10.4324/9781410600899</a:t>
            </a:r>
            <a:endParaRPr lang="en-US" dirty="0" smtClean="0"/>
          </a:p>
          <a:p>
            <a:pPr marL="722313" indent="-722313" algn="just"/>
            <a:r>
              <a:rPr lang="en-GB" dirty="0" smtClean="0"/>
              <a:t>Russell, M. K. (2014). A Comparison of Linguistic Features in the Academic Writing of Advanced English Language Learner and English First Language University Students. </a:t>
            </a:r>
            <a:r>
              <a:rPr lang="en-GB" i="1" dirty="0" err="1" smtClean="0"/>
              <a:t>ProQuest</a:t>
            </a:r>
            <a:r>
              <a:rPr lang="en-GB" i="1" dirty="0" smtClean="0"/>
              <a:t> Dissertations and Theses</a:t>
            </a:r>
            <a:r>
              <a:rPr lang="en-GB" dirty="0" smtClean="0"/>
              <a:t>, </a:t>
            </a:r>
            <a:r>
              <a:rPr lang="en-GB" i="1" dirty="0" smtClean="0"/>
              <a:t>1561157</a:t>
            </a:r>
            <a:r>
              <a:rPr lang="en-GB" dirty="0" smtClean="0"/>
              <a:t>(2014), 98.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1. 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457203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id-ID" sz="2400" b="1" dirty="0" smtClean="0"/>
              <a:t>	 Linguistic features in academic writing </a:t>
            </a:r>
          </a:p>
          <a:p>
            <a:pPr marL="457200" indent="-457200">
              <a:buNone/>
            </a:pPr>
            <a:endParaRPr lang="id-ID" sz="2400" b="1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1800" dirty="0" smtClean="0"/>
              <a:t>Challenges for L2 English students </a:t>
            </a:r>
            <a:r>
              <a:rPr lang="en-US" sz="1800" dirty="0" smtClean="0"/>
              <a:t>in</a:t>
            </a:r>
            <a:r>
              <a:rPr lang="en-US" sz="1800" dirty="0" smtClean="0"/>
              <a:t> </a:t>
            </a:r>
            <a:r>
              <a:rPr lang="en-US" sz="1800" dirty="0" smtClean="0"/>
              <a:t>higher education (e.g., genre and registers)</a:t>
            </a:r>
          </a:p>
          <a:p>
            <a:pPr marL="457200" indent="-457200">
              <a:buNone/>
            </a:pPr>
            <a:r>
              <a:rPr lang="id-ID" sz="1800" dirty="0" smtClean="0"/>
              <a:t>	</a:t>
            </a:r>
            <a:r>
              <a:rPr lang="en-US" sz="1800" dirty="0" smtClean="0"/>
              <a:t>Genre: essay, lab report, article, seminar, etc.</a:t>
            </a:r>
          </a:p>
          <a:p>
            <a:pPr marL="457200" indent="-457200">
              <a:buNone/>
            </a:pPr>
            <a:r>
              <a:rPr lang="id-ID" sz="1800" dirty="0" smtClean="0"/>
              <a:t>	</a:t>
            </a:r>
            <a:r>
              <a:rPr lang="en-US" sz="1800" dirty="0" smtClean="0"/>
              <a:t>Register: the distribution of linguistic features that occur throughout the text type </a:t>
            </a:r>
            <a:r>
              <a:rPr lang="id-ID" sz="1800" dirty="0" smtClean="0"/>
              <a:t>	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marL="457200" indent="-457200">
              <a:buNone/>
            </a:pPr>
            <a:r>
              <a:rPr lang="id-ID" sz="1800" dirty="0" smtClean="0"/>
              <a:t>					</a:t>
            </a:r>
            <a:r>
              <a:rPr lang="en-US" sz="1800" dirty="0" smtClean="0"/>
              <a:t>(Russell, 2014; Hyland, 2003)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Ø"/>
            </a:pPr>
            <a:endParaRPr lang="id-ID" sz="1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Assessing linguistic features in writing samples involves the writing task (</a:t>
            </a:r>
            <a:r>
              <a:rPr lang="en-US" sz="1800" dirty="0" err="1" smtClean="0"/>
              <a:t>Crossley</a:t>
            </a:r>
            <a:r>
              <a:rPr lang="en-US" sz="1800" dirty="0" smtClean="0"/>
              <a:t>, 2020). </a:t>
            </a:r>
            <a:endParaRPr lang="id-ID" sz="2400" b="1" dirty="0" smtClean="0"/>
          </a:p>
          <a:p>
            <a:pPr marL="457200" indent="-457200">
              <a:buNone/>
            </a:pPr>
            <a:endParaRPr lang="id-ID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140968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1.1</a:t>
            </a:r>
            <a:r>
              <a:rPr lang="id-ID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lnSpcReduction="10000"/>
          </a:bodyPr>
          <a:lstStyle/>
          <a:p>
            <a:pPr marL="531813" indent="1588">
              <a:buNone/>
            </a:pPr>
            <a:r>
              <a:rPr lang="id-ID" sz="2400" b="1" dirty="0" smtClean="0"/>
              <a:t>Studies of Linguistic Features in L2 English Academic Writing</a:t>
            </a:r>
          </a:p>
          <a:p>
            <a:pPr marL="0" indent="1588">
              <a:buNone/>
            </a:pPr>
            <a:endParaRPr lang="id-ID" sz="2400" b="1" dirty="0" smtClean="0"/>
          </a:p>
          <a:p>
            <a:pPr marL="0" indent="1588" algn="just">
              <a:buNone/>
            </a:pPr>
            <a:r>
              <a:rPr lang="en-US" sz="2000" dirty="0" smtClean="0"/>
              <a:t>Ferris (1994) </a:t>
            </a:r>
            <a:r>
              <a:rPr lang="id-ID" sz="2000" dirty="0" smtClean="0"/>
              <a:t>claims </a:t>
            </a:r>
            <a:r>
              <a:rPr lang="en-US" sz="2000" dirty="0" smtClean="0"/>
              <a:t>that L2 writers produced more passives, nominalizations, relative clauses, adverbial clauses, and sentence conjuncts</a:t>
            </a:r>
            <a:r>
              <a:rPr lang="id-ID" sz="2000" dirty="0" smtClean="0"/>
              <a:t>.</a:t>
            </a:r>
          </a:p>
          <a:p>
            <a:pPr marL="0" indent="1588" algn="just">
              <a:buNone/>
            </a:pPr>
            <a:endParaRPr lang="id-ID" sz="2000" dirty="0" smtClean="0"/>
          </a:p>
          <a:p>
            <a:pPr marL="0" indent="1588" algn="just">
              <a:buNone/>
            </a:pPr>
            <a:r>
              <a:rPr lang="en-US" sz="2000" dirty="0" err="1" smtClean="0"/>
              <a:t>Hinkel’s</a:t>
            </a:r>
            <a:r>
              <a:rPr lang="en-US" sz="2000" dirty="0" smtClean="0"/>
              <a:t> </a:t>
            </a:r>
            <a:r>
              <a:rPr lang="id-ID" sz="2000" dirty="0" smtClean="0"/>
              <a:t>(2009) English language learner (ELL) writing states that students from </a:t>
            </a:r>
            <a:r>
              <a:rPr lang="en-US" sz="2000" dirty="0" smtClean="0"/>
              <a:t>China, Japan, and Korea used significantly higher frequency rates of necessity and obligation modals  (</a:t>
            </a:r>
            <a:r>
              <a:rPr lang="en-US" sz="2000" i="1" dirty="0" smtClean="0"/>
              <a:t>must, should, ought to, have to, and need</a:t>
            </a:r>
            <a:r>
              <a:rPr lang="en-US" sz="2000" dirty="0" smtClean="0"/>
              <a:t> </a:t>
            </a:r>
            <a:r>
              <a:rPr lang="en-US" sz="2000" i="1" dirty="0" smtClean="0"/>
              <a:t>(to)</a:t>
            </a:r>
            <a:r>
              <a:rPr lang="id-ID" sz="2000" i="1" dirty="0" smtClean="0"/>
              <a:t>).</a:t>
            </a:r>
          </a:p>
          <a:p>
            <a:pPr marL="0" indent="1588" algn="just">
              <a:buNone/>
            </a:pPr>
            <a:endParaRPr lang="id-ID" sz="2000" i="1" dirty="0" smtClean="0"/>
          </a:p>
          <a:p>
            <a:pPr marL="0" indent="1588" algn="just">
              <a:buNone/>
            </a:pPr>
            <a:r>
              <a:rPr lang="id-ID" sz="2000" dirty="0" smtClean="0"/>
              <a:t>Russell’s (2014) study on linguistic features at the university level involves modals, verbs, adverbs, adjectives, clausal, phrasal, perfect aspects, passive voice, reduced adjective clauses, it-cleft, and type token ration. </a:t>
            </a:r>
            <a:endParaRPr lang="en-US" sz="2000" dirty="0" smtClean="0"/>
          </a:p>
          <a:p>
            <a:pPr marL="0" indent="1588" algn="just">
              <a:buNone/>
            </a:pPr>
            <a:endParaRPr lang="id-ID" sz="2000" i="1" dirty="0" smtClean="0"/>
          </a:p>
          <a:p>
            <a:pPr marL="0" indent="1588" algn="just">
              <a:buNone/>
            </a:pPr>
            <a:endParaRPr lang="id-ID" sz="2000" i="1" dirty="0" smtClean="0"/>
          </a:p>
          <a:p>
            <a:pPr marL="0" indent="1588" algn="just">
              <a:buNone/>
            </a:pPr>
            <a:endParaRPr lang="en-US" sz="2000" dirty="0" smtClean="0"/>
          </a:p>
          <a:p>
            <a:pPr marL="0" indent="1588" algn="just">
              <a:buNone/>
            </a:pPr>
            <a:endParaRPr lang="en-US" sz="2000" dirty="0" smtClean="0"/>
          </a:p>
          <a:p>
            <a:pPr marL="0" indent="1588" algn="just">
              <a:buNone/>
            </a:pPr>
            <a:endParaRPr lang="en-US" sz="2000" dirty="0" smtClean="0"/>
          </a:p>
          <a:p>
            <a:pPr marL="0" indent="1588">
              <a:buNone/>
            </a:pPr>
            <a:endParaRPr lang="id-ID" sz="2400" b="1" dirty="0" smtClean="0"/>
          </a:p>
          <a:p>
            <a:pPr marL="531813" indent="1588"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7646" y="59053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1.2</a:t>
            </a:r>
            <a:r>
              <a:rPr lang="id-ID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2. Research 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143932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/>
              <a:t>2.1 Aims and research questions</a:t>
            </a:r>
          </a:p>
          <a:p>
            <a:pPr>
              <a:buNone/>
            </a:pPr>
            <a:r>
              <a:rPr lang="id-ID" sz="2400" dirty="0" smtClean="0"/>
              <a:t>2.2 Participants</a:t>
            </a:r>
          </a:p>
          <a:p>
            <a:pPr>
              <a:buNone/>
            </a:pPr>
            <a:r>
              <a:rPr lang="id-ID" sz="2400" dirty="0" smtClean="0"/>
              <a:t>2.3 Data collection method</a:t>
            </a:r>
          </a:p>
          <a:p>
            <a:pPr>
              <a:buNone/>
            </a:pPr>
            <a:r>
              <a:rPr lang="id-ID" sz="2400" dirty="0" smtClean="0"/>
              <a:t>2.4 Data collectin procedures</a:t>
            </a:r>
          </a:p>
          <a:p>
            <a:pPr>
              <a:buNone/>
            </a:pPr>
            <a:r>
              <a:rPr lang="id-ID" sz="2400" dirty="0" smtClean="0"/>
              <a:t>2.5 Data analysis technique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07249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 smtClean="0"/>
              <a:t>Aims:</a:t>
            </a:r>
            <a:r>
              <a:rPr lang="id-ID" sz="2400" dirty="0" smtClean="0"/>
              <a:t>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400" dirty="0" smtClean="0"/>
              <a:t>Pilot PhD research s</a:t>
            </a:r>
            <a:r>
              <a:rPr lang="id-ID" sz="2400" dirty="0" smtClean="0"/>
              <a:t>tudy</a:t>
            </a:r>
            <a:endParaRPr lang="id-ID" sz="24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id-ID" sz="2400" dirty="0" smtClean="0"/>
              <a:t>Initial statistical analysis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id-ID" sz="2400" dirty="0" smtClean="0">
                <a:solidFill>
                  <a:srgbClr val="FF0000"/>
                </a:solidFill>
              </a:rPr>
              <a:t>Frequency of linguistic </a:t>
            </a:r>
            <a:r>
              <a:rPr lang="id-ID" sz="2400" dirty="0" smtClean="0">
                <a:solidFill>
                  <a:srgbClr val="FF0000"/>
                </a:solidFill>
              </a:rPr>
              <a:t>features in texts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id-ID" sz="2400" dirty="0" smtClean="0"/>
          </a:p>
          <a:p>
            <a:pPr>
              <a:buNone/>
            </a:pPr>
            <a:r>
              <a:rPr lang="id-ID" sz="2400" b="1" dirty="0" smtClean="0"/>
              <a:t>Research questions:</a:t>
            </a:r>
          </a:p>
          <a:p>
            <a:pPr marL="285750" indent="-285750" algn="just">
              <a:buClr>
                <a:schemeClr val="tx1"/>
              </a:buClr>
              <a:buFont typeface="+mj-lt"/>
              <a:buAutoNum type="arabicParenR"/>
            </a:pPr>
            <a:r>
              <a:rPr lang="en-US" sz="2400" dirty="0" smtClean="0"/>
              <a:t>In what frequency do pre-selected linguistic features occur in Indonesian graduate students’ texts?</a:t>
            </a:r>
            <a:endParaRPr lang="id-ID" sz="2400" dirty="0" smtClean="0"/>
          </a:p>
          <a:p>
            <a:pPr marL="285750" indent="-285750" algn="just">
              <a:buClr>
                <a:schemeClr val="tx1"/>
              </a:buClr>
              <a:buFont typeface="+mj-lt"/>
              <a:buAutoNum type="arabicParenR"/>
            </a:pPr>
            <a:r>
              <a:rPr lang="en-US" sz="2400" dirty="0" smtClean="0"/>
              <a:t>What do </a:t>
            </a:r>
            <a:r>
              <a:rPr lang="en-US" sz="2400" dirty="0" smtClean="0"/>
              <a:t>these features </a:t>
            </a:r>
            <a:r>
              <a:rPr lang="en-US" sz="2400" dirty="0" smtClean="0"/>
              <a:t>show in </a:t>
            </a:r>
            <a:r>
              <a:rPr lang="en-US" sz="2400" dirty="0" smtClean="0"/>
              <a:t>a Paired T-test statistical </a:t>
            </a:r>
            <a:r>
              <a:rPr lang="en-US" sz="2400" dirty="0" smtClean="0"/>
              <a:t>analysis? </a:t>
            </a:r>
            <a:endParaRPr lang="id-ID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2.1 Aims and research question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072494" cy="42148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7 </a:t>
            </a:r>
            <a:r>
              <a:rPr lang="id-ID" sz="2000" dirty="0" smtClean="0"/>
              <a:t>MSc and MA graduate students </a:t>
            </a:r>
          </a:p>
          <a:p>
            <a:r>
              <a:rPr lang="id-ID" sz="2000" dirty="0" smtClean="0"/>
              <a:t>4 females and 3 males </a:t>
            </a:r>
          </a:p>
          <a:p>
            <a:r>
              <a:rPr lang="id-ID" sz="2000" dirty="0" smtClean="0"/>
              <a:t>Third semester </a:t>
            </a:r>
          </a:p>
          <a:p>
            <a:r>
              <a:rPr lang="id-ID" sz="2000" dirty="0" smtClean="0"/>
              <a:t>28 -30 years old</a:t>
            </a:r>
            <a:endParaRPr lang="en-US" sz="2000" dirty="0" smtClean="0"/>
          </a:p>
          <a:p>
            <a:r>
              <a:rPr lang="en-US" sz="2000" dirty="0" smtClean="0"/>
              <a:t>Social sciences faculty at three different universities in Hungary</a:t>
            </a:r>
          </a:p>
          <a:p>
            <a:r>
              <a:rPr lang="en-US" sz="2000" dirty="0" smtClean="0"/>
              <a:t>International relations, Social Integrity, and Regional and Environmental Economics</a:t>
            </a:r>
            <a:endParaRPr lang="id-ID" sz="2000" dirty="0" smtClean="0"/>
          </a:p>
          <a:p>
            <a:r>
              <a:rPr lang="en-US" sz="2000" dirty="0" smtClean="0"/>
              <a:t>Selection database </a:t>
            </a:r>
            <a:r>
              <a:rPr lang="id-ID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Indonesian student association (</a:t>
            </a:r>
            <a:r>
              <a:rPr lang="en-US" sz="2000" i="1" dirty="0" smtClean="0"/>
              <a:t>PPI </a:t>
            </a:r>
            <a:r>
              <a:rPr lang="en-US" sz="2000" i="1" dirty="0" err="1" smtClean="0"/>
              <a:t>Hongaria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B2 level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2.2 Participants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072494" cy="392909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Students’ assignments in first and second semesters</a:t>
            </a:r>
          </a:p>
          <a:p>
            <a:r>
              <a:rPr lang="id-ID" sz="2000" dirty="0" smtClean="0"/>
              <a:t>1 student 1 text (each semester)</a:t>
            </a:r>
          </a:p>
          <a:p>
            <a:r>
              <a:rPr lang="en-US" sz="2000" dirty="0" smtClean="0"/>
              <a:t>14 essays  (7 texts in </a:t>
            </a:r>
            <a:r>
              <a:rPr lang="id-ID" sz="2000" dirty="0" smtClean="0"/>
              <a:t>first </a:t>
            </a:r>
            <a:r>
              <a:rPr lang="en-US" sz="2000" dirty="0" smtClean="0"/>
              <a:t>semester</a:t>
            </a:r>
            <a:r>
              <a:rPr lang="id-ID" sz="2000" dirty="0" smtClean="0"/>
              <a:t> </a:t>
            </a:r>
            <a:r>
              <a:rPr lang="en-US" sz="2000" dirty="0" smtClean="0"/>
              <a:t>and 7</a:t>
            </a:r>
            <a:r>
              <a:rPr lang="id-ID" sz="2000" dirty="0" smtClean="0"/>
              <a:t> texts</a:t>
            </a:r>
            <a:r>
              <a:rPr lang="en-US" sz="2000" dirty="0" smtClean="0"/>
              <a:t> in </a:t>
            </a:r>
            <a:r>
              <a:rPr lang="id-ID" sz="2000" dirty="0" smtClean="0"/>
              <a:t>second </a:t>
            </a:r>
            <a:r>
              <a:rPr lang="en-US" sz="2000" dirty="0" smtClean="0"/>
              <a:t>semester)</a:t>
            </a:r>
            <a:endParaRPr lang="id-ID" sz="2000" dirty="0" smtClean="0"/>
          </a:p>
          <a:p>
            <a:r>
              <a:rPr lang="id-ID" sz="2000" dirty="0"/>
              <a:t>minimum text </a:t>
            </a:r>
            <a:r>
              <a:rPr lang="id-ID" sz="2000" dirty="0" smtClean="0"/>
              <a:t>length: </a:t>
            </a:r>
            <a:r>
              <a:rPr lang="id-ID" sz="2000" dirty="0"/>
              <a:t>2000 words </a:t>
            </a:r>
            <a:endParaRPr lang="id-ID" sz="2000" dirty="0" smtClean="0"/>
          </a:p>
          <a:p>
            <a:r>
              <a:rPr lang="en-US" sz="2000" dirty="0" smtClean="0"/>
              <a:t>submitted and marked t</a:t>
            </a:r>
            <a:r>
              <a:rPr lang="id-ID" sz="2000" dirty="0" smtClean="0"/>
              <a:t>exts</a:t>
            </a:r>
          </a:p>
          <a:p>
            <a:r>
              <a:rPr lang="en-US" sz="2000" dirty="0" smtClean="0"/>
              <a:t>H</a:t>
            </a:r>
            <a:r>
              <a:rPr lang="id-ID" sz="2000" dirty="0" smtClean="0"/>
              <a:t>igh-stake assessment</a:t>
            </a:r>
          </a:p>
          <a:p>
            <a:r>
              <a:rPr lang="id-ID" sz="2000" dirty="0" smtClean="0">
                <a:solidFill>
                  <a:srgbClr val="FF0000"/>
                </a:solidFill>
              </a:rPr>
              <a:t>Why linguistic features selected? 15 </a:t>
            </a:r>
            <a:endParaRPr lang="id-ID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id-ID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571480"/>
            <a:ext cx="6357950" cy="714380"/>
          </a:xfrm>
        </p:spPr>
        <p:txBody>
          <a:bodyPr>
            <a:noAutofit/>
          </a:bodyPr>
          <a:lstStyle/>
          <a:p>
            <a:r>
              <a:rPr lang="id-ID" sz="2400" u="sng" dirty="0" smtClean="0"/>
              <a:t>2.3 Data collection method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05973"/>
              </p:ext>
            </p:extLst>
          </p:nvPr>
        </p:nvGraphicFramePr>
        <p:xfrm>
          <a:off x="899592" y="908720"/>
          <a:ext cx="6858048" cy="367527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42942"/>
                <a:gridCol w="3036115"/>
                <a:gridCol w="3178991"/>
              </a:tblGrid>
              <a:tr h="35719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No.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Category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Sub-category</a:t>
                      </a:r>
                      <a:r>
                        <a:rPr lang="id-ID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Preposition</a:t>
                      </a:r>
                      <a:r>
                        <a:rPr lang="id-ID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  <a:tr h="453545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Conjunction</a:t>
                      </a:r>
                      <a:r>
                        <a:rPr lang="id-ID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Coordinate and</a:t>
                      </a:r>
                      <a:r>
                        <a:rPr lang="id-ID" sz="1100" baseline="0" dirty="0" smtClean="0"/>
                        <a:t> subordinate conjunctions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Article</a:t>
                      </a:r>
                      <a:r>
                        <a:rPr lang="id-ID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Definite and</a:t>
                      </a:r>
                      <a:r>
                        <a:rPr lang="id-ID" sz="1100" baseline="0" dirty="0" smtClean="0"/>
                        <a:t> indefinite article 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Adjective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Noun</a:t>
                      </a:r>
                      <a:r>
                        <a:rPr lang="id-ID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Abstract</a:t>
                      </a:r>
                      <a:r>
                        <a:rPr lang="id-ID" sz="1100" baseline="0" dirty="0" smtClean="0"/>
                        <a:t> and concrete nouns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Verb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Active verb 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Phrase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Noun phrase,</a:t>
                      </a:r>
                      <a:r>
                        <a:rPr lang="id-ID" sz="1100" baseline="0" dirty="0" smtClean="0"/>
                        <a:t> expanded noun phrase, and verb phrase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Clause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Noun, adjective, and adverbial clauses</a:t>
                      </a:r>
                      <a:endParaRPr lang="en-US" sz="11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Passive form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2455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Online Real Estate PowerPoint Templates</Template>
  <TotalTime>761</TotalTime>
  <Words>1393</Words>
  <Application>Microsoft Macintosh PowerPoint</Application>
  <PresentationFormat>On-screen Show (4:3)</PresentationFormat>
  <Paragraphs>420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Aspect</vt:lpstr>
      <vt:lpstr>A Comparison of Linguisic Features in Indonesian Graduate Students’ L2 English Academic Texts</vt:lpstr>
      <vt:lpstr>Outline</vt:lpstr>
      <vt:lpstr>1. INTRODUCTION</vt:lpstr>
      <vt:lpstr>PowerPoint Presentation</vt:lpstr>
      <vt:lpstr>2. Research Design</vt:lpstr>
      <vt:lpstr>2.1 Aims and research question</vt:lpstr>
      <vt:lpstr>2.2 Participants</vt:lpstr>
      <vt:lpstr>2.3 Data collection method</vt:lpstr>
      <vt:lpstr>PowerPoint Presentation</vt:lpstr>
      <vt:lpstr>2.4 Data collection procedures</vt:lpstr>
      <vt:lpstr>2.5 Data analysis technique</vt:lpstr>
      <vt:lpstr>3. 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CONCLUSION</vt:lpstr>
      <vt:lpstr>5. FUTURE DIRECTIONS</vt:lpstr>
      <vt:lpstr>6.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DEDY</dc:creator>
  <cp:lastModifiedBy>user</cp:lastModifiedBy>
  <cp:revision>74</cp:revision>
  <dcterms:created xsi:type="dcterms:W3CDTF">2021-01-24T00:10:13Z</dcterms:created>
  <dcterms:modified xsi:type="dcterms:W3CDTF">2021-01-25T14:01:27Z</dcterms:modified>
</cp:coreProperties>
</file>