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7" r:id="rId8"/>
    <p:sldId id="268" r:id="rId9"/>
    <p:sldId id="261" r:id="rId10"/>
    <p:sldId id="262" r:id="rId11"/>
    <p:sldId id="263" r:id="rId12"/>
    <p:sldId id="264" r:id="rId1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0" d="100"/>
          <a:sy n="40" d="100"/>
        </p:scale>
        <p:origin x="-1302"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A9D7275-5CA5-4F37-A030-79747D8D6F38}" type="datetimeFigureOut">
              <a:rPr lang="id-ID" smtClean="0"/>
              <a:pPr/>
              <a:t>02/03/2017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923C518-3277-47A1-ACB4-3BA2684840E7}"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A9D7275-5CA5-4F37-A030-79747D8D6F38}" type="datetimeFigureOut">
              <a:rPr lang="id-ID" smtClean="0"/>
              <a:pPr/>
              <a:t>02/03/2017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923C518-3277-47A1-ACB4-3BA2684840E7}"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A9D7275-5CA5-4F37-A030-79747D8D6F38}" type="datetimeFigureOut">
              <a:rPr lang="id-ID" smtClean="0"/>
              <a:pPr/>
              <a:t>02/03/2017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923C518-3277-47A1-ACB4-3BA2684840E7}"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A9D7275-5CA5-4F37-A030-79747D8D6F38}" type="datetimeFigureOut">
              <a:rPr lang="id-ID" smtClean="0"/>
              <a:pPr/>
              <a:t>02/03/2017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923C518-3277-47A1-ACB4-3BA2684840E7}"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D7275-5CA5-4F37-A030-79747D8D6F38}" type="datetimeFigureOut">
              <a:rPr lang="id-ID" smtClean="0"/>
              <a:pPr/>
              <a:t>02/03/2017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923C518-3277-47A1-ACB4-3BA2684840E7}"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A9D7275-5CA5-4F37-A030-79747D8D6F38}" type="datetimeFigureOut">
              <a:rPr lang="id-ID" smtClean="0"/>
              <a:pPr/>
              <a:t>02/03/2017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923C518-3277-47A1-ACB4-3BA2684840E7}"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A9D7275-5CA5-4F37-A030-79747D8D6F38}" type="datetimeFigureOut">
              <a:rPr lang="id-ID" smtClean="0"/>
              <a:pPr/>
              <a:t>02/03/2017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923C518-3277-47A1-ACB4-3BA2684840E7}"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A9D7275-5CA5-4F37-A030-79747D8D6F38}" type="datetimeFigureOut">
              <a:rPr lang="id-ID" smtClean="0"/>
              <a:pPr/>
              <a:t>02/03/2017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923C518-3277-47A1-ACB4-3BA2684840E7}"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D7275-5CA5-4F37-A030-79747D8D6F38}" type="datetimeFigureOut">
              <a:rPr lang="id-ID" smtClean="0"/>
              <a:pPr/>
              <a:t>02/03/2017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923C518-3277-47A1-ACB4-3BA2684840E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D7275-5CA5-4F37-A030-79747D8D6F38}" type="datetimeFigureOut">
              <a:rPr lang="id-ID" smtClean="0"/>
              <a:pPr/>
              <a:t>02/03/2017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923C518-3277-47A1-ACB4-3BA2684840E7}"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D7275-5CA5-4F37-A030-79747D8D6F38}" type="datetimeFigureOut">
              <a:rPr lang="id-ID" smtClean="0"/>
              <a:pPr/>
              <a:t>02/03/2017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923C518-3277-47A1-ACB4-3BA2684840E7}"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D7275-5CA5-4F37-A030-79747D8D6F38}" type="datetimeFigureOut">
              <a:rPr lang="id-ID" smtClean="0"/>
              <a:pPr/>
              <a:t>02/03/2017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3C518-3277-47A1-ACB4-3BA2684840E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1000" r="-11000"/>
          </a:stretch>
        </a:blipFill>
        <a:effectLst/>
      </p:bgPr>
    </p:bg>
    <p:spTree>
      <p:nvGrpSpPr>
        <p:cNvPr id="1" name=""/>
        <p:cNvGrpSpPr/>
        <p:nvPr/>
      </p:nvGrpSpPr>
      <p:grpSpPr>
        <a:xfrm>
          <a:off x="0" y="0"/>
          <a:ext cx="0" cy="0"/>
          <a:chOff x="0" y="0"/>
          <a:chExt cx="0" cy="0"/>
        </a:xfrm>
      </p:grpSpPr>
      <p:pic>
        <p:nvPicPr>
          <p:cNvPr id="5" name="Picture 4" descr="22.png"/>
          <p:cNvPicPr>
            <a:picLocks noChangeAspect="1"/>
          </p:cNvPicPr>
          <p:nvPr/>
        </p:nvPicPr>
        <p:blipFill>
          <a:blip r:embed="rId3" cstate="print"/>
          <a:stretch>
            <a:fillRect/>
          </a:stretch>
        </p:blipFill>
        <p:spPr>
          <a:xfrm>
            <a:off x="3428992" y="2000240"/>
            <a:ext cx="2143140" cy="2126064"/>
          </a:xfrm>
          <a:prstGeom prst="rect">
            <a:avLst/>
          </a:prstGeom>
        </p:spPr>
      </p:pic>
      <p:sp>
        <p:nvSpPr>
          <p:cNvPr id="2" name="Title 1"/>
          <p:cNvSpPr>
            <a:spLocks noGrp="1"/>
          </p:cNvSpPr>
          <p:nvPr>
            <p:ph type="title"/>
          </p:nvPr>
        </p:nvSpPr>
        <p:spPr>
          <a:xfrm>
            <a:off x="785786" y="1285861"/>
            <a:ext cx="7772400" cy="714380"/>
          </a:xfrm>
        </p:spPr>
        <p:txBody>
          <a:bodyPr>
            <a:normAutofit/>
          </a:bodyPr>
          <a:lstStyle/>
          <a:p>
            <a:pPr algn="ctr"/>
            <a:r>
              <a:rPr lang="id-ID" sz="3600" dirty="0" smtClean="0"/>
              <a:t>ENGLISH TO SPEAK OUT</a:t>
            </a:r>
            <a:endParaRPr lang="id-ID" sz="3600" dirty="0"/>
          </a:p>
        </p:txBody>
      </p:sp>
      <p:sp>
        <p:nvSpPr>
          <p:cNvPr id="3" name="Subtitle 2"/>
          <p:cNvSpPr>
            <a:spLocks noGrp="1"/>
          </p:cNvSpPr>
          <p:nvPr>
            <p:ph type="body" idx="1"/>
          </p:nvPr>
        </p:nvSpPr>
        <p:spPr>
          <a:xfrm>
            <a:off x="3428992" y="642918"/>
            <a:ext cx="2063737" cy="549272"/>
          </a:xfrm>
        </p:spPr>
        <p:txBody>
          <a:bodyPr>
            <a:normAutofit/>
          </a:bodyPr>
          <a:lstStyle/>
          <a:p>
            <a:pPr algn="ctr"/>
            <a:r>
              <a:rPr lang="id-ID" sz="2800" dirty="0" smtClean="0"/>
              <a:t>SPEAKING  3</a:t>
            </a:r>
            <a:endParaRPr lang="id-ID" sz="2800" dirty="0"/>
          </a:p>
        </p:txBody>
      </p:sp>
      <p:sp>
        <p:nvSpPr>
          <p:cNvPr id="4" name="Rectangle 3"/>
          <p:cNvSpPr/>
          <p:nvPr/>
        </p:nvSpPr>
        <p:spPr>
          <a:xfrm>
            <a:off x="714348" y="4429132"/>
            <a:ext cx="7858180" cy="1785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2400" b="1" dirty="0" smtClean="0"/>
              <a:t>ENGLISH EDUCATION STUDY PROGRAM</a:t>
            </a:r>
          </a:p>
          <a:p>
            <a:pPr algn="ctr"/>
            <a:r>
              <a:rPr lang="id-ID" sz="2400" b="1" dirty="0" smtClean="0"/>
              <a:t>FACULTY OF TEACHER TRAINING AND EDUCATION</a:t>
            </a:r>
          </a:p>
          <a:p>
            <a:pPr algn="ctr"/>
            <a:r>
              <a:rPr lang="id-ID" sz="2400" b="1" dirty="0" smtClean="0"/>
              <a:t>MUHAMMADIYAH UNIVERSITY OF METRO </a:t>
            </a:r>
            <a:endParaRPr lang="id-ID"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4678" y="71414"/>
            <a:ext cx="2643206" cy="500066"/>
          </a:xfrm>
        </p:spPr>
        <p:txBody>
          <a:bodyPr>
            <a:normAutofit fontScale="90000"/>
          </a:bodyPr>
          <a:lstStyle/>
          <a:p>
            <a:pPr algn="ctr"/>
            <a:r>
              <a:rPr lang="id-ID" sz="2800" dirty="0" smtClean="0"/>
              <a:t>Topics </a:t>
            </a:r>
            <a:endParaRPr lang="id-ID" sz="1600" dirty="0"/>
          </a:p>
        </p:txBody>
      </p:sp>
      <p:graphicFrame>
        <p:nvGraphicFramePr>
          <p:cNvPr id="8" name="Content Placeholder 7"/>
          <p:cNvGraphicFramePr>
            <a:graphicFrameLocks noGrp="1"/>
          </p:cNvGraphicFramePr>
          <p:nvPr>
            <p:ph idx="1"/>
          </p:nvPr>
        </p:nvGraphicFramePr>
        <p:xfrm>
          <a:off x="214282" y="778034"/>
          <a:ext cx="8643999" cy="5879235"/>
        </p:xfrm>
        <a:graphic>
          <a:graphicData uri="http://schemas.openxmlformats.org/drawingml/2006/table">
            <a:tbl>
              <a:tblPr firstRow="1" bandRow="1">
                <a:tableStyleId>{EB9631B5-78F2-41C9-869B-9F39066F8104}</a:tableStyleId>
              </a:tblPr>
              <a:tblGrid>
                <a:gridCol w="928694"/>
                <a:gridCol w="2500330"/>
                <a:gridCol w="5214975"/>
              </a:tblGrid>
              <a:tr h="516241">
                <a:tc>
                  <a:txBody>
                    <a:bodyPr/>
                    <a:lstStyle/>
                    <a:p>
                      <a:r>
                        <a:rPr lang="id-ID" sz="1900" dirty="0" smtClean="0"/>
                        <a:t>Week </a:t>
                      </a:r>
                      <a:endParaRPr lang="id-ID" sz="1900" dirty="0"/>
                    </a:p>
                  </a:txBody>
                  <a:tcPr/>
                </a:tc>
                <a:tc>
                  <a:txBody>
                    <a:bodyPr/>
                    <a:lstStyle/>
                    <a:p>
                      <a:r>
                        <a:rPr lang="id-ID" sz="1900" dirty="0" smtClean="0"/>
                        <a:t>topics</a:t>
                      </a:r>
                      <a:endParaRPr lang="id-ID" sz="1900" dirty="0"/>
                    </a:p>
                  </a:txBody>
                  <a:tcPr/>
                </a:tc>
                <a:tc>
                  <a:txBody>
                    <a:bodyPr/>
                    <a:lstStyle/>
                    <a:p>
                      <a:r>
                        <a:rPr lang="id-ID" sz="1900" dirty="0" smtClean="0"/>
                        <a:t>Language focus</a:t>
                      </a:r>
                      <a:endParaRPr lang="id-ID" sz="1900" dirty="0"/>
                    </a:p>
                  </a:txBody>
                  <a:tcPr/>
                </a:tc>
              </a:tr>
              <a:tr h="516241">
                <a:tc>
                  <a:txBody>
                    <a:bodyPr/>
                    <a:lstStyle/>
                    <a:p>
                      <a:r>
                        <a:rPr lang="id-ID" sz="1900" dirty="0" smtClean="0"/>
                        <a:t>1</a:t>
                      </a:r>
                      <a:endParaRPr lang="id-ID" sz="1900" dirty="0"/>
                    </a:p>
                  </a:txBody>
                  <a:tcPr/>
                </a:tc>
                <a:tc>
                  <a:txBody>
                    <a:bodyPr/>
                    <a:lstStyle/>
                    <a:p>
                      <a:r>
                        <a:rPr lang="id-ID" sz="1900" dirty="0" smtClean="0"/>
                        <a:t>Learning Contract</a:t>
                      </a:r>
                      <a:endParaRPr lang="id-ID" sz="1900" dirty="0"/>
                    </a:p>
                  </a:txBody>
                  <a:tcPr/>
                </a:tc>
                <a:tc>
                  <a:txBody>
                    <a:bodyPr/>
                    <a:lstStyle/>
                    <a:p>
                      <a:r>
                        <a:rPr lang="id-ID" sz="1900" dirty="0" smtClean="0"/>
                        <a:t>-</a:t>
                      </a:r>
                      <a:endParaRPr lang="id-ID" sz="1900" dirty="0"/>
                    </a:p>
                  </a:txBody>
                  <a:tcPr/>
                </a:tc>
              </a:tr>
              <a:tr h="958005">
                <a:tc>
                  <a:txBody>
                    <a:bodyPr/>
                    <a:lstStyle/>
                    <a:p>
                      <a:r>
                        <a:rPr lang="id-ID" sz="1900" dirty="0" smtClean="0"/>
                        <a:t>2</a:t>
                      </a:r>
                      <a:endParaRPr lang="id-ID" sz="1900" dirty="0"/>
                    </a:p>
                  </a:txBody>
                  <a:tcPr/>
                </a:tc>
                <a:tc>
                  <a:txBody>
                    <a:bodyPr/>
                    <a:lstStyle/>
                    <a:p>
                      <a:r>
                        <a:rPr lang="id-ID" sz="1900" dirty="0" smtClean="0"/>
                        <a:t>People</a:t>
                      </a:r>
                      <a:r>
                        <a:rPr lang="id-ID" sz="1900" baseline="0" dirty="0" smtClean="0"/>
                        <a:t> and Relationship</a:t>
                      </a:r>
                      <a:endParaRPr lang="id-ID" sz="1900" dirty="0"/>
                    </a:p>
                  </a:txBody>
                  <a:tcPr/>
                </a:tc>
                <a:tc>
                  <a:txBody>
                    <a:bodyPr/>
                    <a:lstStyle/>
                    <a:p>
                      <a:r>
                        <a:rPr lang="id-ID" sz="1900" dirty="0" smtClean="0"/>
                        <a:t>Describing</a:t>
                      </a:r>
                      <a:r>
                        <a:rPr lang="id-ID" sz="1900" baseline="0" dirty="0" smtClean="0"/>
                        <a:t> personality and talking about relationship </a:t>
                      </a:r>
                      <a:endParaRPr lang="id-ID" sz="1900" dirty="0"/>
                    </a:p>
                  </a:txBody>
                  <a:tcPr/>
                </a:tc>
              </a:tr>
              <a:tr h="958005">
                <a:tc>
                  <a:txBody>
                    <a:bodyPr/>
                    <a:lstStyle/>
                    <a:p>
                      <a:r>
                        <a:rPr lang="id-ID" sz="1900" dirty="0" smtClean="0"/>
                        <a:t>3</a:t>
                      </a:r>
                      <a:endParaRPr lang="id-ID" sz="1900" dirty="0"/>
                    </a:p>
                  </a:txBody>
                  <a:tcPr/>
                </a:tc>
                <a:tc>
                  <a:txBody>
                    <a:bodyPr/>
                    <a:lstStyle/>
                    <a:p>
                      <a:r>
                        <a:rPr lang="id-ID" sz="1900" dirty="0" smtClean="0"/>
                        <a:t>A healthy</a:t>
                      </a:r>
                      <a:r>
                        <a:rPr lang="id-ID" sz="1900" baseline="0" dirty="0" smtClean="0"/>
                        <a:t> Body </a:t>
                      </a:r>
                      <a:endParaRPr lang="id-ID" sz="1900" dirty="0"/>
                    </a:p>
                  </a:txBody>
                  <a:tcPr/>
                </a:tc>
                <a:tc>
                  <a:txBody>
                    <a:bodyPr/>
                    <a:lstStyle/>
                    <a:p>
                      <a:r>
                        <a:rPr lang="id-ID" sz="1900" dirty="0" smtClean="0"/>
                        <a:t>Talking about fitness, sports, health and diet</a:t>
                      </a:r>
                      <a:endParaRPr lang="id-ID" sz="1900" dirty="0"/>
                    </a:p>
                  </a:txBody>
                  <a:tcPr/>
                </a:tc>
              </a:tr>
              <a:tr h="783822">
                <a:tc>
                  <a:txBody>
                    <a:bodyPr/>
                    <a:lstStyle/>
                    <a:p>
                      <a:r>
                        <a:rPr lang="id-ID" sz="1900" dirty="0" smtClean="0"/>
                        <a:t>4</a:t>
                      </a:r>
                      <a:endParaRPr lang="id-ID" sz="1900" dirty="0"/>
                    </a:p>
                  </a:txBody>
                  <a:tcPr/>
                </a:tc>
                <a:tc>
                  <a:txBody>
                    <a:bodyPr/>
                    <a:lstStyle/>
                    <a:p>
                      <a:r>
                        <a:rPr lang="id-ID" sz="1900" dirty="0" smtClean="0"/>
                        <a:t>Studies</a:t>
                      </a:r>
                      <a:r>
                        <a:rPr lang="id-ID" sz="1900" baseline="0" dirty="0" smtClean="0"/>
                        <a:t> and Works</a:t>
                      </a:r>
                      <a:endParaRPr lang="id-ID" sz="1900" dirty="0"/>
                    </a:p>
                  </a:txBody>
                  <a:tcPr/>
                </a:tc>
                <a:tc>
                  <a:txBody>
                    <a:bodyPr/>
                    <a:lstStyle/>
                    <a:p>
                      <a:r>
                        <a:rPr lang="id-ID" sz="1900" dirty="0" smtClean="0"/>
                        <a:t>Talking about studies and</a:t>
                      </a:r>
                      <a:r>
                        <a:rPr lang="id-ID" sz="1900" baseline="0" dirty="0" smtClean="0"/>
                        <a:t> work and speculating </a:t>
                      </a:r>
                      <a:endParaRPr lang="id-ID" sz="1900" dirty="0"/>
                    </a:p>
                  </a:txBody>
                  <a:tcPr/>
                </a:tc>
              </a:tr>
              <a:tr h="516241">
                <a:tc>
                  <a:txBody>
                    <a:bodyPr/>
                    <a:lstStyle/>
                    <a:p>
                      <a:r>
                        <a:rPr lang="id-ID" sz="1900" dirty="0" smtClean="0"/>
                        <a:t>5</a:t>
                      </a:r>
                      <a:endParaRPr lang="id-ID" sz="1900" dirty="0"/>
                    </a:p>
                  </a:txBody>
                  <a:tcPr/>
                </a:tc>
                <a:tc>
                  <a:txBody>
                    <a:bodyPr/>
                    <a:lstStyle/>
                    <a:p>
                      <a:r>
                        <a:rPr lang="id-ID" sz="1900" dirty="0" smtClean="0"/>
                        <a:t>The World around Us</a:t>
                      </a:r>
                      <a:endParaRPr lang="id-ID" sz="1900" dirty="0"/>
                    </a:p>
                  </a:txBody>
                  <a:tcPr/>
                </a:tc>
                <a:tc>
                  <a:txBody>
                    <a:bodyPr/>
                    <a:lstStyle/>
                    <a:p>
                      <a:r>
                        <a:rPr lang="id-ID" sz="1900" dirty="0" smtClean="0"/>
                        <a:t>Talking</a:t>
                      </a:r>
                      <a:r>
                        <a:rPr lang="id-ID" sz="1900" baseline="0" dirty="0" smtClean="0"/>
                        <a:t> about the environment and climate, using cleft sentence and complex sentence</a:t>
                      </a:r>
                      <a:endParaRPr lang="id-ID" sz="1900" dirty="0"/>
                    </a:p>
                  </a:txBody>
                  <a:tcPr/>
                </a:tc>
              </a:tr>
              <a:tr h="958005">
                <a:tc>
                  <a:txBody>
                    <a:bodyPr/>
                    <a:lstStyle/>
                    <a:p>
                      <a:r>
                        <a:rPr lang="id-ID" sz="1900" dirty="0" smtClean="0"/>
                        <a:t>6</a:t>
                      </a:r>
                      <a:endParaRPr lang="id-ID" sz="1900" dirty="0"/>
                    </a:p>
                  </a:txBody>
                  <a:tcPr/>
                </a:tc>
                <a:tc>
                  <a:txBody>
                    <a:bodyPr/>
                    <a:lstStyle/>
                    <a:p>
                      <a:r>
                        <a:rPr lang="id-ID" sz="1900" dirty="0" smtClean="0"/>
                        <a:t>Communication</a:t>
                      </a:r>
                      <a:endParaRPr lang="id-ID" sz="1900" dirty="0"/>
                    </a:p>
                  </a:txBody>
                  <a:tcPr/>
                </a:tc>
                <a:tc>
                  <a:txBody>
                    <a:bodyPr/>
                    <a:lstStyle/>
                    <a:p>
                      <a:r>
                        <a:rPr lang="id-ID" sz="1900" dirty="0" smtClean="0"/>
                        <a:t>Talking about languages, keeping in touch, globalisation, making comparison, expressing</a:t>
                      </a:r>
                      <a:r>
                        <a:rPr lang="id-ID" sz="1900" baseline="0" dirty="0" smtClean="0"/>
                        <a:t> attitude</a:t>
                      </a:r>
                      <a:endParaRPr lang="id-ID" sz="1900" dirty="0"/>
                    </a:p>
                  </a:txBody>
                  <a:tcPr/>
                </a:tc>
              </a:tr>
              <a:tr h="516241">
                <a:tc>
                  <a:txBody>
                    <a:bodyPr/>
                    <a:lstStyle/>
                    <a:p>
                      <a:r>
                        <a:rPr lang="id-ID" sz="1900" dirty="0" smtClean="0"/>
                        <a:t>7</a:t>
                      </a:r>
                      <a:endParaRPr lang="id-ID" sz="1900" dirty="0"/>
                    </a:p>
                  </a:txBody>
                  <a:tcPr/>
                </a:tc>
                <a:tc>
                  <a:txBody>
                    <a:bodyPr/>
                    <a:lstStyle/>
                    <a:p>
                      <a:r>
                        <a:rPr lang="id-ID" sz="1900" dirty="0" smtClean="0"/>
                        <a:t>Consolidation Unit</a:t>
                      </a:r>
                      <a:endParaRPr lang="id-ID" sz="1900" dirty="0"/>
                    </a:p>
                  </a:txBody>
                  <a:tcPr/>
                </a:tc>
                <a:tc>
                  <a:txBody>
                    <a:bodyPr/>
                    <a:lstStyle/>
                    <a:p>
                      <a:r>
                        <a:rPr lang="id-ID" sz="1900" dirty="0" smtClean="0"/>
                        <a:t>Review and</a:t>
                      </a:r>
                      <a:r>
                        <a:rPr lang="id-ID" sz="1900" baseline="0" dirty="0" smtClean="0"/>
                        <a:t>  consolidation </a:t>
                      </a:r>
                      <a:endParaRPr lang="id-ID" sz="1900" dirty="0"/>
                    </a:p>
                  </a:txBody>
                  <a:tcPr/>
                </a:tc>
              </a:tr>
            </a:tbl>
          </a:graphicData>
        </a:graphic>
      </p:graphicFrame>
    </p:spTree>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85720" y="285729"/>
          <a:ext cx="8501121" cy="6398518"/>
        </p:xfrm>
        <a:graphic>
          <a:graphicData uri="http://schemas.openxmlformats.org/drawingml/2006/table">
            <a:tbl>
              <a:tblPr firstRow="1" bandRow="1">
                <a:tableStyleId>{00A15C55-8517-42AA-B614-E9B94910E393}</a:tableStyleId>
              </a:tblPr>
              <a:tblGrid>
                <a:gridCol w="1143008"/>
                <a:gridCol w="2143140"/>
                <a:gridCol w="5214973"/>
              </a:tblGrid>
              <a:tr h="391696">
                <a:tc>
                  <a:txBody>
                    <a:bodyPr/>
                    <a:lstStyle/>
                    <a:p>
                      <a:r>
                        <a:rPr lang="id-ID" sz="2400" dirty="0" smtClean="0"/>
                        <a:t>Week</a:t>
                      </a:r>
                      <a:endParaRPr lang="id-ID" sz="2400" dirty="0"/>
                    </a:p>
                  </a:txBody>
                  <a:tcPr/>
                </a:tc>
                <a:tc>
                  <a:txBody>
                    <a:bodyPr/>
                    <a:lstStyle/>
                    <a:p>
                      <a:r>
                        <a:rPr lang="id-ID" sz="2400" dirty="0" smtClean="0"/>
                        <a:t>topics</a:t>
                      </a:r>
                      <a:endParaRPr lang="id-ID" sz="2400" dirty="0"/>
                    </a:p>
                  </a:txBody>
                  <a:tcPr/>
                </a:tc>
                <a:tc>
                  <a:txBody>
                    <a:bodyPr/>
                    <a:lstStyle/>
                    <a:p>
                      <a:r>
                        <a:rPr lang="id-ID" sz="2400" dirty="0" smtClean="0"/>
                        <a:t>Language focus</a:t>
                      </a:r>
                      <a:endParaRPr lang="id-ID" sz="2400" dirty="0"/>
                    </a:p>
                  </a:txBody>
                  <a:tcPr/>
                </a:tc>
              </a:tr>
              <a:tr h="705053">
                <a:tc>
                  <a:txBody>
                    <a:bodyPr/>
                    <a:lstStyle/>
                    <a:p>
                      <a:r>
                        <a:rPr lang="id-ID" sz="2400" dirty="0" smtClean="0"/>
                        <a:t>8</a:t>
                      </a:r>
                      <a:endParaRPr lang="id-ID" sz="2400" dirty="0"/>
                    </a:p>
                  </a:txBody>
                  <a:tcPr/>
                </a:tc>
                <a:tc>
                  <a:txBody>
                    <a:bodyPr/>
                    <a:lstStyle/>
                    <a:p>
                      <a:r>
                        <a:rPr lang="id-ID" sz="2400" dirty="0" smtClean="0"/>
                        <a:t>Technology</a:t>
                      </a:r>
                      <a:endParaRPr lang="id-ID" sz="2400" dirty="0"/>
                    </a:p>
                  </a:txBody>
                  <a:tcPr/>
                </a:tc>
                <a:tc>
                  <a:txBody>
                    <a:bodyPr/>
                    <a:lstStyle/>
                    <a:p>
                      <a:r>
                        <a:rPr lang="id-ID" sz="2400" dirty="0" smtClean="0"/>
                        <a:t>Talking about new technology, the internet</a:t>
                      </a:r>
                      <a:endParaRPr lang="id-ID" sz="2400" dirty="0"/>
                    </a:p>
                  </a:txBody>
                  <a:tcPr/>
                </a:tc>
              </a:tr>
              <a:tr h="1331766">
                <a:tc>
                  <a:txBody>
                    <a:bodyPr/>
                    <a:lstStyle/>
                    <a:p>
                      <a:r>
                        <a:rPr lang="id-ID" sz="2000" dirty="0" smtClean="0"/>
                        <a:t>9</a:t>
                      </a:r>
                      <a:endParaRPr lang="id-ID" sz="2000" dirty="0"/>
                    </a:p>
                  </a:txBody>
                  <a:tcPr/>
                </a:tc>
                <a:tc>
                  <a:txBody>
                    <a:bodyPr/>
                    <a:lstStyle/>
                    <a:p>
                      <a:r>
                        <a:rPr lang="id-ID" sz="2000" dirty="0" smtClean="0"/>
                        <a:t>Hobbies</a:t>
                      </a:r>
                      <a:endParaRPr lang="id-ID" sz="2000" dirty="0"/>
                    </a:p>
                  </a:txBody>
                  <a:tcPr/>
                </a:tc>
                <a:tc>
                  <a:txBody>
                    <a:bodyPr/>
                    <a:lstStyle/>
                    <a:p>
                      <a:r>
                        <a:rPr lang="id-ID" sz="2000" dirty="0" smtClean="0"/>
                        <a:t>Expressing likes and dislikes, talking</a:t>
                      </a:r>
                      <a:r>
                        <a:rPr lang="id-ID" sz="2000" baseline="0" dirty="0" smtClean="0"/>
                        <a:t> about hobbies, expressing frequency using the present perfect [simple and continuous]</a:t>
                      </a:r>
                      <a:endParaRPr lang="id-ID" sz="2000" dirty="0"/>
                    </a:p>
                  </a:txBody>
                  <a:tcPr/>
                </a:tc>
              </a:tr>
              <a:tr h="412626">
                <a:tc>
                  <a:txBody>
                    <a:bodyPr/>
                    <a:lstStyle/>
                    <a:p>
                      <a:r>
                        <a:rPr lang="id-ID" sz="2000" dirty="0" smtClean="0"/>
                        <a:t>10</a:t>
                      </a:r>
                      <a:endParaRPr lang="id-ID" sz="2000" dirty="0"/>
                    </a:p>
                  </a:txBody>
                  <a:tcPr/>
                </a:tc>
                <a:tc>
                  <a:txBody>
                    <a:bodyPr/>
                    <a:lstStyle/>
                    <a:p>
                      <a:r>
                        <a:rPr lang="id-ID" sz="2000" dirty="0" smtClean="0"/>
                        <a:t>Youth</a:t>
                      </a:r>
                      <a:endParaRPr lang="id-ID" sz="2000" dirty="0"/>
                    </a:p>
                  </a:txBody>
                  <a:tcPr/>
                </a:tc>
                <a:tc>
                  <a:txBody>
                    <a:bodyPr/>
                    <a:lstStyle/>
                    <a:p>
                      <a:r>
                        <a:rPr lang="id-ID" sz="2000" dirty="0" smtClean="0"/>
                        <a:t>Talking about remembering,</a:t>
                      </a:r>
                      <a:r>
                        <a:rPr lang="id-ID" sz="2000" baseline="0" dirty="0" smtClean="0"/>
                        <a:t> childhood</a:t>
                      </a:r>
                      <a:endParaRPr lang="id-ID" sz="2000" dirty="0"/>
                    </a:p>
                  </a:txBody>
                  <a:tcPr/>
                </a:tc>
              </a:tr>
              <a:tr h="705053">
                <a:tc>
                  <a:txBody>
                    <a:bodyPr/>
                    <a:lstStyle/>
                    <a:p>
                      <a:r>
                        <a:rPr lang="id-ID" sz="2000" dirty="0" smtClean="0"/>
                        <a:t>11</a:t>
                      </a:r>
                      <a:endParaRPr lang="id-ID" sz="2000" dirty="0"/>
                    </a:p>
                  </a:txBody>
                  <a:tcPr/>
                </a:tc>
                <a:tc>
                  <a:txBody>
                    <a:bodyPr/>
                    <a:lstStyle/>
                    <a:p>
                      <a:r>
                        <a:rPr lang="id-ID" sz="2000" dirty="0" smtClean="0"/>
                        <a:t>Home</a:t>
                      </a:r>
                      <a:endParaRPr lang="id-ID" sz="2000" dirty="0"/>
                    </a:p>
                  </a:txBody>
                  <a:tcPr/>
                </a:tc>
                <a:tc>
                  <a:txBody>
                    <a:bodyPr/>
                    <a:lstStyle/>
                    <a:p>
                      <a:r>
                        <a:rPr lang="id-ID" sz="2000" dirty="0" smtClean="0"/>
                        <a:t>Describing</a:t>
                      </a:r>
                      <a:r>
                        <a:rPr lang="id-ID" sz="2000" baseline="0" dirty="0" smtClean="0"/>
                        <a:t> places, comparing now and then, adding suffixes</a:t>
                      </a:r>
                      <a:endParaRPr lang="id-ID" sz="2000" dirty="0"/>
                    </a:p>
                  </a:txBody>
                  <a:tcPr/>
                </a:tc>
              </a:tr>
              <a:tr h="412626">
                <a:tc>
                  <a:txBody>
                    <a:bodyPr/>
                    <a:lstStyle/>
                    <a:p>
                      <a:r>
                        <a:rPr lang="id-ID" sz="2000" dirty="0" smtClean="0"/>
                        <a:t>12</a:t>
                      </a:r>
                      <a:endParaRPr lang="id-ID" sz="2000" dirty="0"/>
                    </a:p>
                  </a:txBody>
                  <a:tcPr/>
                </a:tc>
                <a:tc>
                  <a:txBody>
                    <a:bodyPr/>
                    <a:lstStyle/>
                    <a:p>
                      <a:r>
                        <a:rPr lang="id-ID" sz="2000" dirty="0" smtClean="0"/>
                        <a:t>Culture</a:t>
                      </a:r>
                      <a:endParaRPr lang="id-ID" sz="2000" dirty="0"/>
                    </a:p>
                  </a:txBody>
                  <a:tcPr/>
                </a:tc>
                <a:tc>
                  <a:txBody>
                    <a:bodyPr/>
                    <a:lstStyle/>
                    <a:p>
                      <a:r>
                        <a:rPr lang="id-ID" sz="2000" dirty="0" smtClean="0"/>
                        <a:t>Talking</a:t>
                      </a:r>
                      <a:r>
                        <a:rPr lang="id-ID" sz="2000" baseline="0" dirty="0" smtClean="0"/>
                        <a:t> about festival and historical sites</a:t>
                      </a:r>
                      <a:endParaRPr lang="id-ID" sz="2000" dirty="0"/>
                    </a:p>
                  </a:txBody>
                  <a:tcPr/>
                </a:tc>
              </a:tr>
              <a:tr h="1018409">
                <a:tc>
                  <a:txBody>
                    <a:bodyPr/>
                    <a:lstStyle/>
                    <a:p>
                      <a:r>
                        <a:rPr lang="id-ID" sz="2000" dirty="0" smtClean="0"/>
                        <a:t>13</a:t>
                      </a:r>
                      <a:endParaRPr lang="id-ID" sz="2000" dirty="0"/>
                    </a:p>
                  </a:txBody>
                  <a:tcPr/>
                </a:tc>
                <a:tc>
                  <a:txBody>
                    <a:bodyPr/>
                    <a:lstStyle/>
                    <a:p>
                      <a:r>
                        <a:rPr lang="id-ID" sz="2000" dirty="0" smtClean="0"/>
                        <a:t>On the move</a:t>
                      </a:r>
                      <a:endParaRPr lang="id-ID" sz="2000" dirty="0"/>
                    </a:p>
                  </a:txBody>
                  <a:tcPr/>
                </a:tc>
                <a:tc>
                  <a:txBody>
                    <a:bodyPr/>
                    <a:lstStyle/>
                    <a:p>
                      <a:r>
                        <a:rPr lang="id-ID" sz="2000" dirty="0" smtClean="0"/>
                        <a:t>Talking about holidays and tourism,</a:t>
                      </a:r>
                      <a:r>
                        <a:rPr lang="id-ID" sz="2000" baseline="0" dirty="0" smtClean="0"/>
                        <a:t> short answers and expressing yourself indirectly</a:t>
                      </a:r>
                      <a:endParaRPr lang="id-ID" sz="2000" dirty="0"/>
                    </a:p>
                  </a:txBody>
                  <a:tcPr/>
                </a:tc>
              </a:tr>
              <a:tr h="412626">
                <a:tc>
                  <a:txBody>
                    <a:bodyPr/>
                    <a:lstStyle/>
                    <a:p>
                      <a:r>
                        <a:rPr lang="id-ID" sz="2000" dirty="0" smtClean="0"/>
                        <a:t>14</a:t>
                      </a:r>
                      <a:endParaRPr lang="id-ID" sz="2000" dirty="0"/>
                    </a:p>
                  </a:txBody>
                  <a:tcPr/>
                </a:tc>
                <a:tc>
                  <a:txBody>
                    <a:bodyPr/>
                    <a:lstStyle/>
                    <a:p>
                      <a:r>
                        <a:rPr lang="id-ID" sz="2000" dirty="0" smtClean="0"/>
                        <a:t>Practice Exam</a:t>
                      </a:r>
                      <a:endParaRPr lang="id-ID" sz="2000" dirty="0"/>
                    </a:p>
                  </a:txBody>
                  <a:tcPr/>
                </a:tc>
                <a:tc>
                  <a:txBody>
                    <a:bodyPr/>
                    <a:lstStyle/>
                    <a:p>
                      <a:r>
                        <a:rPr lang="id-ID" sz="2000" dirty="0" smtClean="0"/>
                        <a:t>-</a:t>
                      </a:r>
                      <a:endParaRPr lang="id-ID" sz="2000" dirty="0"/>
                    </a:p>
                  </a:txBody>
                  <a:tcPr/>
                </a:tc>
              </a:tr>
              <a:tr h="412626">
                <a:tc>
                  <a:txBody>
                    <a:bodyPr/>
                    <a:lstStyle/>
                    <a:p>
                      <a:r>
                        <a:rPr lang="id-ID" sz="2000" dirty="0" smtClean="0"/>
                        <a:t>15</a:t>
                      </a:r>
                      <a:endParaRPr lang="id-ID" sz="2000" dirty="0"/>
                    </a:p>
                  </a:txBody>
                  <a:tcPr/>
                </a:tc>
                <a:tc>
                  <a:txBody>
                    <a:bodyPr/>
                    <a:lstStyle/>
                    <a:p>
                      <a:r>
                        <a:rPr lang="id-ID" sz="2000" dirty="0" smtClean="0"/>
                        <a:t>Practice Exam</a:t>
                      </a:r>
                      <a:endParaRPr lang="id-ID" sz="2000" dirty="0"/>
                    </a:p>
                  </a:txBody>
                  <a:tcPr/>
                </a:tc>
                <a:tc>
                  <a:txBody>
                    <a:bodyPr/>
                    <a:lstStyle/>
                    <a:p>
                      <a:r>
                        <a:rPr lang="id-ID" sz="2000" dirty="0" smtClean="0"/>
                        <a:t>-</a:t>
                      </a:r>
                      <a:endParaRPr lang="id-ID" sz="2000" dirty="0"/>
                    </a:p>
                  </a:txBody>
                  <a:tcPr/>
                </a:tc>
              </a:tr>
              <a:tr h="412626">
                <a:tc>
                  <a:txBody>
                    <a:bodyPr/>
                    <a:lstStyle/>
                    <a:p>
                      <a:r>
                        <a:rPr lang="id-ID" sz="2000" dirty="0" smtClean="0"/>
                        <a:t>16</a:t>
                      </a:r>
                      <a:endParaRPr lang="id-ID" sz="2000" dirty="0"/>
                    </a:p>
                  </a:txBody>
                  <a:tcPr/>
                </a:tc>
                <a:tc>
                  <a:txBody>
                    <a:bodyPr/>
                    <a:lstStyle/>
                    <a:p>
                      <a:r>
                        <a:rPr lang="id-ID" sz="2000" dirty="0" smtClean="0"/>
                        <a:t>Practice Exam</a:t>
                      </a:r>
                      <a:endParaRPr lang="id-ID" sz="2000" dirty="0"/>
                    </a:p>
                  </a:txBody>
                  <a:tcPr/>
                </a:tc>
                <a:tc>
                  <a:txBody>
                    <a:bodyPr/>
                    <a:lstStyle/>
                    <a:p>
                      <a:r>
                        <a:rPr lang="id-ID" sz="2000" dirty="0" smtClean="0"/>
                        <a:t>-</a:t>
                      </a:r>
                      <a:endParaRPr lang="id-ID" sz="2000" dirty="0"/>
                    </a:p>
                  </a:txBody>
                  <a:tcPr/>
                </a:tc>
              </a:tr>
            </a:tbl>
          </a:graphicData>
        </a:graphic>
      </p:graphicFrame>
    </p:spTree>
  </p:cSld>
  <p:clrMapOvr>
    <a:masterClrMapping/>
  </p:clrMapOvr>
  <p:transition spd="slow">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6116" y="4643446"/>
            <a:ext cx="5286412" cy="1428752"/>
          </a:xfrm>
        </p:spPr>
        <p:txBody>
          <a:bodyPr>
            <a:noAutofit/>
          </a:bodyPr>
          <a:lstStyle/>
          <a:p>
            <a:r>
              <a:rPr lang="id-ID" sz="7200" b="1" dirty="0" smtClean="0"/>
              <a:t>THANK YOU</a:t>
            </a:r>
            <a:endParaRPr lang="id-ID" sz="7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id-ID" sz="6000" b="1" dirty="0" smtClean="0"/>
              <a:t>LEARNING CONTRACT</a:t>
            </a:r>
            <a:endParaRPr lang="id-ID" sz="6000" b="1" dirty="0"/>
          </a:p>
        </p:txBody>
      </p:sp>
      <p:sp>
        <p:nvSpPr>
          <p:cNvPr id="5" name="Subtitle 4"/>
          <p:cNvSpPr>
            <a:spLocks noGrp="1"/>
          </p:cNvSpPr>
          <p:nvPr>
            <p:ph type="subTitle" idx="1"/>
          </p:nvPr>
        </p:nvSpPr>
        <p:spPr>
          <a:xfrm>
            <a:off x="1500166" y="3929066"/>
            <a:ext cx="6400800" cy="857256"/>
          </a:xfrm>
        </p:spPr>
        <p:txBody>
          <a:bodyPr/>
          <a:lstStyle/>
          <a:p>
            <a:r>
              <a:rPr lang="id-ID" dirty="0" smtClean="0"/>
              <a:t>ENGLISH TO SPEAK OUT</a:t>
            </a:r>
            <a:endParaRPr lang="id-ID"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314"/>
            <a:ext cx="8715404" cy="6357958"/>
          </a:xfrm>
          <a:blipFill>
            <a:blip r:embed="rId2">
              <a:lum bright="24000" contrast="33000"/>
            </a:blip>
            <a:stretch>
              <a:fillRect/>
            </a:stretch>
          </a:blipFill>
        </p:spPr>
        <p:txBody>
          <a:bodyPr>
            <a:normAutofit/>
          </a:bodyPr>
          <a:lstStyle/>
          <a:p>
            <a:r>
              <a:rPr lang="id-ID" sz="2400" b="1" dirty="0" smtClean="0">
                <a:solidFill>
                  <a:schemeClr val="bg1"/>
                </a:solidFill>
              </a:rPr>
              <a:t>FAKULTAS 			: KEGURUAN DAN ILMU PENDIDIKAN </a:t>
            </a:r>
          </a:p>
          <a:p>
            <a:r>
              <a:rPr lang="id-ID" sz="2400" b="1" dirty="0" smtClean="0">
                <a:solidFill>
                  <a:schemeClr val="bg1"/>
                </a:solidFill>
              </a:rPr>
              <a:t>PROGRAM STUDI		: PENDIDIKAN BAHASA INGGRIS	</a:t>
            </a:r>
          </a:p>
          <a:p>
            <a:r>
              <a:rPr lang="id-ID" sz="2400" b="1" dirty="0" smtClean="0">
                <a:solidFill>
                  <a:schemeClr val="bg1"/>
                </a:solidFill>
              </a:rPr>
              <a:t>MATA KULIAH 		: SPEAKING III</a:t>
            </a:r>
          </a:p>
          <a:p>
            <a:r>
              <a:rPr lang="id-ID" sz="2400" b="1" dirty="0" smtClean="0">
                <a:solidFill>
                  <a:schemeClr val="bg1"/>
                </a:solidFill>
              </a:rPr>
              <a:t>JUMLAH SKS		: 2 (DUA)</a:t>
            </a:r>
          </a:p>
          <a:p>
            <a:r>
              <a:rPr lang="id-ID" sz="2400" b="1" dirty="0" smtClean="0">
                <a:solidFill>
                  <a:schemeClr val="bg1"/>
                </a:solidFill>
              </a:rPr>
              <a:t>SEMESTER			: 4 (EMPAT)</a:t>
            </a:r>
          </a:p>
          <a:p>
            <a:r>
              <a:rPr lang="id-ID" sz="2400" b="1" dirty="0" smtClean="0">
                <a:solidFill>
                  <a:schemeClr val="bg1"/>
                </a:solidFill>
              </a:rPr>
              <a:t>DOSEN			: DEDY SUBANDOWO, M.A. 							</a:t>
            </a:r>
            <a:r>
              <a:rPr lang="id-ID" sz="2000" b="1" dirty="0" smtClean="0">
                <a:solidFill>
                  <a:schemeClr val="bg1"/>
                </a:solidFill>
              </a:rPr>
              <a:t>d</a:t>
            </a:r>
            <a:r>
              <a:rPr lang="id-ID" sz="2000" b="1" dirty="0" smtClean="0">
                <a:solidFill>
                  <a:schemeClr val="bg1"/>
                </a:solidFill>
              </a:rPr>
              <a:t>edy.subandowo@pbiummetro.ac.id</a:t>
            </a:r>
            <a:r>
              <a:rPr lang="id-ID" sz="2000" b="1" dirty="0" smtClean="0">
                <a:solidFill>
                  <a:schemeClr val="bg1"/>
                </a:solidFill>
              </a:rPr>
              <a:t/>
            </a:r>
            <a:br>
              <a:rPr lang="id-ID" sz="2000" b="1" dirty="0" smtClean="0">
                <a:solidFill>
                  <a:schemeClr val="bg1"/>
                </a:solidFill>
              </a:rPr>
            </a:br>
            <a:endParaRPr lang="id-ID" sz="600" b="1" dirty="0" smtClean="0">
              <a:solidFill>
                <a:schemeClr val="bg1"/>
              </a:solidFill>
            </a:endParaRPr>
          </a:p>
          <a:p>
            <a:pPr lvl="8">
              <a:buNone/>
            </a:pPr>
            <a:r>
              <a:rPr lang="id-ID" sz="3600" b="1" baseline="-25000" dirty="0" smtClean="0">
                <a:solidFill>
                  <a:schemeClr val="bg1"/>
                </a:solidFill>
              </a:rPr>
              <a:t>		</a:t>
            </a:r>
            <a:r>
              <a:rPr lang="id-ID" sz="4000" b="1" baseline="-25000" dirty="0" smtClean="0">
                <a:solidFill>
                  <a:schemeClr val="bg1"/>
                </a:solidFill>
              </a:rPr>
              <a:t>Mrdowo</a:t>
            </a:r>
            <a:r>
              <a:rPr lang="id-ID" sz="3200" b="1" baseline="-25000" dirty="0" smtClean="0">
                <a:solidFill>
                  <a:schemeClr val="bg1"/>
                </a:solidFill>
              </a:rPr>
              <a:t>	08154120011</a:t>
            </a:r>
            <a:endParaRPr lang="id-ID" sz="3600" b="1" baseline="-25000" dirty="0">
              <a:solidFill>
                <a:schemeClr val="bg1"/>
              </a:solidFill>
            </a:endParaRPr>
          </a:p>
        </p:txBody>
      </p:sp>
      <p:pic>
        <p:nvPicPr>
          <p:cNvPr id="4" name="Picture 3" descr="images.jpg"/>
          <p:cNvPicPr>
            <a:picLocks noChangeAspect="1"/>
          </p:cNvPicPr>
          <p:nvPr/>
        </p:nvPicPr>
        <p:blipFill>
          <a:blip r:embed="rId3"/>
          <a:srcRect l="7503" t="16043" r="9966" b="11764"/>
          <a:stretch>
            <a:fillRect/>
          </a:stretch>
        </p:blipFill>
        <p:spPr>
          <a:xfrm>
            <a:off x="4214810" y="2857496"/>
            <a:ext cx="571504" cy="467594"/>
          </a:xfrm>
          <a:prstGeom prst="rect">
            <a:avLst/>
          </a:prstGeom>
        </p:spPr>
      </p:pic>
      <p:pic>
        <p:nvPicPr>
          <p:cNvPr id="5" name="Picture 4" descr="wassap.jpg"/>
          <p:cNvPicPr>
            <a:picLocks noChangeAspect="1"/>
          </p:cNvPicPr>
          <p:nvPr/>
        </p:nvPicPr>
        <p:blipFill>
          <a:blip r:embed="rId4" cstate="print"/>
          <a:stretch>
            <a:fillRect/>
          </a:stretch>
        </p:blipFill>
        <p:spPr>
          <a:xfrm>
            <a:off x="6215074" y="3429000"/>
            <a:ext cx="429107" cy="426247"/>
          </a:xfrm>
          <a:prstGeom prst="rect">
            <a:avLst/>
          </a:prstGeom>
        </p:spPr>
      </p:pic>
      <p:pic>
        <p:nvPicPr>
          <p:cNvPr id="6" name="Picture 5" descr="images.png"/>
          <p:cNvPicPr>
            <a:picLocks noChangeAspect="1"/>
          </p:cNvPicPr>
          <p:nvPr/>
        </p:nvPicPr>
        <p:blipFill>
          <a:blip r:embed="rId5"/>
          <a:stretch>
            <a:fillRect/>
          </a:stretch>
        </p:blipFill>
        <p:spPr>
          <a:xfrm>
            <a:off x="4214810" y="3429000"/>
            <a:ext cx="507706" cy="5077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43108" y="1071546"/>
            <a:ext cx="4972056" cy="725470"/>
          </a:xfrm>
        </p:spPr>
        <p:txBody>
          <a:bodyPr>
            <a:normAutofit fontScale="90000"/>
          </a:bodyPr>
          <a:lstStyle/>
          <a:p>
            <a:r>
              <a:rPr lang="id-ID" dirty="0" smtClean="0"/>
              <a:t>COMPETENCE</a:t>
            </a:r>
            <a:endParaRPr lang="id-ID" dirty="0"/>
          </a:p>
        </p:txBody>
      </p:sp>
      <p:sp>
        <p:nvSpPr>
          <p:cNvPr id="5" name="Content Placeholder 4"/>
          <p:cNvSpPr>
            <a:spLocks noGrp="1"/>
          </p:cNvSpPr>
          <p:nvPr>
            <p:ph idx="1"/>
          </p:nvPr>
        </p:nvSpPr>
        <p:spPr>
          <a:xfrm>
            <a:off x="571472" y="2857496"/>
            <a:ext cx="8229600" cy="2857520"/>
          </a:xfrm>
        </p:spPr>
        <p:txBody>
          <a:bodyPr>
            <a:noAutofit/>
          </a:bodyPr>
          <a:lstStyle/>
          <a:p>
            <a:pPr algn="just"/>
            <a:r>
              <a:rPr lang="en-US" sz="3600" dirty="0" smtClean="0"/>
              <a:t>The participants should be able to comprehend and master all materials theoretically as well</a:t>
            </a:r>
            <a:r>
              <a:rPr lang="id-ID" sz="3600" dirty="0" smtClean="0"/>
              <a:t> as practically.</a:t>
            </a:r>
            <a:endParaRPr lang="id-ID" sz="3600"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Contents</a:t>
            </a:r>
            <a:endParaRPr lang="id-ID" dirty="0"/>
          </a:p>
        </p:txBody>
      </p:sp>
      <p:sp>
        <p:nvSpPr>
          <p:cNvPr id="3" name="Content Placeholder 2"/>
          <p:cNvSpPr>
            <a:spLocks noGrp="1"/>
          </p:cNvSpPr>
          <p:nvPr>
            <p:ph idx="1"/>
          </p:nvPr>
        </p:nvSpPr>
        <p:spPr>
          <a:xfrm>
            <a:off x="457200" y="1857364"/>
            <a:ext cx="8229600" cy="4268799"/>
          </a:xfrm>
        </p:spPr>
        <p:txBody>
          <a:bodyPr/>
          <a:lstStyle/>
          <a:p>
            <a:r>
              <a:rPr lang="id-ID" dirty="0" smtClean="0"/>
              <a:t>Daily topics</a:t>
            </a:r>
          </a:p>
          <a:p>
            <a:r>
              <a:rPr lang="id-ID" dirty="0" smtClean="0"/>
              <a:t>Students  basic competence</a:t>
            </a:r>
          </a:p>
          <a:p>
            <a:r>
              <a:rPr lang="id-ID" dirty="0" smtClean="0"/>
              <a:t>Experience </a:t>
            </a:r>
          </a:p>
          <a:p>
            <a:r>
              <a:rPr lang="id-ID" dirty="0" smtClean="0"/>
              <a:t>Utterences</a:t>
            </a:r>
          </a:p>
          <a:p>
            <a:r>
              <a:rPr lang="id-ID" dirty="0" smtClean="0"/>
              <a:t>Expression </a:t>
            </a:r>
          </a:p>
          <a:p>
            <a:r>
              <a:rPr lang="id-ID" dirty="0" smtClean="0"/>
              <a:t>Personal lives and surroundings</a:t>
            </a:r>
          </a:p>
          <a:p>
            <a:endParaRPr lang="id-ID" dirty="0" smtClean="0"/>
          </a:p>
          <a:p>
            <a:endParaRPr lang="id-ID" dirty="0" smtClean="0"/>
          </a:p>
          <a:p>
            <a:endParaRPr lang="id-ID" dirty="0" smtClean="0"/>
          </a:p>
          <a:p>
            <a:endParaRPr lang="id-ID" dirty="0"/>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Learning Activities</a:t>
            </a:r>
            <a:endParaRPr lang="id-ID" sz="4800" dirty="0"/>
          </a:p>
        </p:txBody>
      </p:sp>
      <p:sp>
        <p:nvSpPr>
          <p:cNvPr id="3" name="Content Placeholder 2"/>
          <p:cNvSpPr>
            <a:spLocks noGrp="1"/>
          </p:cNvSpPr>
          <p:nvPr>
            <p:ph idx="1"/>
          </p:nvPr>
        </p:nvSpPr>
        <p:spPr/>
        <p:txBody>
          <a:bodyPr/>
          <a:lstStyle/>
          <a:p>
            <a:pPr algn="just"/>
            <a:r>
              <a:rPr lang="id-ID" sz="3600" dirty="0" smtClean="0"/>
              <a:t>Drilling combination between </a:t>
            </a:r>
            <a:r>
              <a:rPr lang="en-US" sz="3600" dirty="0"/>
              <a:t>students’ practicing their own utterances </a:t>
            </a:r>
            <a:r>
              <a:rPr lang="id-ID" sz="3600" dirty="0" smtClean="0"/>
              <a:t>and academic presentation.</a:t>
            </a:r>
          </a:p>
          <a:p>
            <a:pPr algn="just"/>
            <a:r>
              <a:rPr lang="id-ID" sz="3600" dirty="0" smtClean="0"/>
              <a:t>Monologue and dialogue (if any).</a:t>
            </a:r>
          </a:p>
          <a:p>
            <a:pPr algn="just"/>
            <a:r>
              <a:rPr lang="id-ID" sz="3600" dirty="0" smtClean="0"/>
              <a:t>Spoken-summary making.</a:t>
            </a:r>
          </a:p>
          <a:p>
            <a:pPr algn="just"/>
            <a:r>
              <a:rPr lang="en-US" sz="3600" dirty="0"/>
              <a:t>performing certain function-specific </a:t>
            </a:r>
            <a:r>
              <a:rPr lang="en-US" sz="3600" dirty="0" smtClean="0"/>
              <a:t>utterances</a:t>
            </a:r>
            <a:r>
              <a:rPr lang="id-ID" sz="3600" dirty="0" smtClean="0"/>
              <a:t>.</a:t>
            </a:r>
          </a:p>
          <a:p>
            <a:pPr algn="just"/>
            <a:endParaRPr lang="id-ID" dirty="0" smtClean="0"/>
          </a:p>
          <a:p>
            <a:pPr algn="just"/>
            <a:endParaRPr lang="id-ID" dirty="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785818"/>
          </a:xfrm>
        </p:spPr>
        <p:txBody>
          <a:bodyPr/>
          <a:lstStyle/>
          <a:p>
            <a:pPr algn="ctr"/>
            <a:r>
              <a:rPr lang="id-ID" dirty="0" smtClean="0"/>
              <a:t>COURSE POLICIES</a:t>
            </a:r>
            <a:endParaRPr lang="en-US" dirty="0"/>
          </a:p>
        </p:txBody>
      </p:sp>
      <p:sp>
        <p:nvSpPr>
          <p:cNvPr id="3" name="Content Placeholder 2"/>
          <p:cNvSpPr>
            <a:spLocks noGrp="1"/>
          </p:cNvSpPr>
          <p:nvPr>
            <p:ph idx="1"/>
          </p:nvPr>
        </p:nvSpPr>
        <p:spPr>
          <a:xfrm>
            <a:off x="0" y="0"/>
            <a:ext cx="9144000" cy="6858000"/>
          </a:xfrm>
          <a:blipFill dpi="0" rotWithShape="1">
            <a:blip r:embed="rId2">
              <a:alphaModFix amt="25000"/>
            </a:blip>
            <a:srcRect/>
            <a:stretch>
              <a:fillRect/>
            </a:stretch>
          </a:blipFill>
        </p:spPr>
        <p:txBody>
          <a:bodyPr>
            <a:normAutofit/>
          </a:bodyPr>
          <a:lstStyle/>
          <a:p>
            <a:pPr algn="just"/>
            <a:endParaRPr lang="id-ID" sz="2600" b="1" dirty="0" smtClean="0"/>
          </a:p>
          <a:p>
            <a:pPr algn="just"/>
            <a:endParaRPr lang="id-ID" sz="2600" b="1" dirty="0" smtClean="0"/>
          </a:p>
          <a:p>
            <a:pPr algn="just"/>
            <a:endParaRPr lang="id-ID" sz="2600" b="1" dirty="0" smtClean="0"/>
          </a:p>
          <a:p>
            <a:pPr algn="just"/>
            <a:endParaRPr lang="id-ID" sz="2600" b="1" dirty="0" smtClean="0"/>
          </a:p>
          <a:p>
            <a:pPr algn="just"/>
            <a:r>
              <a:rPr lang="en-US" sz="2600" b="1" dirty="0" smtClean="0"/>
              <a:t>Participation</a:t>
            </a:r>
            <a:r>
              <a:rPr lang="en-US" sz="2600" b="1" dirty="0"/>
              <a:t>. </a:t>
            </a:r>
            <a:r>
              <a:rPr lang="en-US" sz="2600" dirty="0"/>
              <a:t>As a student in this course, you will be expected to participate in the course discussion forum. Some of the material may be unfamiliar and challenging, so we will use the discussion forum to work through questions and explore the new concepts. </a:t>
            </a:r>
            <a:endParaRPr lang="id-ID" sz="2600" dirty="0" smtClean="0"/>
          </a:p>
          <a:p>
            <a:pPr algn="just"/>
            <a:endParaRPr lang="id-ID" sz="2600" dirty="0" smtClean="0"/>
          </a:p>
          <a:p>
            <a:pPr algn="just"/>
            <a:r>
              <a:rPr lang="en-US" sz="2600" b="1" dirty="0"/>
              <a:t>Class atmosphere. </a:t>
            </a:r>
            <a:r>
              <a:rPr lang="en-US" sz="2600" dirty="0"/>
              <a:t>We all bring different points of view to the class. My hope is that we will be able to appreciate the difference points of view from the other students. The students can put their hands up to ask, suggest or answer.</a:t>
            </a:r>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229600" cy="1352568"/>
          </a:xfrm>
        </p:spPr>
        <p:style>
          <a:lnRef idx="1">
            <a:schemeClr val="accent5"/>
          </a:lnRef>
          <a:fillRef idx="2">
            <a:schemeClr val="accent5"/>
          </a:fillRef>
          <a:effectRef idx="1">
            <a:schemeClr val="accent5"/>
          </a:effectRef>
          <a:fontRef idx="minor">
            <a:schemeClr val="dk1"/>
          </a:fontRef>
        </p:style>
        <p:txBody>
          <a:bodyPr>
            <a:noAutofit/>
          </a:bodyPr>
          <a:lstStyle/>
          <a:p>
            <a:pPr algn="ctr"/>
            <a:r>
              <a:rPr lang="en-US" sz="2800" b="1" dirty="0"/>
              <a:t>GRANITE STATE </a:t>
            </a:r>
            <a:r>
              <a:rPr lang="id-ID" sz="2800" b="1" dirty="0" smtClean="0"/>
              <a:t>UNIVERSITY </a:t>
            </a:r>
            <a:r>
              <a:rPr lang="en-US" sz="2800" b="1" dirty="0" smtClean="0"/>
              <a:t>STANDARD </a:t>
            </a:r>
            <a:r>
              <a:rPr lang="en-US" sz="2800" b="1" dirty="0"/>
              <a:t>GRADING SCALE</a:t>
            </a:r>
            <a:r>
              <a:rPr lang="en-US" sz="2800" dirty="0"/>
              <a:t/>
            </a:r>
            <a:br>
              <a:rPr lang="en-US" sz="2800" dirty="0"/>
            </a:br>
            <a:endParaRPr lang="en-US" sz="2800" dirty="0"/>
          </a:p>
        </p:txBody>
      </p:sp>
      <p:pic>
        <p:nvPicPr>
          <p:cNvPr id="3" name="Content Placeholder 2"/>
          <p:cNvPicPr>
            <a:picLocks noGrp="1" noChangeAspect="1" noChangeArrowheads="1"/>
          </p:cNvPicPr>
          <p:nvPr>
            <p:ph idx="1"/>
          </p:nvPr>
        </p:nvPicPr>
        <p:blipFill>
          <a:blip r:embed="rId2"/>
          <a:srcRect t="16661" r="57987" b="19724"/>
          <a:stretch>
            <a:fillRect/>
          </a:stretch>
        </p:blipFill>
        <p:spPr bwMode="auto">
          <a:xfrm>
            <a:off x="285720" y="1857364"/>
            <a:ext cx="5357850" cy="47536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id-ID" sz="4800" b="1" dirty="0" smtClean="0"/>
              <a:t>Evaluation </a:t>
            </a:r>
            <a:endParaRPr lang="id-ID" sz="4800" b="1" dirty="0"/>
          </a:p>
        </p:txBody>
      </p:sp>
      <p:sp>
        <p:nvSpPr>
          <p:cNvPr id="3" name="Content Placeholder 2"/>
          <p:cNvSpPr>
            <a:spLocks noGrp="1"/>
          </p:cNvSpPr>
          <p:nvPr>
            <p:ph idx="1"/>
          </p:nvPr>
        </p:nvSpPr>
        <p:spPr>
          <a:xfrm>
            <a:off x="457200" y="1357298"/>
            <a:ext cx="8229600" cy="5143536"/>
          </a:xfrm>
        </p:spPr>
        <p:txBody>
          <a:bodyPr>
            <a:normAutofit fontScale="92500" lnSpcReduction="10000"/>
          </a:bodyPr>
          <a:lstStyle/>
          <a:p>
            <a:pPr>
              <a:buFont typeface="Wingdings" pitchFamily="2" charset="2"/>
              <a:buChar char="§"/>
            </a:pPr>
            <a:r>
              <a:rPr lang="id-ID" sz="3500" dirty="0" smtClean="0">
                <a:solidFill>
                  <a:schemeClr val="tx1">
                    <a:lumMod val="95000"/>
                    <a:lumOff val="5000"/>
                  </a:schemeClr>
                </a:solidFill>
              </a:rPr>
              <a:t>Language use </a:t>
            </a:r>
          </a:p>
          <a:p>
            <a:pPr lvl="1">
              <a:buFont typeface="Wingdings" pitchFamily="2" charset="2"/>
              <a:buChar char="Ø"/>
            </a:pPr>
            <a:r>
              <a:rPr lang="id-ID" sz="3000" dirty="0" smtClean="0">
                <a:solidFill>
                  <a:schemeClr val="tx1">
                    <a:lumMod val="95000"/>
                    <a:lumOff val="5000"/>
                  </a:schemeClr>
                </a:solidFill>
              </a:rPr>
              <a:t>Fluency &amp; coherence </a:t>
            </a:r>
          </a:p>
          <a:p>
            <a:pPr lvl="1">
              <a:buFont typeface="Wingdings" pitchFamily="2" charset="2"/>
              <a:buChar char="Ø"/>
            </a:pPr>
            <a:r>
              <a:rPr lang="id-ID" sz="3000" dirty="0" smtClean="0">
                <a:solidFill>
                  <a:schemeClr val="tx1">
                    <a:lumMod val="95000"/>
                    <a:lumOff val="5000"/>
                  </a:schemeClr>
                </a:solidFill>
              </a:rPr>
              <a:t>Lexical Resources</a:t>
            </a:r>
          </a:p>
          <a:p>
            <a:pPr lvl="1">
              <a:buFont typeface="Wingdings" pitchFamily="2" charset="2"/>
              <a:buChar char="Ø"/>
            </a:pPr>
            <a:r>
              <a:rPr lang="id-ID" sz="3000" dirty="0" smtClean="0">
                <a:solidFill>
                  <a:schemeClr val="tx1">
                    <a:lumMod val="95000"/>
                    <a:lumOff val="5000"/>
                  </a:schemeClr>
                </a:solidFill>
              </a:rPr>
              <a:t>Grammatical range accuracy</a:t>
            </a:r>
          </a:p>
          <a:p>
            <a:pPr lvl="1">
              <a:buFont typeface="Wingdings" pitchFamily="2" charset="2"/>
              <a:buChar char="Ø"/>
            </a:pPr>
            <a:r>
              <a:rPr lang="id-ID" sz="3000" dirty="0" smtClean="0">
                <a:solidFill>
                  <a:schemeClr val="tx1">
                    <a:lumMod val="95000"/>
                    <a:lumOff val="5000"/>
                  </a:schemeClr>
                </a:solidFill>
              </a:rPr>
              <a:t>Prununciation </a:t>
            </a:r>
            <a:endParaRPr lang="id-ID" sz="3000" dirty="0">
              <a:solidFill>
                <a:schemeClr val="tx1">
                  <a:lumMod val="95000"/>
                  <a:lumOff val="5000"/>
                </a:schemeClr>
              </a:solidFill>
            </a:endParaRPr>
          </a:p>
          <a:p>
            <a:pPr marL="285750" lvl="1">
              <a:buFont typeface="Wingdings" pitchFamily="2" charset="2"/>
              <a:buChar char="§"/>
            </a:pPr>
            <a:r>
              <a:rPr lang="id-ID" sz="3000" dirty="0" smtClean="0">
                <a:solidFill>
                  <a:schemeClr val="tx1">
                    <a:lumMod val="95000"/>
                    <a:lumOff val="5000"/>
                  </a:schemeClr>
                </a:solidFill>
              </a:rPr>
              <a:t>Participation 10%</a:t>
            </a:r>
          </a:p>
          <a:p>
            <a:pPr marL="285750" lvl="1">
              <a:buFont typeface="Wingdings" pitchFamily="2" charset="2"/>
              <a:buChar char="§"/>
            </a:pPr>
            <a:r>
              <a:rPr lang="id-ID" sz="3000" dirty="0" smtClean="0">
                <a:solidFill>
                  <a:schemeClr val="tx1">
                    <a:lumMod val="95000"/>
                    <a:lumOff val="5000"/>
                  </a:schemeClr>
                </a:solidFill>
              </a:rPr>
              <a:t>Daily communication 80%</a:t>
            </a:r>
          </a:p>
          <a:p>
            <a:pPr marL="285750" lvl="1">
              <a:buFont typeface="Wingdings" pitchFamily="2" charset="2"/>
              <a:buChar char="§"/>
            </a:pPr>
            <a:r>
              <a:rPr lang="id-ID" sz="3000" dirty="0" smtClean="0">
                <a:solidFill>
                  <a:schemeClr val="tx1">
                    <a:lumMod val="95000"/>
                    <a:lumOff val="5000"/>
                  </a:schemeClr>
                </a:solidFill>
              </a:rPr>
              <a:t>Final evauation 10%</a:t>
            </a:r>
          </a:p>
          <a:p>
            <a:pPr marL="285750" lvl="1">
              <a:buNone/>
            </a:pPr>
            <a:endParaRPr lang="id-ID" sz="3000" dirty="0">
              <a:solidFill>
                <a:schemeClr val="tx1">
                  <a:lumMod val="95000"/>
                  <a:lumOff val="5000"/>
                </a:schemeClr>
              </a:solidFill>
            </a:endParaRPr>
          </a:p>
          <a:p>
            <a:pPr marL="285750" lvl="1">
              <a:buFont typeface="Wingdings" pitchFamily="2" charset="2"/>
              <a:buChar char="§"/>
            </a:pPr>
            <a:r>
              <a:rPr lang="en-US" sz="3000" dirty="0">
                <a:solidFill>
                  <a:schemeClr val="tx1">
                    <a:lumMod val="95000"/>
                    <a:lumOff val="5000"/>
                  </a:schemeClr>
                </a:solidFill>
              </a:rPr>
              <a:t>Students with attendance less than 80% ARE NOT ENTITLED  TO  </a:t>
            </a:r>
            <a:r>
              <a:rPr lang="en-US" sz="3000" b="1" dirty="0">
                <a:solidFill>
                  <a:schemeClr val="tx1">
                    <a:lumMod val="95000"/>
                    <a:lumOff val="5000"/>
                  </a:schemeClr>
                </a:solidFill>
              </a:rPr>
              <a:t>A</a:t>
            </a:r>
            <a:r>
              <a:rPr lang="en-US" sz="3000" dirty="0">
                <a:solidFill>
                  <a:schemeClr val="tx1">
                    <a:lumMod val="95000"/>
                    <a:lumOff val="5000"/>
                  </a:schemeClr>
                </a:solidFill>
              </a:rPr>
              <a:t> GRADE.</a:t>
            </a:r>
            <a:endParaRPr lang="id-ID" sz="3000" dirty="0" smtClean="0">
              <a:solidFill>
                <a:schemeClr val="tx1">
                  <a:lumMod val="95000"/>
                  <a:lumOff val="5000"/>
                </a:schemeClr>
              </a:solidFill>
            </a:endParaRPr>
          </a:p>
          <a:p>
            <a:pPr marL="285750" lvl="1">
              <a:buNone/>
            </a:pPr>
            <a:endParaRPr lang="id-ID" dirty="0"/>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30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30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3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405</Words>
  <Application>Microsoft Office PowerPoint</Application>
  <PresentationFormat>On-screen Show (4:3)</PresentationFormat>
  <Paragraphs>106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ENGLISH TO SPEAK OUT</vt:lpstr>
      <vt:lpstr>LEARNING CONTRACT</vt:lpstr>
      <vt:lpstr>Slide 3</vt:lpstr>
      <vt:lpstr>COMPETENCE</vt:lpstr>
      <vt:lpstr>Contents</vt:lpstr>
      <vt:lpstr>Learning Activities</vt:lpstr>
      <vt:lpstr>COURSE POLICIES</vt:lpstr>
      <vt:lpstr>GRANITE STATE UNIVERSITY STANDARD GRADING SCALE </vt:lpstr>
      <vt:lpstr>Evaluation </vt:lpstr>
      <vt:lpstr>Topics </vt:lpstr>
      <vt:lpstr>Slide 11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THE ACADEMIC STUDY</dc:title>
  <dc:creator>HP</dc:creator>
  <cp:lastModifiedBy>HP</cp:lastModifiedBy>
  <cp:revision>20</cp:revision>
  <dcterms:created xsi:type="dcterms:W3CDTF">2016-09-05T16:01:19Z</dcterms:created>
  <dcterms:modified xsi:type="dcterms:W3CDTF">2017-03-02T02:19:30Z</dcterms:modified>
</cp:coreProperties>
</file>