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94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15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26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752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614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52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93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052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875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826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370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04C8-6C53-4A7E-ADA9-274E4A6B54EE}" type="datetimeFigureOut">
              <a:rPr lang="hu-HU" smtClean="0"/>
              <a:t>2021. 02. 12.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BAEC1-5843-4CB9-B1A6-4CEFFAA50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00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halm.tama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Generative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	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Lecture</a:t>
            </a:r>
            <a:r>
              <a:rPr lang="hu-HU" dirty="0" smtClean="0"/>
              <a:t> </a:t>
            </a:r>
            <a:r>
              <a:rPr lang="hu-HU" dirty="0" err="1" smtClean="0"/>
              <a:t>notes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Carnie</a:t>
            </a:r>
            <a:r>
              <a:rPr lang="hu-HU" dirty="0" smtClean="0"/>
              <a:t>, Andrew. 2013. </a:t>
            </a:r>
            <a:r>
              <a:rPr lang="hu-HU" dirty="0" err="1" smtClean="0"/>
              <a:t>Syntax</a:t>
            </a:r>
            <a:r>
              <a:rPr lang="hu-HU" dirty="0" smtClean="0"/>
              <a:t>: A </a:t>
            </a:r>
            <a:r>
              <a:rPr lang="hu-HU" dirty="0" err="1" smtClean="0"/>
              <a:t>Generative</a:t>
            </a:r>
            <a:r>
              <a:rPr lang="hu-HU" dirty="0" smtClean="0"/>
              <a:t> </a:t>
            </a:r>
            <a:r>
              <a:rPr lang="hu-HU" dirty="0" err="1" smtClean="0"/>
              <a:t>Introduction</a:t>
            </a:r>
            <a:r>
              <a:rPr lang="hu-HU" dirty="0" smtClean="0"/>
              <a:t>. </a:t>
            </a:r>
            <a:r>
              <a:rPr lang="hu-HU" dirty="0" err="1" smtClean="0"/>
              <a:t>Wiley</a:t>
            </a:r>
            <a:r>
              <a:rPr lang="hu-HU" dirty="0" smtClean="0"/>
              <a:t> </a:t>
            </a:r>
            <a:r>
              <a:rPr lang="hu-HU" dirty="0" err="1" smtClean="0"/>
              <a:t>Blackwell</a:t>
            </a:r>
            <a:endParaRPr lang="hu-HU" dirty="0" smtClean="0"/>
          </a:p>
          <a:p>
            <a:r>
              <a:rPr lang="hu-HU" dirty="0" err="1" smtClean="0"/>
              <a:t>Syntax</a:t>
            </a:r>
            <a:r>
              <a:rPr lang="hu-HU" dirty="0" smtClean="0"/>
              <a:t> </a:t>
            </a:r>
            <a:r>
              <a:rPr lang="hu-HU" dirty="0" err="1" smtClean="0"/>
              <a:t>lecture</a:t>
            </a:r>
            <a:r>
              <a:rPr lang="hu-HU" dirty="0" smtClean="0"/>
              <a:t> </a:t>
            </a:r>
            <a:r>
              <a:rPr lang="hu-HU" dirty="0" err="1" smtClean="0"/>
              <a:t>course</a:t>
            </a:r>
            <a:r>
              <a:rPr lang="hu-HU" dirty="0" smtClean="0"/>
              <a:t> 2021 Spring</a:t>
            </a:r>
          </a:p>
          <a:p>
            <a:r>
              <a:rPr lang="hu-HU" dirty="0" smtClean="0"/>
              <a:t>Tamás </a:t>
            </a:r>
            <a:r>
              <a:rPr lang="hu-HU" dirty="0" err="1" smtClean="0"/>
              <a:t>Halm</a:t>
            </a:r>
            <a:r>
              <a:rPr lang="hu-HU" dirty="0" smtClean="0"/>
              <a:t>, PPCU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885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3.3 </a:t>
            </a:r>
            <a:r>
              <a:rPr lang="hu-HU" dirty="0" err="1" smtClean="0"/>
              <a:t>Competence</a:t>
            </a:r>
            <a:r>
              <a:rPr lang="hu-HU" dirty="0" smtClean="0"/>
              <a:t> vs. Performance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Garden</a:t>
            </a:r>
            <a:r>
              <a:rPr lang="hu-HU" dirty="0" smtClean="0"/>
              <a:t> </a:t>
            </a:r>
            <a:r>
              <a:rPr lang="hu-HU" dirty="0" err="1" smtClean="0"/>
              <a:t>path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14) </a:t>
            </a:r>
            <a:r>
              <a:rPr lang="hu-HU" i="1" dirty="0" smtClean="0"/>
              <a:t>#</a:t>
            </a:r>
            <a:r>
              <a:rPr lang="hu-HU" i="1" dirty="0" err="1" smtClean="0"/>
              <a:t>Cotton</a:t>
            </a:r>
            <a:r>
              <a:rPr lang="hu-HU" i="1" dirty="0" smtClean="0"/>
              <a:t> </a:t>
            </a:r>
            <a:r>
              <a:rPr lang="hu-HU" i="1" dirty="0" err="1" smtClean="0"/>
              <a:t>shirts</a:t>
            </a:r>
            <a:r>
              <a:rPr lang="hu-HU" i="1" dirty="0" smtClean="0"/>
              <a:t> </a:t>
            </a:r>
            <a:r>
              <a:rPr lang="hu-HU" i="1" dirty="0" err="1" smtClean="0"/>
              <a:t>are</a:t>
            </a:r>
            <a:r>
              <a:rPr lang="hu-HU" i="1" dirty="0" smtClean="0"/>
              <a:t> made </a:t>
            </a:r>
            <a:r>
              <a:rPr lang="hu-HU" i="1" dirty="0" err="1" smtClean="0"/>
              <a:t>from</a:t>
            </a:r>
            <a:r>
              <a:rPr lang="hu-HU" i="1" dirty="0" smtClean="0"/>
              <a:t> </a:t>
            </a:r>
            <a:r>
              <a:rPr lang="hu-HU" i="1" dirty="0" err="1" smtClean="0"/>
              <a:t>comes</a:t>
            </a:r>
            <a:r>
              <a:rPr lang="hu-HU" i="1" dirty="0" smtClean="0"/>
              <a:t> </a:t>
            </a:r>
            <a:r>
              <a:rPr lang="hu-HU" i="1" dirty="0" err="1" smtClean="0"/>
              <a:t>from</a:t>
            </a:r>
            <a:r>
              <a:rPr lang="hu-HU" i="1" dirty="0" smtClean="0"/>
              <a:t> India.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539885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 </a:t>
            </a:r>
            <a:r>
              <a:rPr lang="hu-HU" dirty="0" err="1" smtClean="0"/>
              <a:t>Where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r>
              <a:rPr lang="hu-HU" dirty="0" smtClean="0"/>
              <a:t> </a:t>
            </a:r>
            <a:r>
              <a:rPr lang="hu-HU" dirty="0" err="1" smtClean="0"/>
              <a:t>come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49580"/>
            <a:ext cx="10515600" cy="4351338"/>
          </a:xfrm>
        </p:spPr>
        <p:txBody>
          <a:bodyPr>
            <a:normAutofit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knowledge</a:t>
            </a:r>
            <a:r>
              <a:rPr lang="hu-HU" dirty="0" smtClean="0"/>
              <a:t> of </a:t>
            </a:r>
            <a:r>
              <a:rPr lang="hu-HU" dirty="0" err="1" smtClean="0"/>
              <a:t>Language</a:t>
            </a:r>
            <a:r>
              <a:rPr lang="hu-HU" dirty="0" smtClean="0"/>
              <a:t> is </a:t>
            </a:r>
            <a:r>
              <a:rPr lang="hu-HU" dirty="0" err="1" smtClean="0"/>
              <a:t>subconscious</a:t>
            </a:r>
            <a:endParaRPr lang="hu-HU" dirty="0" smtClean="0"/>
          </a:p>
          <a:p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acquired</a:t>
            </a:r>
            <a:r>
              <a:rPr lang="hu-HU" dirty="0" smtClean="0"/>
              <a:t>,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learned</a:t>
            </a:r>
            <a:endParaRPr lang="hu-HU" dirty="0" smtClean="0"/>
          </a:p>
          <a:p>
            <a:r>
              <a:rPr lang="hu-HU" dirty="0" err="1" smtClean="0"/>
              <a:t>Some</a:t>
            </a:r>
            <a:r>
              <a:rPr lang="hu-HU" dirty="0" smtClean="0"/>
              <a:t> of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knowledge</a:t>
            </a:r>
            <a:r>
              <a:rPr lang="hu-HU" dirty="0" smtClean="0"/>
              <a:t> </a:t>
            </a:r>
            <a:r>
              <a:rPr lang="hu-HU" dirty="0" err="1" smtClean="0"/>
              <a:t>appears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innate</a:t>
            </a:r>
            <a:r>
              <a:rPr lang="hu-HU" dirty="0" smtClean="0"/>
              <a:t>: </a:t>
            </a:r>
            <a:r>
              <a:rPr lang="hu-HU" dirty="0" err="1" smtClean="0"/>
              <a:t>Universal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 (UG):</a:t>
            </a:r>
          </a:p>
          <a:p>
            <a:pPr lvl="1"/>
            <a:r>
              <a:rPr lang="hu-HU" dirty="0" smtClean="0"/>
              <a:t>The </a:t>
            </a:r>
            <a:r>
              <a:rPr lang="hu-HU" dirty="0" err="1" smtClean="0"/>
              <a:t>logical</a:t>
            </a:r>
            <a:r>
              <a:rPr lang="hu-HU" dirty="0" smtClean="0"/>
              <a:t> </a:t>
            </a:r>
            <a:r>
              <a:rPr lang="hu-HU" dirty="0" err="1" smtClean="0"/>
              <a:t>problem</a:t>
            </a:r>
            <a:r>
              <a:rPr lang="hu-HU" dirty="0" smtClean="0"/>
              <a:t> of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acquisition</a:t>
            </a:r>
            <a:r>
              <a:rPr lang="hu-HU" dirty="0" smtClean="0"/>
              <a:t>: </a:t>
            </a:r>
            <a:r>
              <a:rPr lang="hu-HU" dirty="0" err="1" smtClean="0"/>
              <a:t>productive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(</a:t>
            </a:r>
            <a:r>
              <a:rPr lang="hu-HU" dirty="0" err="1" smtClean="0"/>
              <a:t>possibly</a:t>
            </a:r>
            <a:r>
              <a:rPr lang="hu-HU" dirty="0" smtClean="0"/>
              <a:t>) </a:t>
            </a:r>
            <a:r>
              <a:rPr lang="hu-HU" dirty="0" err="1" smtClean="0"/>
              <a:t>unlearnable</a:t>
            </a:r>
            <a:r>
              <a:rPr lang="hu-HU" dirty="0" smtClean="0"/>
              <a:t>, </a:t>
            </a:r>
            <a:r>
              <a:rPr lang="hu-HU" dirty="0" err="1" smtClean="0"/>
              <a:t>because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never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enough</a:t>
            </a:r>
            <a:r>
              <a:rPr lang="hu-HU" dirty="0" smtClean="0"/>
              <a:t> input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sure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relevant</a:t>
            </a:r>
            <a:r>
              <a:rPr lang="hu-HU" dirty="0" smtClean="0"/>
              <a:t> </a:t>
            </a:r>
            <a:r>
              <a:rPr lang="hu-HU" dirty="0" err="1" smtClean="0"/>
              <a:t>facts</a:t>
            </a:r>
            <a:r>
              <a:rPr lang="hu-HU" dirty="0" smtClean="0"/>
              <a:t>.</a:t>
            </a:r>
          </a:p>
          <a:p>
            <a:pPr lvl="1"/>
            <a:r>
              <a:rPr lang="hu-HU" dirty="0" err="1" smtClean="0"/>
              <a:t>Underdetermination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27412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4.5 </a:t>
            </a:r>
            <a:r>
              <a:rPr lang="hu-HU" dirty="0" err="1" smtClean="0"/>
              <a:t>Explaining</a:t>
            </a:r>
            <a:r>
              <a:rPr lang="hu-HU" dirty="0" smtClean="0"/>
              <a:t>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49580"/>
            <a:ext cx="10515600" cy="4351338"/>
          </a:xfrm>
        </p:spPr>
        <p:txBody>
          <a:bodyPr>
            <a:normAutofit/>
          </a:bodyPr>
          <a:lstStyle/>
          <a:p>
            <a:r>
              <a:rPr lang="hu-HU" dirty="0" err="1" smtClean="0"/>
              <a:t>If</a:t>
            </a:r>
            <a:r>
              <a:rPr lang="hu-HU" dirty="0" smtClean="0"/>
              <a:t> part of </a:t>
            </a:r>
            <a:r>
              <a:rPr lang="hu-HU" dirty="0" err="1" smtClean="0"/>
              <a:t>language</a:t>
            </a:r>
            <a:r>
              <a:rPr lang="hu-HU" dirty="0" smtClean="0"/>
              <a:t> is </a:t>
            </a:r>
            <a:r>
              <a:rPr lang="hu-HU" dirty="0" err="1" smtClean="0"/>
              <a:t>innate</a:t>
            </a:r>
            <a:r>
              <a:rPr lang="hu-HU" dirty="0" smtClean="0"/>
              <a:t> (</a:t>
            </a:r>
            <a:r>
              <a:rPr lang="hu-HU" dirty="0" err="1" smtClean="0"/>
              <a:t>Universal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),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come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still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r>
              <a:rPr lang="hu-HU" dirty="0" smtClean="0"/>
              <a:t>? -&gt; </a:t>
            </a:r>
            <a:r>
              <a:rPr lang="hu-HU" dirty="0" err="1" smtClean="0"/>
              <a:t>Parameters</a:t>
            </a:r>
            <a:r>
              <a:rPr lang="hu-HU" dirty="0" smtClean="0"/>
              <a:t>!</a:t>
            </a:r>
          </a:p>
          <a:p>
            <a:r>
              <a:rPr lang="hu-HU" dirty="0" err="1" smtClean="0"/>
              <a:t>Consider</a:t>
            </a:r>
            <a:r>
              <a:rPr lang="hu-HU" dirty="0" smtClean="0"/>
              <a:t> </a:t>
            </a:r>
            <a:r>
              <a:rPr lang="hu-HU" dirty="0" err="1" smtClean="0"/>
              <a:t>word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 smtClean="0"/>
          </a:p>
          <a:p>
            <a:pPr lvl="1"/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338214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 </a:t>
            </a:r>
            <a:r>
              <a:rPr lang="hu-HU" dirty="0" err="1" smtClean="0"/>
              <a:t>Explaining</a:t>
            </a:r>
            <a:r>
              <a:rPr lang="hu-HU" dirty="0" smtClean="0"/>
              <a:t>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37436"/>
            <a:ext cx="10515600" cy="5213530"/>
          </a:xfrm>
        </p:spPr>
        <p:txBody>
          <a:bodyPr>
            <a:normAutofit/>
          </a:bodyPr>
          <a:lstStyle/>
          <a:p>
            <a:r>
              <a:rPr lang="hu-HU" dirty="0" err="1" smtClean="0"/>
              <a:t>Consider</a:t>
            </a:r>
            <a:r>
              <a:rPr lang="hu-HU" dirty="0" smtClean="0"/>
              <a:t> </a:t>
            </a:r>
            <a:r>
              <a:rPr lang="hu-HU" dirty="0" err="1" smtClean="0"/>
              <a:t>word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Input: </a:t>
            </a:r>
            <a:r>
              <a:rPr lang="hu-HU" i="1" dirty="0" err="1" smtClean="0"/>
              <a:t>Mommy</a:t>
            </a:r>
            <a:r>
              <a:rPr lang="hu-HU" i="1" dirty="0" smtClean="0"/>
              <a:t> </a:t>
            </a:r>
            <a:r>
              <a:rPr lang="hu-HU" i="1" dirty="0" err="1" smtClean="0"/>
              <a:t>loves</a:t>
            </a:r>
            <a:r>
              <a:rPr lang="hu-HU" i="1" dirty="0" smtClean="0"/>
              <a:t> </a:t>
            </a:r>
            <a:r>
              <a:rPr lang="hu-HU" i="1" dirty="0" err="1" smtClean="0"/>
              <a:t>Kirsten</a:t>
            </a:r>
            <a:r>
              <a:rPr lang="hu-HU" i="1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  <a:p>
            <a:pPr lvl="1"/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i="1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08" y="1882768"/>
            <a:ext cx="8807890" cy="409533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4974058" y="3244334"/>
            <a:ext cx="2243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 err="1" smtClean="0"/>
              <a:t>Mommy</a:t>
            </a:r>
            <a:r>
              <a:rPr lang="hu-HU" i="1" dirty="0" smtClean="0"/>
              <a:t> </a:t>
            </a:r>
            <a:r>
              <a:rPr lang="hu-HU" i="1" dirty="0" err="1" smtClean="0"/>
              <a:t>loves</a:t>
            </a:r>
            <a:r>
              <a:rPr lang="hu-HU" i="1" dirty="0" smtClean="0"/>
              <a:t> </a:t>
            </a:r>
            <a:r>
              <a:rPr lang="hu-HU" i="1" dirty="0" err="1" smtClean="0"/>
              <a:t>Kirsten</a:t>
            </a:r>
            <a:r>
              <a:rPr lang="hu-HU" i="1" dirty="0" smtClean="0"/>
              <a:t>.</a:t>
            </a:r>
            <a:endParaRPr lang="hu-HU" i="1" dirty="0" smtClean="0"/>
          </a:p>
        </p:txBody>
      </p:sp>
    </p:spTree>
    <p:extLst>
      <p:ext uri="{BB962C8B-B14F-4D97-AF65-F5344CB8AC3E}">
        <p14:creationId xmlns:p14="http://schemas.microsoft.com/office/powerpoint/2010/main" val="1220735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 </a:t>
            </a:r>
            <a:r>
              <a:rPr lang="hu-HU" dirty="0" err="1" smtClean="0"/>
              <a:t>Choosing</a:t>
            </a:r>
            <a:r>
              <a:rPr lang="hu-HU" dirty="0" smtClean="0"/>
              <a:t> </a:t>
            </a:r>
            <a:r>
              <a:rPr lang="hu-HU" dirty="0" err="1" smtClean="0"/>
              <a:t>among</a:t>
            </a:r>
            <a:r>
              <a:rPr lang="hu-HU" dirty="0" smtClean="0"/>
              <a:t> </a:t>
            </a:r>
            <a:r>
              <a:rPr lang="hu-HU" dirty="0" err="1" smtClean="0"/>
              <a:t>theories</a:t>
            </a:r>
            <a:r>
              <a:rPr lang="hu-HU" dirty="0" smtClean="0"/>
              <a:t> of </a:t>
            </a:r>
            <a:r>
              <a:rPr lang="hu-HU" dirty="0" err="1" smtClean="0"/>
              <a:t>syntax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49580"/>
            <a:ext cx="10515600" cy="4351338"/>
          </a:xfrm>
        </p:spPr>
        <p:txBody>
          <a:bodyPr>
            <a:normAutofit/>
          </a:bodyPr>
          <a:lstStyle/>
          <a:p>
            <a:r>
              <a:rPr lang="hu-HU" dirty="0" err="1" smtClean="0"/>
              <a:t>Levels</a:t>
            </a:r>
            <a:r>
              <a:rPr lang="hu-HU" dirty="0" smtClean="0"/>
              <a:t> of </a:t>
            </a:r>
            <a:r>
              <a:rPr lang="hu-HU" dirty="0" err="1" smtClean="0"/>
              <a:t>adequacy</a:t>
            </a:r>
            <a:r>
              <a:rPr lang="hu-HU" dirty="0" smtClean="0"/>
              <a:t> (Chomsky 1965)</a:t>
            </a:r>
          </a:p>
          <a:p>
            <a:r>
              <a:rPr lang="hu-HU" dirty="0" err="1" smtClean="0"/>
              <a:t>Observationally</a:t>
            </a:r>
            <a:r>
              <a:rPr lang="hu-HU" dirty="0" smtClean="0"/>
              <a:t> </a:t>
            </a:r>
            <a:r>
              <a:rPr lang="hu-HU" dirty="0" err="1" smtClean="0"/>
              <a:t>adequate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: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account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a </a:t>
            </a:r>
            <a:r>
              <a:rPr lang="hu-HU" dirty="0" err="1" smtClean="0"/>
              <a:t>given</a:t>
            </a:r>
            <a:r>
              <a:rPr lang="hu-HU" dirty="0" smtClean="0"/>
              <a:t> corpus.</a:t>
            </a:r>
          </a:p>
          <a:p>
            <a:r>
              <a:rPr lang="hu-HU" dirty="0" err="1" smtClean="0"/>
              <a:t>Descriptively</a:t>
            </a:r>
            <a:r>
              <a:rPr lang="hu-HU" dirty="0" smtClean="0"/>
              <a:t> </a:t>
            </a:r>
            <a:r>
              <a:rPr lang="hu-HU" dirty="0" err="1" smtClean="0"/>
              <a:t>adequate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: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account </a:t>
            </a:r>
            <a:r>
              <a:rPr lang="hu-HU" dirty="0" err="1" smtClean="0"/>
              <a:t>for</a:t>
            </a:r>
            <a:r>
              <a:rPr lang="hu-HU" dirty="0" smtClean="0"/>
              <a:t> corpus </a:t>
            </a:r>
            <a:r>
              <a:rPr lang="hu-HU" dirty="0" err="1" smtClean="0"/>
              <a:t>data</a:t>
            </a:r>
            <a:r>
              <a:rPr lang="hu-HU" dirty="0" smtClean="0"/>
              <a:t> plus </a:t>
            </a:r>
            <a:r>
              <a:rPr lang="hu-HU" dirty="0" err="1" smtClean="0"/>
              <a:t>native</a:t>
            </a:r>
            <a:r>
              <a:rPr lang="hu-HU" dirty="0" smtClean="0"/>
              <a:t> </a:t>
            </a:r>
            <a:r>
              <a:rPr lang="hu-HU" dirty="0" err="1" smtClean="0"/>
              <a:t>speaker</a:t>
            </a:r>
            <a:r>
              <a:rPr lang="hu-HU" dirty="0" smtClean="0"/>
              <a:t> </a:t>
            </a:r>
            <a:r>
              <a:rPr lang="hu-HU" dirty="0" err="1" smtClean="0"/>
              <a:t>judgments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well-formedness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Explanatorily</a:t>
            </a:r>
            <a:r>
              <a:rPr lang="hu-HU" dirty="0" smtClean="0"/>
              <a:t> </a:t>
            </a:r>
            <a:r>
              <a:rPr lang="hu-HU" dirty="0" err="1" smtClean="0"/>
              <a:t>adequate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: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account </a:t>
            </a:r>
            <a:r>
              <a:rPr lang="hu-HU" dirty="0" err="1" smtClean="0"/>
              <a:t>for</a:t>
            </a:r>
            <a:r>
              <a:rPr lang="hu-HU" dirty="0" smtClean="0"/>
              <a:t> corpus </a:t>
            </a:r>
            <a:r>
              <a:rPr lang="hu-HU" dirty="0" err="1" smtClean="0"/>
              <a:t>data</a:t>
            </a:r>
            <a:r>
              <a:rPr lang="hu-HU" dirty="0" smtClean="0"/>
              <a:t> plus </a:t>
            </a:r>
            <a:r>
              <a:rPr lang="hu-HU" dirty="0" err="1" smtClean="0"/>
              <a:t>native</a:t>
            </a:r>
            <a:r>
              <a:rPr lang="hu-HU" dirty="0" smtClean="0"/>
              <a:t> </a:t>
            </a:r>
            <a:r>
              <a:rPr lang="hu-HU" dirty="0" err="1" smtClean="0"/>
              <a:t>speaker</a:t>
            </a:r>
            <a:r>
              <a:rPr lang="hu-HU" dirty="0" smtClean="0"/>
              <a:t> </a:t>
            </a:r>
            <a:r>
              <a:rPr lang="hu-HU" dirty="0" err="1" smtClean="0"/>
              <a:t>judgments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well-formedness</a:t>
            </a:r>
            <a:r>
              <a:rPr lang="hu-HU" dirty="0"/>
              <a:t> </a:t>
            </a:r>
            <a:r>
              <a:rPr lang="hu-HU" dirty="0" err="1" smtClean="0"/>
              <a:t>plus</a:t>
            </a:r>
            <a:r>
              <a:rPr lang="hu-HU" dirty="0" smtClean="0"/>
              <a:t>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acquire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language</a:t>
            </a:r>
            <a:r>
              <a:rPr lang="hu-HU" dirty="0" smtClean="0"/>
              <a:t>.</a:t>
            </a:r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lvl="1"/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370665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 </a:t>
            </a:r>
            <a:r>
              <a:rPr lang="hu-HU" dirty="0" err="1" smtClean="0"/>
              <a:t>Homework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hu-HU" dirty="0" err="1" smtClean="0"/>
              <a:t>Homework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GPS3 (</a:t>
            </a:r>
            <a:r>
              <a:rPr lang="hu-HU" dirty="0" err="1" smtClean="0"/>
              <a:t>Page</a:t>
            </a:r>
            <a:r>
              <a:rPr lang="hu-HU" dirty="0" smtClean="0"/>
              <a:t> 34)</a:t>
            </a:r>
          </a:p>
          <a:p>
            <a:pPr lvl="1"/>
            <a:r>
              <a:rPr lang="hu-HU" dirty="0" smtClean="0"/>
              <a:t>GPS7 (</a:t>
            </a:r>
            <a:r>
              <a:rPr lang="hu-HU" dirty="0" err="1" smtClean="0"/>
              <a:t>Page</a:t>
            </a:r>
            <a:r>
              <a:rPr lang="hu-HU" dirty="0" smtClean="0"/>
              <a:t> 35)</a:t>
            </a:r>
          </a:p>
          <a:p>
            <a:r>
              <a:rPr lang="hu-HU" dirty="0" err="1" smtClean="0"/>
              <a:t>Send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solutions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>
                <a:hlinkClick r:id="rId2"/>
              </a:rPr>
              <a:t>halm.tamas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gmail.com</a:t>
            </a:r>
            <a:r>
              <a:rPr lang="hu-HU" dirty="0" smtClean="0"/>
              <a:t> </a:t>
            </a:r>
            <a:r>
              <a:rPr lang="hu-HU" dirty="0" err="1" smtClean="0"/>
              <a:t>until</a:t>
            </a:r>
            <a:r>
              <a:rPr lang="hu-HU" dirty="0" smtClean="0"/>
              <a:t> </a:t>
            </a:r>
            <a:r>
              <a:rPr lang="hu-HU" dirty="0" err="1" smtClean="0"/>
              <a:t>next</a:t>
            </a:r>
            <a:r>
              <a:rPr lang="hu-HU" dirty="0" smtClean="0"/>
              <a:t> </a:t>
            </a:r>
            <a:r>
              <a:rPr lang="hu-HU" dirty="0" err="1" smtClean="0"/>
              <a:t>Wednesday</a:t>
            </a:r>
            <a:r>
              <a:rPr lang="hu-HU" smtClean="0"/>
              <a:t>.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lvl="1"/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08679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0. </a:t>
            </a:r>
            <a:r>
              <a:rPr lang="hu-HU" dirty="0" err="1" smtClean="0"/>
              <a:t>Preliminaries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Language</a:t>
            </a:r>
            <a:r>
              <a:rPr lang="hu-HU" dirty="0" smtClean="0"/>
              <a:t>: a </a:t>
            </a:r>
            <a:r>
              <a:rPr lang="hu-HU" dirty="0" err="1" smtClean="0"/>
              <a:t>psychological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cognitive</a:t>
            </a:r>
            <a:r>
              <a:rPr lang="hu-HU" dirty="0" smtClean="0"/>
              <a:t> </a:t>
            </a:r>
            <a:r>
              <a:rPr lang="hu-HU" dirty="0" err="1" smtClean="0"/>
              <a:t>property</a:t>
            </a:r>
            <a:r>
              <a:rPr lang="hu-HU" dirty="0" smtClean="0"/>
              <a:t> of </a:t>
            </a:r>
            <a:r>
              <a:rPr lang="hu-HU" dirty="0" err="1" smtClean="0"/>
              <a:t>humans</a:t>
            </a:r>
            <a:r>
              <a:rPr lang="hu-HU" dirty="0" smtClean="0"/>
              <a:t>, </a:t>
            </a:r>
            <a:r>
              <a:rPr lang="hu-HU" dirty="0" err="1" smtClean="0"/>
              <a:t>gettting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sounds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meaning</a:t>
            </a:r>
            <a:endParaRPr lang="hu-HU" dirty="0" smtClean="0"/>
          </a:p>
          <a:p>
            <a:r>
              <a:rPr lang="hu-HU" dirty="0" err="1" smtClean="0"/>
              <a:t>Phonetics</a:t>
            </a:r>
            <a:r>
              <a:rPr lang="hu-HU" dirty="0" smtClean="0"/>
              <a:t>: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sounds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produced</a:t>
            </a:r>
            <a:r>
              <a:rPr lang="hu-HU" dirty="0" smtClean="0"/>
              <a:t> and </a:t>
            </a:r>
            <a:r>
              <a:rPr lang="hu-HU" dirty="0" err="1" smtClean="0"/>
              <a:t>perceived</a:t>
            </a:r>
            <a:r>
              <a:rPr lang="hu-HU" dirty="0" smtClean="0"/>
              <a:t>, </a:t>
            </a:r>
            <a:r>
              <a:rPr lang="hu-HU" dirty="0" err="1" smtClean="0"/>
              <a:t>articulation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acoustics</a:t>
            </a:r>
            <a:endParaRPr lang="hu-HU" dirty="0" smtClean="0"/>
          </a:p>
          <a:p>
            <a:r>
              <a:rPr lang="hu-HU" dirty="0" err="1" smtClean="0"/>
              <a:t>Phonology</a:t>
            </a:r>
            <a:r>
              <a:rPr lang="hu-HU" dirty="0" smtClean="0"/>
              <a:t>: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organize</a:t>
            </a:r>
            <a:r>
              <a:rPr lang="hu-HU" dirty="0" smtClean="0"/>
              <a:t> </a:t>
            </a:r>
            <a:r>
              <a:rPr lang="hu-HU" dirty="0" err="1" smtClean="0"/>
              <a:t>sounds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patterns</a:t>
            </a:r>
            <a:r>
              <a:rPr lang="hu-HU" dirty="0" smtClean="0"/>
              <a:t> and </a:t>
            </a:r>
            <a:r>
              <a:rPr lang="hu-HU" dirty="0" err="1" smtClean="0"/>
              <a:t>syllables</a:t>
            </a:r>
            <a:r>
              <a:rPr lang="hu-HU" dirty="0" smtClean="0"/>
              <a:t>, 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impossible</a:t>
            </a:r>
            <a:r>
              <a:rPr lang="hu-HU" dirty="0" smtClean="0"/>
              <a:t> </a:t>
            </a:r>
            <a:r>
              <a:rPr lang="hu-HU" dirty="0" err="1" smtClean="0"/>
              <a:t>combinations</a:t>
            </a:r>
            <a:r>
              <a:rPr lang="hu-HU" dirty="0" smtClean="0"/>
              <a:t>, </a:t>
            </a:r>
            <a:r>
              <a:rPr lang="hu-HU" i="1" dirty="0" err="1" smtClean="0"/>
              <a:t>bluve</a:t>
            </a:r>
            <a:r>
              <a:rPr lang="hu-HU" dirty="0" smtClean="0"/>
              <a:t> vs. </a:t>
            </a:r>
            <a:r>
              <a:rPr lang="hu-HU" i="1" dirty="0" err="1" smtClean="0"/>
              <a:t>Bnuck</a:t>
            </a:r>
            <a:endParaRPr lang="hu-HU" i="1" dirty="0" smtClean="0"/>
          </a:p>
          <a:p>
            <a:r>
              <a:rPr lang="hu-HU" dirty="0" err="1" smtClean="0"/>
              <a:t>Morphology</a:t>
            </a:r>
            <a:r>
              <a:rPr lang="hu-HU" dirty="0" smtClean="0"/>
              <a:t>: </a:t>
            </a:r>
            <a:r>
              <a:rPr lang="hu-HU" dirty="0" err="1" smtClean="0"/>
              <a:t>organizing</a:t>
            </a:r>
            <a:r>
              <a:rPr lang="hu-HU" dirty="0" smtClean="0"/>
              <a:t> </a:t>
            </a:r>
            <a:r>
              <a:rPr lang="hu-HU" dirty="0" err="1" smtClean="0"/>
              <a:t>sounds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meaningful</a:t>
            </a:r>
            <a:r>
              <a:rPr lang="hu-HU" dirty="0" smtClean="0"/>
              <a:t> </a:t>
            </a:r>
            <a:r>
              <a:rPr lang="hu-HU" dirty="0" err="1" smtClean="0"/>
              <a:t>units</a:t>
            </a:r>
            <a:r>
              <a:rPr lang="hu-HU" dirty="0" smtClean="0"/>
              <a:t>: </a:t>
            </a:r>
            <a:r>
              <a:rPr lang="hu-HU" dirty="0" err="1" smtClean="0"/>
              <a:t>morphemes</a:t>
            </a:r>
            <a:r>
              <a:rPr lang="hu-HU" dirty="0" smtClean="0"/>
              <a:t> and </a:t>
            </a:r>
            <a:r>
              <a:rPr lang="hu-HU" dirty="0" err="1" smtClean="0"/>
              <a:t>words</a:t>
            </a:r>
            <a:r>
              <a:rPr lang="hu-HU" dirty="0" smtClean="0"/>
              <a:t> (</a:t>
            </a:r>
            <a:r>
              <a:rPr lang="hu-HU" i="1" dirty="0" err="1" smtClean="0"/>
              <a:t>dancer</a:t>
            </a:r>
            <a:r>
              <a:rPr lang="hu-HU" dirty="0" smtClean="0"/>
              <a:t> = </a:t>
            </a:r>
            <a:r>
              <a:rPr lang="hu-HU" dirty="0" err="1" smtClean="0"/>
              <a:t>d</a:t>
            </a:r>
            <a:r>
              <a:rPr lang="hu-HU" i="1" dirty="0" err="1" smtClean="0"/>
              <a:t>ance</a:t>
            </a:r>
            <a:r>
              <a:rPr lang="hu-HU" i="1" dirty="0" smtClean="0"/>
              <a:t> </a:t>
            </a:r>
            <a:r>
              <a:rPr lang="hu-HU" dirty="0" smtClean="0"/>
              <a:t>+</a:t>
            </a:r>
            <a:r>
              <a:rPr lang="hu-HU" i="1" dirty="0" smtClean="0"/>
              <a:t> </a:t>
            </a:r>
            <a:r>
              <a:rPr lang="hu-HU" i="1" dirty="0" err="1" smtClean="0"/>
              <a:t>-er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Syntax</a:t>
            </a:r>
            <a:r>
              <a:rPr lang="hu-HU" dirty="0" smtClean="0"/>
              <a:t>: </a:t>
            </a:r>
            <a:r>
              <a:rPr lang="hu-HU" dirty="0" err="1" smtClean="0"/>
              <a:t>organizing</a:t>
            </a:r>
            <a:r>
              <a:rPr lang="hu-HU" dirty="0" smtClean="0"/>
              <a:t> </a:t>
            </a:r>
            <a:r>
              <a:rPr lang="hu-HU" dirty="0" err="1" smtClean="0"/>
              <a:t>words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phrases</a:t>
            </a:r>
            <a:r>
              <a:rPr lang="hu-HU" dirty="0" smtClean="0"/>
              <a:t> and </a:t>
            </a:r>
            <a:r>
              <a:rPr lang="hu-HU" dirty="0" err="1" smtClean="0"/>
              <a:t>sentences</a:t>
            </a:r>
            <a:endParaRPr lang="hu-HU" dirty="0" smtClean="0"/>
          </a:p>
          <a:p>
            <a:r>
              <a:rPr lang="hu-HU" dirty="0" err="1" smtClean="0"/>
              <a:t>Semantics</a:t>
            </a:r>
            <a:r>
              <a:rPr lang="hu-HU" dirty="0" smtClean="0"/>
              <a:t>: </a:t>
            </a:r>
            <a:r>
              <a:rPr lang="hu-HU" dirty="0" err="1" smtClean="0"/>
              <a:t>translating</a:t>
            </a:r>
            <a:r>
              <a:rPr lang="hu-HU" dirty="0" smtClean="0"/>
              <a:t> </a:t>
            </a:r>
            <a:r>
              <a:rPr lang="hu-HU" dirty="0" err="1" smtClean="0"/>
              <a:t>phrases</a:t>
            </a:r>
            <a:r>
              <a:rPr lang="hu-HU" dirty="0" smtClean="0"/>
              <a:t> and </a:t>
            </a:r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thought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ideas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967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</a:t>
            </a:r>
            <a:r>
              <a:rPr lang="hu-HU" dirty="0" err="1" smtClean="0"/>
              <a:t>Syntax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</a:t>
            </a:r>
            <a:r>
              <a:rPr lang="hu-HU" dirty="0" err="1" smtClean="0"/>
              <a:t>Cognitive</a:t>
            </a:r>
            <a:r>
              <a:rPr lang="hu-HU" dirty="0" smtClean="0"/>
              <a:t> Science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Cognitive</a:t>
            </a:r>
            <a:r>
              <a:rPr lang="hu-HU" dirty="0" smtClean="0"/>
              <a:t> </a:t>
            </a:r>
            <a:r>
              <a:rPr lang="hu-HU" dirty="0" err="1" smtClean="0"/>
              <a:t>science</a:t>
            </a:r>
            <a:r>
              <a:rPr lang="hu-HU" dirty="0" smtClean="0"/>
              <a:t>: </a:t>
            </a:r>
            <a:r>
              <a:rPr lang="hu-HU" dirty="0" err="1" smtClean="0"/>
              <a:t>describing</a:t>
            </a:r>
            <a:r>
              <a:rPr lang="hu-HU" dirty="0" smtClean="0"/>
              <a:t> and </a:t>
            </a:r>
            <a:r>
              <a:rPr lang="hu-HU" dirty="0" err="1" smtClean="0"/>
              <a:t>explaining</a:t>
            </a:r>
            <a:r>
              <a:rPr lang="hu-HU" dirty="0" smtClean="0"/>
              <a:t> human </a:t>
            </a:r>
            <a:r>
              <a:rPr lang="hu-HU" dirty="0" err="1" smtClean="0"/>
              <a:t>beings</a:t>
            </a:r>
            <a:r>
              <a:rPr lang="hu-HU" dirty="0" smtClean="0"/>
              <a:t>’ </a:t>
            </a:r>
            <a:r>
              <a:rPr lang="hu-HU" dirty="0" err="1" smtClean="0"/>
              <a:t>ability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think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plays</a:t>
            </a:r>
            <a:r>
              <a:rPr lang="hu-HU" dirty="0" smtClean="0"/>
              <a:t> an </a:t>
            </a:r>
            <a:r>
              <a:rPr lang="hu-HU" dirty="0" err="1" smtClean="0"/>
              <a:t>important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think</a:t>
            </a:r>
            <a:r>
              <a:rPr lang="hu-HU" dirty="0" smtClean="0"/>
              <a:t> and </a:t>
            </a:r>
            <a:r>
              <a:rPr lang="hu-HU" dirty="0" err="1" smtClean="0"/>
              <a:t>communicate</a:t>
            </a:r>
            <a:r>
              <a:rPr lang="hu-HU" dirty="0" smtClean="0"/>
              <a:t> </a:t>
            </a:r>
            <a:r>
              <a:rPr lang="hu-HU" dirty="0" err="1" smtClean="0"/>
              <a:t>ideas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distinguishes</a:t>
            </a:r>
            <a:r>
              <a:rPr lang="hu-HU" dirty="0" smtClean="0"/>
              <a:t> </a:t>
            </a:r>
            <a:r>
              <a:rPr lang="hu-HU" dirty="0" err="1" smtClean="0"/>
              <a:t>us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animals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Linguistics</a:t>
            </a:r>
            <a:r>
              <a:rPr lang="hu-HU" dirty="0" smtClean="0"/>
              <a:t> is a </a:t>
            </a:r>
            <a:r>
              <a:rPr lang="hu-HU" dirty="0" err="1" smtClean="0"/>
              <a:t>subdiscipline</a:t>
            </a:r>
            <a:r>
              <a:rPr lang="hu-HU" dirty="0" smtClean="0"/>
              <a:t> of </a:t>
            </a:r>
            <a:r>
              <a:rPr lang="hu-HU" dirty="0" err="1" smtClean="0"/>
              <a:t>cognitive</a:t>
            </a:r>
            <a:r>
              <a:rPr lang="hu-HU" dirty="0" smtClean="0"/>
              <a:t> </a:t>
            </a:r>
            <a:r>
              <a:rPr lang="hu-HU" dirty="0" err="1" smtClean="0"/>
              <a:t>science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along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psychology</a:t>
            </a:r>
            <a:r>
              <a:rPr lang="hu-HU" dirty="0" smtClean="0"/>
              <a:t>, </a:t>
            </a:r>
            <a:r>
              <a:rPr lang="hu-HU" dirty="0" err="1" smtClean="0"/>
              <a:t>neuroscience</a:t>
            </a:r>
            <a:r>
              <a:rPr lang="hu-HU" dirty="0" smtClean="0"/>
              <a:t>, </a:t>
            </a:r>
            <a:r>
              <a:rPr lang="hu-HU" dirty="0" err="1" smtClean="0"/>
              <a:t>communication</a:t>
            </a:r>
            <a:r>
              <a:rPr lang="hu-HU" dirty="0" smtClean="0"/>
              <a:t>, </a:t>
            </a:r>
            <a:r>
              <a:rPr lang="hu-HU" dirty="0" err="1" smtClean="0"/>
              <a:t>philosophy</a:t>
            </a:r>
            <a:r>
              <a:rPr lang="hu-HU" dirty="0" smtClean="0"/>
              <a:t> and computer </a:t>
            </a:r>
            <a:r>
              <a:rPr lang="hu-HU" dirty="0" err="1" smtClean="0"/>
              <a:t>science</a:t>
            </a:r>
            <a:r>
              <a:rPr lang="hu-HU" dirty="0" smtClean="0"/>
              <a:t>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197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dirty="0" err="1" smtClean="0"/>
              <a:t>Modeling</a:t>
            </a:r>
            <a:r>
              <a:rPr lang="hu-HU" dirty="0" smtClean="0"/>
              <a:t> </a:t>
            </a:r>
            <a:r>
              <a:rPr lang="hu-HU" dirty="0" err="1" smtClean="0"/>
              <a:t>Syntax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Generative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:</a:t>
            </a:r>
          </a:p>
          <a:p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generated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a </a:t>
            </a:r>
            <a:r>
              <a:rPr lang="hu-HU" dirty="0" err="1" smtClean="0"/>
              <a:t>subconscious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of </a:t>
            </a:r>
            <a:r>
              <a:rPr lang="hu-HU" dirty="0" err="1" smtClean="0"/>
              <a:t>procedures</a:t>
            </a:r>
            <a:r>
              <a:rPr lang="hu-HU" dirty="0" smtClean="0"/>
              <a:t> (</a:t>
            </a:r>
            <a:r>
              <a:rPr lang="hu-HU" dirty="0" err="1" smtClean="0"/>
              <a:t>like</a:t>
            </a:r>
            <a:r>
              <a:rPr lang="hu-HU" dirty="0" smtClean="0"/>
              <a:t> computer </a:t>
            </a:r>
            <a:r>
              <a:rPr lang="hu-HU" dirty="0" err="1" smtClean="0"/>
              <a:t>programs</a:t>
            </a:r>
            <a:r>
              <a:rPr lang="hu-HU" dirty="0" smtClean="0"/>
              <a:t>).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procedures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part of </a:t>
            </a:r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hu-HU" dirty="0" err="1" smtClean="0"/>
              <a:t>cognitive</a:t>
            </a:r>
            <a:r>
              <a:rPr lang="hu-HU" dirty="0" smtClean="0"/>
              <a:t> </a:t>
            </a:r>
            <a:r>
              <a:rPr lang="hu-HU" dirty="0" err="1" smtClean="0"/>
              <a:t>abilities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goal</a:t>
            </a:r>
            <a:r>
              <a:rPr lang="hu-HU" dirty="0" smtClean="0"/>
              <a:t> of </a:t>
            </a:r>
            <a:r>
              <a:rPr lang="hu-HU" dirty="0" err="1" smtClean="0"/>
              <a:t>syntactic</a:t>
            </a:r>
            <a:r>
              <a:rPr lang="hu-HU" dirty="0" smtClean="0"/>
              <a:t> </a:t>
            </a:r>
            <a:r>
              <a:rPr lang="hu-HU" dirty="0" err="1" smtClean="0"/>
              <a:t>theory</a:t>
            </a:r>
            <a:r>
              <a:rPr lang="hu-HU" dirty="0" smtClean="0"/>
              <a:t> is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procedures</a:t>
            </a:r>
            <a:r>
              <a:rPr lang="hu-HU" dirty="0" smtClean="0"/>
              <a:t> </a:t>
            </a:r>
            <a:r>
              <a:rPr lang="hu-HU" dirty="0" err="1" smtClean="0"/>
              <a:t>through</a:t>
            </a:r>
            <a:r>
              <a:rPr lang="hu-HU" dirty="0" smtClean="0"/>
              <a:t> a </a:t>
            </a:r>
            <a:r>
              <a:rPr lang="hu-HU" dirty="0" err="1" smtClean="0"/>
              <a:t>set</a:t>
            </a:r>
            <a:r>
              <a:rPr lang="hu-HU" dirty="0" smtClean="0"/>
              <a:t> of </a:t>
            </a:r>
            <a:r>
              <a:rPr lang="hu-HU" dirty="0" err="1" smtClean="0"/>
              <a:t>formal</a:t>
            </a:r>
            <a:r>
              <a:rPr lang="hu-HU" dirty="0" smtClean="0"/>
              <a:t> </a:t>
            </a:r>
            <a:r>
              <a:rPr lang="hu-HU" dirty="0" err="1" smtClean="0"/>
              <a:t>grammatical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endParaRPr lang="hu-HU" dirty="0" smtClean="0"/>
          </a:p>
          <a:p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r>
              <a:rPr lang="hu-HU" dirty="0" smtClean="0"/>
              <a:t> </a:t>
            </a:r>
            <a:r>
              <a:rPr lang="hu-HU" dirty="0" err="1" smtClean="0"/>
              <a:t>generate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 of </a:t>
            </a:r>
            <a:r>
              <a:rPr lang="hu-HU" dirty="0" err="1" smtClean="0"/>
              <a:t>language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626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</a:t>
            </a:r>
            <a:r>
              <a:rPr lang="hu-HU" dirty="0" err="1" smtClean="0"/>
              <a:t>Syntax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Science – The </a:t>
            </a:r>
            <a:r>
              <a:rPr lang="hu-HU" dirty="0" err="1" smtClean="0"/>
              <a:t>Scientific</a:t>
            </a:r>
            <a:r>
              <a:rPr lang="hu-HU" dirty="0" smtClean="0"/>
              <a:t> </a:t>
            </a:r>
            <a:r>
              <a:rPr lang="hu-HU" dirty="0" err="1" smtClean="0"/>
              <a:t>Method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err="1" smtClean="0"/>
              <a:t>Hypotheses</a:t>
            </a:r>
            <a:r>
              <a:rPr lang="hu-HU" dirty="0" smtClean="0"/>
              <a:t> </a:t>
            </a:r>
            <a:r>
              <a:rPr lang="hu-HU" dirty="0" err="1" smtClean="0"/>
              <a:t>make</a:t>
            </a:r>
            <a:r>
              <a:rPr lang="hu-HU" dirty="0" smtClean="0"/>
              <a:t> </a:t>
            </a:r>
            <a:r>
              <a:rPr lang="hu-HU" dirty="0" err="1" smtClean="0"/>
              <a:t>predictions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Hypotheses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falsifiable</a:t>
            </a:r>
            <a:endParaRPr lang="hu-HU" dirty="0" smtClean="0"/>
          </a:p>
          <a:p>
            <a:r>
              <a:rPr lang="hu-HU" dirty="0" err="1" smtClean="0"/>
              <a:t>Hypotheses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Descriptive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r>
              <a:rPr lang="hu-HU" dirty="0" smtClean="0"/>
              <a:t> (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prescriptive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r>
              <a:rPr lang="hu-HU" dirty="0" smtClean="0"/>
              <a:t>).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294" y="1505415"/>
            <a:ext cx="3166074" cy="220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5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3.1 </a:t>
            </a:r>
            <a:r>
              <a:rPr lang="hu-HU" dirty="0" err="1" smtClean="0"/>
              <a:t>Scientific</a:t>
            </a:r>
            <a:r>
              <a:rPr lang="hu-HU" dirty="0" smtClean="0"/>
              <a:t> </a:t>
            </a:r>
            <a:r>
              <a:rPr lang="hu-HU" dirty="0" err="1" smtClean="0"/>
              <a:t>Method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Syntax</a:t>
            </a:r>
            <a:r>
              <a:rPr lang="hu-HU" dirty="0" smtClean="0"/>
              <a:t> - </a:t>
            </a:r>
            <a:r>
              <a:rPr lang="hu-HU" dirty="0" err="1" smtClean="0"/>
              <a:t>Example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Anaphora</a:t>
            </a:r>
            <a:r>
              <a:rPr lang="hu-HU" dirty="0" smtClean="0"/>
              <a:t>, </a:t>
            </a:r>
            <a:r>
              <a:rPr lang="hu-HU" dirty="0" err="1" smtClean="0"/>
              <a:t>reflexives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err="1" smtClean="0"/>
              <a:t>Rule</a:t>
            </a:r>
            <a:r>
              <a:rPr lang="hu-HU" dirty="0" smtClean="0"/>
              <a:t>: </a:t>
            </a:r>
            <a:r>
              <a:rPr lang="hu-HU" dirty="0" err="1" smtClean="0"/>
              <a:t>anaphor</a:t>
            </a:r>
            <a:r>
              <a:rPr lang="hu-HU" dirty="0" smtClean="0"/>
              <a:t> must </a:t>
            </a:r>
            <a:r>
              <a:rPr lang="hu-HU" dirty="0" err="1" smtClean="0"/>
              <a:t>have</a:t>
            </a:r>
            <a:r>
              <a:rPr lang="hu-HU" dirty="0" smtClean="0"/>
              <a:t> an </a:t>
            </a:r>
            <a:r>
              <a:rPr lang="hu-HU" dirty="0" err="1" smtClean="0"/>
              <a:t>antecedent</a:t>
            </a:r>
            <a:r>
              <a:rPr lang="hu-HU" dirty="0" smtClean="0"/>
              <a:t> and </a:t>
            </a:r>
            <a:r>
              <a:rPr lang="hu-HU" dirty="0" err="1" smtClean="0"/>
              <a:t>agree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antecedent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gender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526" y="2468828"/>
            <a:ext cx="3888588" cy="19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14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3.1 </a:t>
            </a:r>
            <a:r>
              <a:rPr lang="hu-HU" dirty="0" err="1" smtClean="0"/>
              <a:t>Scientific</a:t>
            </a:r>
            <a:r>
              <a:rPr lang="hu-HU" dirty="0" smtClean="0"/>
              <a:t> </a:t>
            </a:r>
            <a:r>
              <a:rPr lang="hu-HU" dirty="0" err="1" smtClean="0"/>
              <a:t>Method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Syntax</a:t>
            </a:r>
            <a:r>
              <a:rPr lang="hu-HU" dirty="0" smtClean="0"/>
              <a:t> - </a:t>
            </a:r>
            <a:r>
              <a:rPr lang="hu-HU" dirty="0" err="1" smtClean="0"/>
              <a:t>Example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75116"/>
            <a:ext cx="10515600" cy="5055079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Testing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hypothesis</a:t>
            </a:r>
            <a:r>
              <a:rPr lang="hu-HU" dirty="0" smtClean="0"/>
              <a:t> </a:t>
            </a:r>
            <a:r>
              <a:rPr lang="hu-HU" dirty="0" err="1" smtClean="0"/>
              <a:t>against</a:t>
            </a:r>
            <a:r>
              <a:rPr lang="hu-HU" dirty="0" smtClean="0"/>
              <a:t> more </a:t>
            </a:r>
            <a:r>
              <a:rPr lang="hu-HU" dirty="0" err="1" smtClean="0"/>
              <a:t>data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err="1" smtClean="0"/>
              <a:t>Refined</a:t>
            </a:r>
            <a:r>
              <a:rPr lang="hu-HU" dirty="0" smtClean="0"/>
              <a:t> </a:t>
            </a:r>
            <a:r>
              <a:rPr lang="hu-HU" dirty="0" err="1" smtClean="0"/>
              <a:t>rule</a:t>
            </a:r>
            <a:r>
              <a:rPr lang="hu-HU" dirty="0" smtClean="0"/>
              <a:t>: an </a:t>
            </a:r>
            <a:r>
              <a:rPr lang="hu-HU" dirty="0" err="1" smtClean="0"/>
              <a:t>anaphor</a:t>
            </a:r>
            <a:r>
              <a:rPr lang="hu-HU" dirty="0" smtClean="0"/>
              <a:t> must </a:t>
            </a:r>
            <a:r>
              <a:rPr lang="hu-HU" dirty="0" err="1" smtClean="0"/>
              <a:t>agree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gender</a:t>
            </a:r>
            <a:r>
              <a:rPr lang="hu-HU" dirty="0" smtClean="0"/>
              <a:t> and </a:t>
            </a:r>
            <a:r>
              <a:rPr lang="hu-HU" dirty="0" err="1" smtClean="0"/>
              <a:t>number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antecedent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610" y="2016292"/>
            <a:ext cx="8871504" cy="343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6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3.1 </a:t>
            </a:r>
            <a:r>
              <a:rPr lang="hu-HU" dirty="0" err="1" smtClean="0"/>
              <a:t>Scientific</a:t>
            </a:r>
            <a:r>
              <a:rPr lang="hu-HU" dirty="0" smtClean="0"/>
              <a:t> </a:t>
            </a:r>
            <a:r>
              <a:rPr lang="hu-HU" dirty="0" err="1" smtClean="0"/>
              <a:t>Method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Syntax</a:t>
            </a:r>
            <a:r>
              <a:rPr lang="hu-HU" dirty="0" smtClean="0"/>
              <a:t> - </a:t>
            </a:r>
            <a:r>
              <a:rPr lang="hu-HU" dirty="0" err="1" smtClean="0"/>
              <a:t>Example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75116"/>
            <a:ext cx="10515600" cy="5055079"/>
          </a:xfrm>
        </p:spPr>
        <p:txBody>
          <a:bodyPr>
            <a:normAutofit/>
          </a:bodyPr>
          <a:lstStyle/>
          <a:p>
            <a:r>
              <a:rPr lang="hu-HU" dirty="0" smtClean="0"/>
              <a:t>Testing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refined</a:t>
            </a:r>
            <a:r>
              <a:rPr lang="hu-HU" dirty="0" smtClean="0"/>
              <a:t> </a:t>
            </a:r>
            <a:r>
              <a:rPr lang="hu-HU" dirty="0" err="1" smtClean="0"/>
              <a:t>hypothesis</a:t>
            </a:r>
            <a:r>
              <a:rPr lang="hu-HU" dirty="0" smtClean="0"/>
              <a:t> </a:t>
            </a:r>
            <a:r>
              <a:rPr lang="hu-HU" dirty="0" err="1" smtClean="0"/>
              <a:t>against</a:t>
            </a:r>
            <a:r>
              <a:rPr lang="hu-HU" dirty="0" smtClean="0"/>
              <a:t> </a:t>
            </a:r>
            <a:r>
              <a:rPr lang="hu-HU" dirty="0" err="1" smtClean="0"/>
              <a:t>yet</a:t>
            </a:r>
            <a:r>
              <a:rPr lang="hu-HU" dirty="0" smtClean="0"/>
              <a:t> more </a:t>
            </a:r>
            <a:r>
              <a:rPr lang="hu-HU" dirty="0" err="1" smtClean="0"/>
              <a:t>data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refined</a:t>
            </a:r>
            <a:r>
              <a:rPr lang="hu-HU" dirty="0" smtClean="0"/>
              <a:t> </a:t>
            </a:r>
            <a:r>
              <a:rPr lang="hu-HU" dirty="0" err="1" smtClean="0"/>
              <a:t>rule</a:t>
            </a:r>
            <a:r>
              <a:rPr lang="hu-HU" dirty="0" smtClean="0"/>
              <a:t>: an </a:t>
            </a:r>
            <a:r>
              <a:rPr lang="hu-HU" dirty="0" err="1" smtClean="0"/>
              <a:t>anaphor</a:t>
            </a:r>
            <a:r>
              <a:rPr lang="hu-HU" dirty="0" smtClean="0"/>
              <a:t> must </a:t>
            </a:r>
            <a:r>
              <a:rPr lang="hu-HU" dirty="0" err="1" smtClean="0"/>
              <a:t>agree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gender</a:t>
            </a:r>
            <a:r>
              <a:rPr lang="hu-HU" dirty="0" smtClean="0"/>
              <a:t>, </a:t>
            </a:r>
            <a:r>
              <a:rPr lang="hu-HU" dirty="0" err="1" smtClean="0"/>
              <a:t>number</a:t>
            </a:r>
            <a:r>
              <a:rPr lang="hu-HU" dirty="0" smtClean="0"/>
              <a:t> and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antecedent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007" y="2107417"/>
            <a:ext cx="8085714" cy="18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7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3.1 </a:t>
            </a:r>
            <a:r>
              <a:rPr lang="hu-HU" dirty="0" err="1" smtClean="0"/>
              <a:t>Scientific</a:t>
            </a:r>
            <a:r>
              <a:rPr lang="hu-HU" dirty="0" smtClean="0"/>
              <a:t> </a:t>
            </a:r>
            <a:r>
              <a:rPr lang="hu-HU" dirty="0" err="1" smtClean="0"/>
              <a:t>Method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Syntax</a:t>
            </a:r>
            <a:r>
              <a:rPr lang="hu-HU" dirty="0" smtClean="0"/>
              <a:t> - </a:t>
            </a:r>
            <a:r>
              <a:rPr lang="hu-HU" dirty="0" err="1" smtClean="0"/>
              <a:t>Example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75116"/>
            <a:ext cx="10515600" cy="50550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619" y="1802498"/>
            <a:ext cx="10304762" cy="3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98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B7EE030A0E998341BEF898CDDE9137BF" ma:contentTypeVersion="2" ma:contentTypeDescription="Új dokumentum létrehozása." ma:contentTypeScope="" ma:versionID="756af49546281299218d29b8c2cee8af">
  <xsd:schema xmlns:xsd="http://www.w3.org/2001/XMLSchema" xmlns:xs="http://www.w3.org/2001/XMLSchema" xmlns:p="http://schemas.microsoft.com/office/2006/metadata/properties" xmlns:ns2="88208414-a4ea-42ec-8d5d-1e9b8b297923" targetNamespace="http://schemas.microsoft.com/office/2006/metadata/properties" ma:root="true" ma:fieldsID="e327a32ca0a46eaf666d276b1b1da7c1" ns2:_="">
    <xsd:import namespace="88208414-a4ea-42ec-8d5d-1e9b8b2979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08414-a4ea-42ec-8d5d-1e9b8b2979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74849C-D403-4C8E-B9E8-B98D9BDE00BE}"/>
</file>

<file path=customXml/itemProps2.xml><?xml version="1.0" encoding="utf-8"?>
<ds:datastoreItem xmlns:ds="http://schemas.openxmlformats.org/officeDocument/2006/customXml" ds:itemID="{E1800109-1462-43E5-9E9F-97E82965D911}"/>
</file>

<file path=customXml/itemProps3.xml><?xml version="1.0" encoding="utf-8"?>
<ds:datastoreItem xmlns:ds="http://schemas.openxmlformats.org/officeDocument/2006/customXml" ds:itemID="{C5C06E30-8883-4F1A-B268-21360DF33BBD}"/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581</Words>
  <Application>Microsoft Office PowerPoint</Application>
  <PresentationFormat>Szélesvásznú</PresentationFormat>
  <Paragraphs>130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Office-téma</vt:lpstr>
      <vt:lpstr>Generative Grammar </vt:lpstr>
      <vt:lpstr>0. Preliminaries</vt:lpstr>
      <vt:lpstr>1. Syntax as a Cognitive Science</vt:lpstr>
      <vt:lpstr>2. Modeling Syntax</vt:lpstr>
      <vt:lpstr>3. Syntax as Science – The Scientific Method</vt:lpstr>
      <vt:lpstr>3.1 Scientific Method in Syntax - Example</vt:lpstr>
      <vt:lpstr>3.1 Scientific Method in Syntax - Example</vt:lpstr>
      <vt:lpstr>3.1 Scientific Method in Syntax - Example</vt:lpstr>
      <vt:lpstr>3.1 Scientific Method in Syntax - Example</vt:lpstr>
      <vt:lpstr>3.3 Competence vs. Performance</vt:lpstr>
      <vt:lpstr>4 Where do the rules come from?</vt:lpstr>
      <vt:lpstr>4.5 Explaining language variation</vt:lpstr>
      <vt:lpstr>5 Explaining language variation</vt:lpstr>
      <vt:lpstr>5 Choosing among theories of syntax</vt:lpstr>
      <vt:lpstr>5 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Generative Grammar </dc:title>
  <dc:creator>Windows-felhasználó</dc:creator>
  <cp:lastModifiedBy>Windows-felhasználó</cp:lastModifiedBy>
  <cp:revision>11</cp:revision>
  <dcterms:created xsi:type="dcterms:W3CDTF">2021-02-11T23:55:09Z</dcterms:created>
  <dcterms:modified xsi:type="dcterms:W3CDTF">2021-02-12T05:49:19Z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0x010100B7EE030A0E998341BEF898CDDE9137BF</vt:lpwstr>
  </property>
</Properties>
</file>