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57" r:id="rId3"/>
    <p:sldId id="258" r:id="rId4"/>
    <p:sldId id="259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58ED2-952A-4926-B040-E833400738E4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FFBC30-48E4-4CB2-A809-E85ECE08A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841D6-50E9-47E3-858F-4F88EC83B7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9AAC-DEF2-488B-A54F-0FC4CB3FD25E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DB80-0DA3-4552-A3B1-812BACBBD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9AAC-DEF2-488B-A54F-0FC4CB3FD25E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DB80-0DA3-4552-A3B1-812BACBBD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9AAC-DEF2-488B-A54F-0FC4CB3FD25E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DB80-0DA3-4552-A3B1-812BACBBD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9AAC-DEF2-488B-A54F-0FC4CB3FD25E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DB80-0DA3-4552-A3B1-812BACBBD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9AAC-DEF2-488B-A54F-0FC4CB3FD25E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DB80-0DA3-4552-A3B1-812BACBBD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9AAC-DEF2-488B-A54F-0FC4CB3FD25E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DB80-0DA3-4552-A3B1-812BACBBD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9AAC-DEF2-488B-A54F-0FC4CB3FD25E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DB80-0DA3-4552-A3B1-812BACBBD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9AAC-DEF2-488B-A54F-0FC4CB3FD25E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DB80-0DA3-4552-A3B1-812BACBBD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9AAC-DEF2-488B-A54F-0FC4CB3FD25E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DB80-0DA3-4552-A3B1-812BACBBD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9AAC-DEF2-488B-A54F-0FC4CB3FD25E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DB80-0DA3-4552-A3B1-812BACBBD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9AAC-DEF2-488B-A54F-0FC4CB3FD25E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DB80-0DA3-4552-A3B1-812BACBBD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B9AAC-DEF2-488B-A54F-0FC4CB3FD25E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FDB80-0DA3-4552-A3B1-812BACBBD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biummetro.ac.id/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hyperlink" Target="mailto:info@pbiummetro.ac.i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91445"/>
            <a:ext cx="7772400" cy="637225"/>
          </a:xfrm>
        </p:spPr>
        <p:txBody>
          <a:bodyPr>
            <a:normAutofit/>
          </a:bodyPr>
          <a:lstStyle/>
          <a:p>
            <a:r>
              <a:rPr lang="id-ID" sz="2800" b="1" dirty="0" smtClean="0">
                <a:solidFill>
                  <a:schemeClr val="bg1"/>
                </a:solidFill>
              </a:rPr>
              <a:t>COURSE AGREEMENT 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071546"/>
            <a:ext cx="8215370" cy="5357850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id-ID" sz="4600" b="1" dirty="0" smtClean="0">
                <a:solidFill>
                  <a:schemeClr val="bg1"/>
                </a:solidFill>
              </a:rPr>
              <a:t>DISCOURSE ANALYSIS</a:t>
            </a:r>
          </a:p>
          <a:p>
            <a:r>
              <a:rPr lang="id-ID" sz="1900" b="1" dirty="0" smtClean="0">
                <a:solidFill>
                  <a:schemeClr val="tx1"/>
                </a:solidFill>
              </a:rPr>
              <a:t/>
            </a:r>
            <a:br>
              <a:rPr lang="id-ID" sz="1900" b="1" dirty="0" smtClean="0">
                <a:solidFill>
                  <a:schemeClr val="tx1"/>
                </a:solidFill>
              </a:rPr>
            </a:br>
            <a:endParaRPr lang="id-ID" sz="1900" b="1" dirty="0" smtClean="0">
              <a:solidFill>
                <a:schemeClr val="tx1"/>
              </a:solidFill>
            </a:endParaRPr>
          </a:p>
          <a:p>
            <a:endParaRPr lang="id-ID" sz="1900" b="1" dirty="0" smtClean="0"/>
          </a:p>
          <a:p>
            <a:endParaRPr lang="id-ID" sz="1900" b="1" dirty="0"/>
          </a:p>
          <a:p>
            <a:endParaRPr lang="id-ID" sz="1900" b="1" dirty="0" smtClean="0">
              <a:solidFill>
                <a:schemeClr val="tx1"/>
              </a:solidFill>
            </a:endParaRPr>
          </a:p>
          <a:p>
            <a:endParaRPr lang="id-ID" sz="1900" b="1" dirty="0" smtClean="0">
              <a:solidFill>
                <a:schemeClr val="tx1"/>
              </a:solidFill>
            </a:endParaRPr>
          </a:p>
          <a:p>
            <a:endParaRPr lang="id-ID" sz="2000" b="1" dirty="0"/>
          </a:p>
          <a:p>
            <a:endParaRPr lang="id-ID" sz="2000" b="1" dirty="0" smtClean="0">
              <a:solidFill>
                <a:schemeClr val="tx1"/>
              </a:solidFill>
            </a:endParaRPr>
          </a:p>
          <a:p>
            <a:r>
              <a:rPr lang="id-ID" sz="1900" b="1" dirty="0" smtClean="0">
                <a:solidFill>
                  <a:schemeClr val="bg1"/>
                </a:solidFill>
              </a:rPr>
              <a:t>LECTURED BY </a:t>
            </a:r>
            <a:endParaRPr lang="id-ID" sz="1700" b="1" dirty="0" smtClean="0">
              <a:solidFill>
                <a:schemeClr val="bg1"/>
              </a:solidFill>
            </a:endParaRPr>
          </a:p>
          <a:p>
            <a:r>
              <a:rPr lang="id-ID" sz="1900" dirty="0" smtClean="0">
                <a:solidFill>
                  <a:schemeClr val="bg1"/>
                </a:solidFill>
              </a:rPr>
              <a:t/>
            </a:r>
            <a:br>
              <a:rPr lang="id-ID" sz="1900" dirty="0" smtClean="0">
                <a:solidFill>
                  <a:schemeClr val="bg1"/>
                </a:solidFill>
              </a:rPr>
            </a:br>
            <a:r>
              <a:rPr lang="id-ID" sz="2200" b="1" dirty="0" smtClean="0">
                <a:solidFill>
                  <a:schemeClr val="bg1"/>
                </a:solidFill>
              </a:rPr>
              <a:t>DEDY SUBANDOWO, M.A.</a:t>
            </a:r>
            <a:r>
              <a:rPr lang="id-ID" sz="2200" b="1" dirty="0" smtClean="0">
                <a:solidFill>
                  <a:schemeClr val="tx1"/>
                </a:solidFill>
              </a:rPr>
              <a:t/>
            </a:r>
            <a:br>
              <a:rPr lang="id-ID" sz="2200" b="1" dirty="0" smtClean="0">
                <a:solidFill>
                  <a:schemeClr val="tx1"/>
                </a:solidFill>
              </a:rPr>
            </a:br>
            <a:r>
              <a:rPr lang="en-US" sz="1900" dirty="0" smtClean="0">
                <a:solidFill>
                  <a:schemeClr val="tx1"/>
                </a:solidFill>
              </a:rPr>
              <a:t/>
            </a:r>
            <a:br>
              <a:rPr lang="en-US" sz="1900" dirty="0" smtClean="0">
                <a:solidFill>
                  <a:schemeClr val="tx1"/>
                </a:solidFill>
              </a:rPr>
            </a:br>
            <a:endParaRPr lang="id-ID" sz="1900" dirty="0" smtClean="0">
              <a:solidFill>
                <a:schemeClr val="tx1"/>
              </a:solidFill>
            </a:endParaRPr>
          </a:p>
          <a:p>
            <a:r>
              <a:rPr lang="id-ID" sz="3600" b="1" dirty="0" smtClean="0">
                <a:solidFill>
                  <a:schemeClr val="bg1"/>
                </a:solidFill>
              </a:rPr>
              <a:t>ENGLISH EDUCATION STUDY PROGRAM</a:t>
            </a:r>
          </a:p>
          <a:p>
            <a:r>
              <a:rPr lang="id-ID" sz="2400" b="1" dirty="0" smtClean="0">
                <a:solidFill>
                  <a:schemeClr val="accent3">
                    <a:lumMod val="75000"/>
                  </a:schemeClr>
                </a:solidFill>
                <a:hlinkClick r:id="rId3"/>
              </a:rPr>
              <a:t>www.pbiummetro.ac.id</a:t>
            </a:r>
            <a:endParaRPr lang="id-ID" sz="2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id-ID" sz="2400" b="1" dirty="0" smtClean="0">
                <a:solidFill>
                  <a:schemeClr val="accent3">
                    <a:lumMod val="75000"/>
                  </a:schemeClr>
                </a:solidFill>
                <a:hlinkClick r:id="rId4"/>
              </a:rPr>
              <a:t>info@pbiummetro.ac.id</a:t>
            </a:r>
            <a:endParaRPr lang="id-ID" sz="19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id-ID" sz="1900" b="1" dirty="0" smtClean="0"/>
          </a:p>
          <a:p>
            <a:pPr algn="l"/>
            <a:r>
              <a:rPr lang="id-ID" sz="1900" b="1" dirty="0" smtClean="0"/>
              <a:t>	    </a:t>
            </a:r>
            <a:r>
              <a:rPr lang="id-ID" sz="1900" b="1" dirty="0" smtClean="0">
                <a:sym typeface="Wingdings" pitchFamily="2" charset="2"/>
              </a:rPr>
              <a:t> </a:t>
            </a:r>
            <a:r>
              <a:rPr lang="id-ID" sz="1900" b="1" i="1" dirty="0" smtClean="0">
                <a:solidFill>
                  <a:srgbClr val="7030A0"/>
                </a:solidFill>
              </a:rPr>
              <a:t>PBI UM METRO</a:t>
            </a:r>
          </a:p>
          <a:p>
            <a:endParaRPr lang="id-ID" sz="4100" b="1" dirty="0" smtClean="0">
              <a:solidFill>
                <a:schemeClr val="tx1"/>
              </a:solidFill>
            </a:endParaRPr>
          </a:p>
        </p:txBody>
      </p:sp>
      <p:pic>
        <p:nvPicPr>
          <p:cNvPr id="4" name="Picture 3" descr="UNIVERSITAS+MUHAMMADIYAH+METR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71868" y="1571612"/>
            <a:ext cx="1656270" cy="1643074"/>
          </a:xfrm>
          <a:prstGeom prst="rect">
            <a:avLst/>
          </a:prstGeom>
        </p:spPr>
      </p:pic>
      <p:pic>
        <p:nvPicPr>
          <p:cNvPr id="5" name="Picture 4" descr="fb-ar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8596" y="5800740"/>
            <a:ext cx="452434" cy="452434"/>
          </a:xfrm>
          <a:prstGeom prst="rect">
            <a:avLst/>
          </a:prstGeom>
        </p:spPr>
      </p:pic>
      <p:pic>
        <p:nvPicPr>
          <p:cNvPr id="6" name="Picture 5" descr="Twitter_logo_blue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00100" y="5786454"/>
            <a:ext cx="631404" cy="51332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DESCRIPTION</a:t>
            </a:r>
            <a:endParaRPr lang="en-US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/>
          </a:bodyPr>
          <a:lstStyle/>
          <a:p>
            <a:r>
              <a:rPr lang="id-ID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COURSE NAME 	: DISCOURSE ANALYSIS</a:t>
            </a:r>
          </a:p>
          <a:p>
            <a:r>
              <a:rPr lang="id-ID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CREDIT		: 2 CREDITS</a:t>
            </a:r>
          </a:p>
          <a:p>
            <a:r>
              <a:rPr lang="id-ID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SEMESTER 	: VI</a:t>
            </a:r>
          </a:p>
          <a:p>
            <a:pPr algn="just"/>
            <a:r>
              <a:rPr lang="id-ID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FACULTY		: TEACHER TRAINING AND 				  ENGLISH EDUCATION STUDY 				  PROGRAM </a:t>
            </a:r>
            <a:endParaRPr lang="en-US" sz="28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1143000"/>
          </a:xfrm>
        </p:spPr>
        <p:txBody>
          <a:bodyPr>
            <a:normAutofit/>
          </a:bodyPr>
          <a:lstStyle/>
          <a:p>
            <a:r>
              <a:rPr lang="id-ID" sz="4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COURSE AIM</a:t>
            </a:r>
            <a:endParaRPr lang="en-US" sz="4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/>
          <a:lstStyle/>
          <a:p>
            <a:pPr lvl="0" algn="just"/>
            <a:r>
              <a:rPr lang="en-GB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THIS COURSE ENABLES THE STUDENTS TO UNDERSTAND THE NATURE OF DISCOURSE, TYPES OF IT, AND CHOOSE AN APPROPRIATE TOOL TO ANALYZE IT.</a:t>
            </a:r>
            <a:endParaRPr lang="id-ID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lvl="0" algn="just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COURSE OBJECTIVE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GB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COURSE OBJECTIVE: AT THE END OF THE SEMESTER, THE STUDENTS ARE EXPECTED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TO </a:t>
            </a:r>
            <a:r>
              <a:rPr lang="id-ID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1)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UNDERSTAND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THE SCOPES OF DISCOURSE  ANALYSIS AND 2) TO BE ABLE TO ANALYZE LANGUAGE USE IN A WIDE RANGE OF DISCOURSE TYPES.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1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id-ID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CORE MATERIAL</a:t>
            </a:r>
            <a:endParaRPr lang="en-US" sz="2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500034" y="642918"/>
          <a:ext cx="8258204" cy="5786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6686568"/>
              </a:tblGrid>
              <a:tr h="402376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WEEK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TOPIC DISCUSSION</a:t>
                      </a:r>
                      <a:endParaRPr lang="en-US" sz="1600" dirty="0"/>
                    </a:p>
                  </a:txBody>
                  <a:tcPr/>
                </a:tc>
              </a:tr>
              <a:tr h="336506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 smtClean="0"/>
                        <a:t>LEARNING</a:t>
                      </a:r>
                      <a:r>
                        <a:rPr lang="id-ID" sz="1600" baseline="0" dirty="0" smtClean="0"/>
                        <a:t> CONTRACT</a:t>
                      </a:r>
                      <a:endParaRPr lang="en-US" sz="1600" dirty="0" smtClean="0"/>
                    </a:p>
                  </a:txBody>
                  <a:tcPr/>
                </a:tc>
              </a:tr>
              <a:tr h="336506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WHAT IS DISCOURSE</a:t>
                      </a:r>
                      <a:r>
                        <a:rPr lang="id-ID" sz="1600" baseline="0" dirty="0" smtClean="0"/>
                        <a:t> ANALYSIS?</a:t>
                      </a:r>
                      <a:endParaRPr lang="en-US" sz="1600" dirty="0"/>
                    </a:p>
                  </a:txBody>
                  <a:tcPr/>
                </a:tc>
              </a:tr>
              <a:tr h="336506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THEORY</a:t>
                      </a:r>
                      <a:r>
                        <a:rPr lang="id-ID" sz="1600" baseline="0" dirty="0" smtClean="0"/>
                        <a:t> AND DISCOURSE ANALYSIS</a:t>
                      </a:r>
                      <a:endParaRPr lang="en-US" sz="1600" dirty="0"/>
                    </a:p>
                  </a:txBody>
                  <a:tcPr/>
                </a:tc>
              </a:tr>
              <a:tr h="336506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DISCOURSE METHODOLOGIES</a:t>
                      </a:r>
                      <a:endParaRPr lang="en-US" sz="1600" dirty="0"/>
                    </a:p>
                  </a:txBody>
                  <a:tcPr/>
                </a:tc>
              </a:tr>
              <a:tr h="336506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HOW TO ANALYSE DISCOURSE</a:t>
                      </a:r>
                      <a:endParaRPr lang="en-US" sz="1600" dirty="0"/>
                    </a:p>
                  </a:txBody>
                  <a:tcPr/>
                </a:tc>
              </a:tr>
              <a:tr h="336506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DISCOURSE APPLYING</a:t>
                      </a:r>
                      <a:endParaRPr lang="en-US" sz="1600" dirty="0"/>
                    </a:p>
                  </a:txBody>
                  <a:tcPr/>
                </a:tc>
              </a:tr>
              <a:tr h="336506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REVIEW</a:t>
                      </a:r>
                      <a:endParaRPr lang="en-US" sz="1600" dirty="0"/>
                    </a:p>
                  </a:txBody>
                  <a:tcPr/>
                </a:tc>
              </a:tr>
              <a:tr h="336506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SAMPLE OF DISCOURSE ANALYSIS</a:t>
                      </a:r>
                      <a:r>
                        <a:rPr lang="id-ID" sz="1600" baseline="0" dirty="0" smtClean="0"/>
                        <a:t>  DISCUSSION 1</a:t>
                      </a:r>
                      <a:endParaRPr lang="en-US" sz="1600" dirty="0"/>
                    </a:p>
                  </a:txBody>
                  <a:tcPr/>
                </a:tc>
              </a:tr>
              <a:tr h="336506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SAMPLE</a:t>
                      </a:r>
                      <a:r>
                        <a:rPr lang="id-ID" sz="1600" baseline="0" dirty="0" smtClean="0"/>
                        <a:t> OF DISCOURSE ANALYSIS  DISCUSSION 2</a:t>
                      </a:r>
                      <a:endParaRPr lang="en-US" sz="1600" dirty="0"/>
                    </a:p>
                  </a:txBody>
                  <a:tcPr/>
                </a:tc>
              </a:tr>
              <a:tr h="336506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SAMPLE OF DISCOURSE ANALYSIS  </a:t>
                      </a:r>
                      <a:r>
                        <a:rPr lang="id-ID" sz="1600" baseline="0" dirty="0" smtClean="0"/>
                        <a:t>DISCUSSION </a:t>
                      </a:r>
                      <a:r>
                        <a:rPr lang="id-ID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</a:tr>
              <a:tr h="336506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SAMPLE OF DISCOURSE ANALYSIS</a:t>
                      </a:r>
                      <a:r>
                        <a:rPr lang="id-ID" sz="1600" baseline="0" dirty="0" smtClean="0"/>
                        <a:t>  DISCUSSION 4</a:t>
                      </a:r>
                      <a:endParaRPr lang="en-US" sz="1600" dirty="0"/>
                    </a:p>
                  </a:txBody>
                  <a:tcPr/>
                </a:tc>
              </a:tr>
              <a:tr h="336506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SAMPLE</a:t>
                      </a:r>
                      <a:r>
                        <a:rPr lang="id-ID" sz="1600" baseline="0" dirty="0" smtClean="0"/>
                        <a:t> OF DISCOURSE ANALYSIS  DISCUSSION 5</a:t>
                      </a:r>
                      <a:endParaRPr lang="en-US" sz="1600" dirty="0"/>
                    </a:p>
                  </a:txBody>
                  <a:tcPr/>
                </a:tc>
              </a:tr>
              <a:tr h="336506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SAMPLE OF DISCOURSE ANALYSIS</a:t>
                      </a:r>
                      <a:r>
                        <a:rPr lang="id-ID" sz="1600" baseline="0" dirty="0" smtClean="0"/>
                        <a:t>  DISCUSSION 6</a:t>
                      </a:r>
                      <a:endParaRPr lang="en-US" sz="1600" dirty="0"/>
                    </a:p>
                  </a:txBody>
                  <a:tcPr/>
                </a:tc>
              </a:tr>
              <a:tr h="336506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SAMPLE</a:t>
                      </a:r>
                      <a:r>
                        <a:rPr lang="id-ID" sz="1600" baseline="0" dirty="0" smtClean="0"/>
                        <a:t> OF DISCOURSE ANALYSIS  DISCUSSION 7</a:t>
                      </a:r>
                      <a:endParaRPr lang="en-US" sz="1600" dirty="0"/>
                    </a:p>
                  </a:txBody>
                  <a:tcPr/>
                </a:tc>
              </a:tr>
              <a:tr h="336506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SAMPLE OF DISCOURSE ANALYSIS  </a:t>
                      </a:r>
                      <a:r>
                        <a:rPr lang="id-ID" sz="1600" baseline="0" dirty="0" smtClean="0"/>
                        <a:t>DISCUSSION 8</a:t>
                      </a:r>
                      <a:endParaRPr lang="en-US" sz="1600" dirty="0"/>
                    </a:p>
                  </a:txBody>
                  <a:tcPr/>
                </a:tc>
              </a:tr>
              <a:tr h="336506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REVIEW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REFERENCE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-250825" algn="just"/>
            <a:r>
              <a:rPr lang="id-ID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BROWN, GILLIAN &amp; GEORGE YULE. 2003. </a:t>
            </a:r>
            <a:r>
              <a:rPr lang="id-ID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DISCOURSE ANALYSIS</a:t>
            </a:r>
            <a:r>
              <a:rPr lang="id-ID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 LONDON: CAMBRIDGE UNIVERSITY PRESS.</a:t>
            </a:r>
            <a:endParaRPr lang="en-US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indent="-250825" algn="just"/>
            <a:r>
              <a:rPr lang="id-ID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GEE, JAMES PAUL. 2011. </a:t>
            </a:r>
            <a:r>
              <a:rPr lang="id-ID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AN INTRODUCTION TO DISCOURSE ANALYSIS</a:t>
            </a:r>
            <a:r>
              <a:rPr lang="id-ID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 LONDON: ROUTLEDE.</a:t>
            </a:r>
          </a:p>
          <a:p>
            <a:pPr indent="-250825" algn="just"/>
            <a:r>
              <a:rPr lang="id-ID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HAMAD, IBNU. 2007. LEBIH DEKAT DENGAN ANALISIS WACANA. JURNAL MEDIATOR VOL.8 NO.2 UNIVERSITAS ISLAM BANDUNG.</a:t>
            </a:r>
          </a:p>
          <a:p>
            <a:pPr indent="-250825" algn="just"/>
            <a:r>
              <a:rPr lang="id-ID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JORGENSEN, MARIANNE &amp; LOUSE J. PHILIPS. 2002. </a:t>
            </a:r>
            <a:r>
              <a:rPr lang="en-US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DISCOURSE ANALYSIS AS THEORY AND METHOD</a:t>
            </a:r>
            <a:r>
              <a:rPr lang="id-ID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 NEW YORK: SAGE PUBLICATION LTD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428604"/>
            <a:ext cx="8501122" cy="6072230"/>
          </a:xfrm>
        </p:spPr>
        <p:txBody>
          <a:bodyPr/>
          <a:lstStyle/>
          <a:p>
            <a:pPr algn="ctr">
              <a:buNone/>
            </a:pPr>
            <a:r>
              <a:rPr lang="id-ID" sz="6000" smtClean="0">
                <a:solidFill>
                  <a:schemeClr val="bg1"/>
                </a:solidFill>
              </a:rPr>
              <a:t>THE </a:t>
            </a:r>
            <a:r>
              <a:rPr lang="id-ID" sz="6000" dirty="0" smtClean="0">
                <a:solidFill>
                  <a:schemeClr val="bg1"/>
                </a:solidFill>
              </a:rPr>
              <a:t>BOOKS ARE DOWNLOADABLE ON </a:t>
            </a:r>
          </a:p>
          <a:p>
            <a:pPr algn="ctr">
              <a:buNone/>
            </a:pPr>
            <a:r>
              <a:rPr lang="id-ID" sz="6000" dirty="0" smtClean="0">
                <a:solidFill>
                  <a:schemeClr val="bg1"/>
                </a:solidFill>
              </a:rPr>
              <a:t>HTTP://WWW.MRDOWOPORTAL.COM/DISCOURSE-ANALYSIS.HTML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256</Words>
  <Application>Microsoft Office PowerPoint</Application>
  <PresentationFormat>On-screen Show (4:3)</PresentationFormat>
  <Paragraphs>68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COURSE AGREEMENT </vt:lpstr>
      <vt:lpstr>DESCRIPTION</vt:lpstr>
      <vt:lpstr>COURSE AIM</vt:lpstr>
      <vt:lpstr>COURSE OBJECTIVE</vt:lpstr>
      <vt:lpstr>CORE MATERIAL</vt:lpstr>
      <vt:lpstr>REFERENCE</vt:lpstr>
      <vt:lpstr>Slide 7</vt:lpstr>
    </vt:vector>
  </TitlesOfParts>
  <Company>NHCT 090810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Discourse Analysis</dc:title>
  <dc:creator>Windows XP</dc:creator>
  <cp:lastModifiedBy>HP</cp:lastModifiedBy>
  <cp:revision>26</cp:revision>
  <dcterms:created xsi:type="dcterms:W3CDTF">2014-03-10T02:39:33Z</dcterms:created>
  <dcterms:modified xsi:type="dcterms:W3CDTF">2017-03-14T14:20:35Z</dcterms:modified>
</cp:coreProperties>
</file>