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BB06B8B-3EA8-4BCF-AA8D-D35A28E9FCB7}" type="datetimeFigureOut">
              <a:rPr lang="id-ID" smtClean="0"/>
              <a:pPr/>
              <a:t>11/03/2020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0E9D80-1FDA-4D96-9FA5-CEF4843170C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BB06B8B-3EA8-4BCF-AA8D-D35A28E9FCB7}" type="datetimeFigureOut">
              <a:rPr lang="id-ID" smtClean="0"/>
              <a:pPr/>
              <a:t>11/03/2020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0E9D80-1FDA-4D96-9FA5-CEF4843170C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BB06B8B-3EA8-4BCF-AA8D-D35A28E9FCB7}" type="datetimeFigureOut">
              <a:rPr lang="id-ID" smtClean="0"/>
              <a:pPr/>
              <a:t>11/03/2020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0E9D80-1FDA-4D96-9FA5-CEF4843170C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BB06B8B-3EA8-4BCF-AA8D-D35A28E9FCB7}" type="datetimeFigureOut">
              <a:rPr lang="id-ID" smtClean="0"/>
              <a:pPr/>
              <a:t>11/03/2020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0E9D80-1FDA-4D96-9FA5-CEF4843170C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06B8B-3EA8-4BCF-AA8D-D35A28E9FCB7}" type="datetimeFigureOut">
              <a:rPr lang="id-ID" smtClean="0"/>
              <a:pPr/>
              <a:t>11/03/2020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0E9D80-1FDA-4D96-9FA5-CEF4843170C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BB06B8B-3EA8-4BCF-AA8D-D35A28E9FCB7}" type="datetimeFigureOut">
              <a:rPr lang="id-ID" smtClean="0"/>
              <a:pPr/>
              <a:t>11/03/2020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40E9D80-1FDA-4D96-9FA5-CEF4843170C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BB06B8B-3EA8-4BCF-AA8D-D35A28E9FCB7}" type="datetimeFigureOut">
              <a:rPr lang="id-ID" smtClean="0"/>
              <a:pPr/>
              <a:t>11/03/2020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40E9D80-1FDA-4D96-9FA5-CEF4843170C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BB06B8B-3EA8-4BCF-AA8D-D35A28E9FCB7}" type="datetimeFigureOut">
              <a:rPr lang="id-ID" smtClean="0"/>
              <a:pPr/>
              <a:t>11/03/2020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40E9D80-1FDA-4D96-9FA5-CEF4843170C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06B8B-3EA8-4BCF-AA8D-D35A28E9FCB7}" type="datetimeFigureOut">
              <a:rPr lang="id-ID" smtClean="0"/>
              <a:pPr/>
              <a:t>11/03/2020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40E9D80-1FDA-4D96-9FA5-CEF4843170C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06B8B-3EA8-4BCF-AA8D-D35A28E9FCB7}" type="datetimeFigureOut">
              <a:rPr lang="id-ID" smtClean="0"/>
              <a:pPr/>
              <a:t>11/03/2020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40E9D80-1FDA-4D96-9FA5-CEF4843170C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06B8B-3EA8-4BCF-AA8D-D35A28E9FCB7}" type="datetimeFigureOut">
              <a:rPr lang="id-ID" smtClean="0"/>
              <a:pPr/>
              <a:t>11/03/2020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40E9D80-1FDA-4D96-9FA5-CEF4843170C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06B8B-3EA8-4BCF-AA8D-D35A28E9FCB7}" type="datetimeFigureOut">
              <a:rPr lang="id-ID" smtClean="0"/>
              <a:pPr/>
              <a:t>11/03/2020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E9D80-1FDA-4D96-9FA5-CEF4843170C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470025"/>
          </a:xfrm>
        </p:spPr>
        <p:txBody>
          <a:bodyPr/>
          <a:lstStyle/>
          <a:p>
            <a:endParaRPr lang="id-ID" dirty="0"/>
          </a:p>
        </p:txBody>
      </p:sp>
      <p:sp>
        <p:nvSpPr>
          <p:cNvPr id="3" name="Subtitle 2"/>
          <p:cNvSpPr>
            <a:spLocks noGrp="1"/>
          </p:cNvSpPr>
          <p:nvPr>
            <p:ph type="subTitle" idx="1"/>
          </p:nvPr>
        </p:nvSpPr>
        <p:spPr>
          <a:xfrm>
            <a:off x="1428728" y="4286256"/>
            <a:ext cx="6400800" cy="1752600"/>
          </a:xfrm>
        </p:spPr>
        <p:txBody>
          <a:bodyPr/>
          <a:lstStyle/>
          <a:p>
            <a:endParaRPr lang="id-ID" dirty="0"/>
          </a:p>
        </p:txBody>
      </p:sp>
      <p:pic>
        <p:nvPicPr>
          <p:cNvPr id="5" name="Picture 4" descr="images.png"/>
          <p:cNvPicPr>
            <a:picLocks noChangeAspect="1"/>
          </p:cNvPicPr>
          <p:nvPr/>
        </p:nvPicPr>
        <p:blipFill>
          <a:blip r:embed="rId2"/>
          <a:stretch>
            <a:fillRect/>
          </a:stretch>
        </p:blipFill>
        <p:spPr>
          <a:xfrm>
            <a:off x="0" y="1428736"/>
            <a:ext cx="9190402" cy="400052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id-ID" dirty="0" smtClean="0"/>
              <a:t>OVERVIEW</a:t>
            </a:r>
            <a:endParaRPr lang="id-ID" dirty="0"/>
          </a:p>
        </p:txBody>
      </p:sp>
      <p:sp>
        <p:nvSpPr>
          <p:cNvPr id="3" name="Content Placeholder 2"/>
          <p:cNvSpPr>
            <a:spLocks noGrp="1"/>
          </p:cNvSpPr>
          <p:nvPr>
            <p:ph idx="1"/>
          </p:nvPr>
        </p:nvSpPr>
        <p:spPr>
          <a:xfrm>
            <a:off x="457200" y="1357298"/>
            <a:ext cx="8229600" cy="4768865"/>
          </a:xfrm>
        </p:spPr>
        <p:txBody>
          <a:bodyPr>
            <a:normAutofit fontScale="85000" lnSpcReduction="10000"/>
          </a:bodyPr>
          <a:lstStyle/>
          <a:p>
            <a:pPr algn="just"/>
            <a:r>
              <a:rPr lang="id-ID" dirty="0"/>
              <a:t>This course provides  an introductory  study on meaning in language, covering such topics as proposition, reference, universe of discourse, definiteness, ambiguity, sameness and   oppositeness   in   meaning,   hyponymy,   entailment,    homonymy,   polysemy, derivation, participant role, and speech act. During the course, students are presented with cases pertinent to the topics and analyze them in prescribed ways. Most cases are taken from English. Their achievement  in the course is assessed by means of a mid semester test and a final examination.</a:t>
            </a:r>
          </a:p>
          <a:p>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COPETENCE</a:t>
            </a:r>
            <a:endParaRPr lang="id-ID" dirty="0"/>
          </a:p>
        </p:txBody>
      </p:sp>
      <p:sp>
        <p:nvSpPr>
          <p:cNvPr id="3" name="Content Placeholder 2"/>
          <p:cNvSpPr>
            <a:spLocks noGrp="1"/>
          </p:cNvSpPr>
          <p:nvPr>
            <p:ph idx="1"/>
          </p:nvPr>
        </p:nvSpPr>
        <p:spPr/>
        <p:txBody>
          <a:bodyPr/>
          <a:lstStyle/>
          <a:p>
            <a:pPr algn="just"/>
            <a:r>
              <a:rPr lang="id-ID" dirty="0"/>
              <a:t>1)  Understand and apply the concept and scope of semantics, and the linguistic and non-linguistic context in the analysis of sentences, utterances, and propositions,</a:t>
            </a:r>
          </a:p>
          <a:p>
            <a:pPr algn="just"/>
            <a:r>
              <a:rPr lang="id-ID" dirty="0"/>
              <a:t>2)  Define ideas in relations to lexical structure, and</a:t>
            </a:r>
          </a:p>
          <a:p>
            <a:pPr algn="just"/>
            <a:r>
              <a:rPr lang="id-ID" dirty="0"/>
              <a:t>3)  Recognize current issues in semantic field.</a:t>
            </a:r>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GRADING THE SUBJECT</a:t>
            </a:r>
            <a:endParaRPr lang="id-ID" dirty="0"/>
          </a:p>
        </p:txBody>
      </p:sp>
      <p:graphicFrame>
        <p:nvGraphicFramePr>
          <p:cNvPr id="4" name="Content Placeholder 3"/>
          <p:cNvGraphicFramePr>
            <a:graphicFrameLocks noGrp="1"/>
          </p:cNvGraphicFramePr>
          <p:nvPr>
            <p:ph idx="1"/>
          </p:nvPr>
        </p:nvGraphicFramePr>
        <p:xfrm>
          <a:off x="642908" y="1600200"/>
          <a:ext cx="7786744" cy="4629144"/>
        </p:xfrm>
        <a:graphic>
          <a:graphicData uri="http://schemas.openxmlformats.org/drawingml/2006/table">
            <a:tbl>
              <a:tblPr firstRow="1" bandRow="1">
                <a:tableStyleId>{5C22544A-7EE6-4342-B048-85BDC9FD1C3A}</a:tableStyleId>
              </a:tblPr>
              <a:tblGrid>
                <a:gridCol w="1428762"/>
                <a:gridCol w="6357982"/>
              </a:tblGrid>
              <a:tr h="417037">
                <a:tc>
                  <a:txBody>
                    <a:bodyPr/>
                    <a:lstStyle/>
                    <a:p>
                      <a:r>
                        <a:rPr lang="id-ID" dirty="0" smtClean="0"/>
                        <a:t>SCORE</a:t>
                      </a:r>
                      <a:endParaRPr lang="id-ID" dirty="0"/>
                    </a:p>
                  </a:txBody>
                  <a:tcPr/>
                </a:tc>
                <a:tc>
                  <a:txBody>
                    <a:bodyPr/>
                    <a:lstStyle/>
                    <a:p>
                      <a:r>
                        <a:rPr lang="id-ID" dirty="0" smtClean="0"/>
                        <a:t>CONDITION</a:t>
                      </a:r>
                      <a:endParaRPr lang="id-ID" dirty="0"/>
                    </a:p>
                  </a:txBody>
                  <a:tcPr/>
                </a:tc>
              </a:tr>
              <a:tr h="554507">
                <a:tc>
                  <a:txBody>
                    <a:bodyPr/>
                    <a:lstStyle/>
                    <a:p>
                      <a:r>
                        <a:rPr lang="id-ID" sz="2800" baseline="0" dirty="0" smtClean="0"/>
                        <a:t>A</a:t>
                      </a:r>
                      <a:endParaRPr lang="id-ID" sz="2800" baseline="0" dirty="0"/>
                    </a:p>
                  </a:txBody>
                  <a:tcPr/>
                </a:tc>
                <a:tc>
                  <a:txBody>
                    <a:bodyPr/>
                    <a:lstStyle/>
                    <a:p>
                      <a:r>
                        <a:rPr lang="id-ID" dirty="0" smtClean="0"/>
                        <a:t>FULL ATTENDANCE</a:t>
                      </a:r>
                      <a:r>
                        <a:rPr lang="id-ID" baseline="0" dirty="0" smtClean="0"/>
                        <a:t> AND COMPLETED ASSIGNMENT, ACTIVE</a:t>
                      </a:r>
                      <a:endParaRPr lang="id-ID" dirty="0"/>
                    </a:p>
                  </a:txBody>
                  <a:tcPr/>
                </a:tc>
              </a:tr>
              <a:tr h="393795">
                <a:tc>
                  <a:txBody>
                    <a:bodyPr/>
                    <a:lstStyle/>
                    <a:p>
                      <a:r>
                        <a:rPr lang="id-ID" sz="2800" baseline="0" dirty="0" smtClean="0"/>
                        <a:t>A -</a:t>
                      </a:r>
                      <a:endParaRPr lang="id-ID" sz="2800" baseline="0" dirty="0"/>
                    </a:p>
                  </a:txBody>
                  <a:tcPr/>
                </a:tc>
                <a:tc>
                  <a:txBody>
                    <a:bodyPr/>
                    <a:lstStyle/>
                    <a:p>
                      <a:r>
                        <a:rPr lang="id-ID" dirty="0" smtClean="0"/>
                        <a:t>FULL ATTENDANCE</a:t>
                      </a:r>
                      <a:r>
                        <a:rPr lang="id-ID" baseline="0" dirty="0" smtClean="0"/>
                        <a:t> AND COMPLETED ASSIGNMENT</a:t>
                      </a:r>
                      <a:endParaRPr lang="id-ID" dirty="0"/>
                    </a:p>
                  </a:txBody>
                  <a:tcPr/>
                </a:tc>
              </a:tr>
              <a:tr h="417037">
                <a:tc>
                  <a:txBody>
                    <a:bodyPr/>
                    <a:lstStyle/>
                    <a:p>
                      <a:r>
                        <a:rPr lang="id-ID" sz="2800" baseline="0" dirty="0" smtClean="0"/>
                        <a:t>B +</a:t>
                      </a:r>
                      <a:endParaRPr lang="id-ID" sz="280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ADEQUATE </a:t>
                      </a:r>
                      <a:r>
                        <a:rPr lang="id-ID" baseline="0" dirty="0" smtClean="0"/>
                        <a:t> </a:t>
                      </a:r>
                      <a:r>
                        <a:rPr lang="id-ID" dirty="0" smtClean="0"/>
                        <a:t>ATTENDANCE</a:t>
                      </a:r>
                      <a:r>
                        <a:rPr lang="id-ID" baseline="0" dirty="0" smtClean="0"/>
                        <a:t> AND COMPLETED ASSIGNMENT, ACTIVE</a:t>
                      </a:r>
                      <a:endParaRPr lang="id-ID" dirty="0" smtClean="0"/>
                    </a:p>
                    <a:p>
                      <a:endParaRPr lang="id-ID" dirty="0"/>
                    </a:p>
                  </a:txBody>
                  <a:tcPr/>
                </a:tc>
              </a:tr>
              <a:tr h="417037">
                <a:tc>
                  <a:txBody>
                    <a:bodyPr/>
                    <a:lstStyle/>
                    <a:p>
                      <a:r>
                        <a:rPr lang="id-ID" sz="2800" baseline="0" dirty="0" smtClean="0"/>
                        <a:t>B</a:t>
                      </a:r>
                      <a:endParaRPr lang="id-ID" sz="2800" baseline="0" dirty="0"/>
                    </a:p>
                  </a:txBody>
                  <a:tcPr/>
                </a:tc>
                <a:tc>
                  <a:txBody>
                    <a:bodyPr/>
                    <a:lstStyle/>
                    <a:p>
                      <a:r>
                        <a:rPr lang="id-ID" dirty="0" smtClean="0"/>
                        <a:t>ADEQUATE </a:t>
                      </a:r>
                      <a:r>
                        <a:rPr lang="id-ID" baseline="0" dirty="0" smtClean="0"/>
                        <a:t> </a:t>
                      </a:r>
                      <a:r>
                        <a:rPr lang="id-ID" dirty="0" smtClean="0"/>
                        <a:t>ATTENDANCE</a:t>
                      </a:r>
                      <a:r>
                        <a:rPr lang="id-ID" baseline="0" dirty="0" smtClean="0"/>
                        <a:t> AND COMPLETED ASSIGNMENT</a:t>
                      </a:r>
                      <a:endParaRPr lang="id-ID" dirty="0"/>
                    </a:p>
                  </a:txBody>
                  <a:tcPr/>
                </a:tc>
              </a:tr>
              <a:tr h="417037">
                <a:tc>
                  <a:txBody>
                    <a:bodyPr/>
                    <a:lstStyle/>
                    <a:p>
                      <a:r>
                        <a:rPr lang="id-ID" sz="2800" baseline="0" dirty="0" smtClean="0"/>
                        <a:t>C</a:t>
                      </a:r>
                      <a:endParaRPr lang="id-ID" sz="2800" baseline="0" dirty="0"/>
                    </a:p>
                  </a:txBody>
                  <a:tcPr/>
                </a:tc>
                <a:tc>
                  <a:txBody>
                    <a:bodyPr/>
                    <a:lstStyle/>
                    <a:p>
                      <a:r>
                        <a:rPr lang="id-ID" dirty="0" smtClean="0"/>
                        <a:t>POOR ATTENDANCE,</a:t>
                      </a:r>
                      <a:r>
                        <a:rPr lang="id-ID" baseline="0" dirty="0" smtClean="0"/>
                        <a:t> SUBMITTED ASSIGNMENT</a:t>
                      </a:r>
                      <a:endParaRPr lang="id-ID" dirty="0"/>
                    </a:p>
                  </a:txBody>
                  <a:tcPr/>
                </a:tc>
              </a:tr>
              <a:tr h="417037">
                <a:tc>
                  <a:txBody>
                    <a:bodyPr/>
                    <a:lstStyle/>
                    <a:p>
                      <a:r>
                        <a:rPr lang="id-ID" sz="2800" baseline="0" dirty="0" smtClean="0"/>
                        <a:t>D</a:t>
                      </a:r>
                      <a:endParaRPr lang="id-ID" sz="2800" baseline="0" dirty="0"/>
                    </a:p>
                  </a:txBody>
                  <a:tcPr/>
                </a:tc>
                <a:tc>
                  <a:txBody>
                    <a:bodyPr/>
                    <a:lstStyle/>
                    <a:p>
                      <a:r>
                        <a:rPr lang="id-ID" dirty="0" smtClean="0"/>
                        <a:t>POOR ATTENDANCE</a:t>
                      </a:r>
                      <a:r>
                        <a:rPr lang="id-ID" baseline="0" dirty="0" smtClean="0"/>
                        <a:t>, LESS SUBMITTED ASSIGNMENT</a:t>
                      </a:r>
                      <a:endParaRPr lang="id-ID" dirty="0"/>
                    </a:p>
                  </a:txBody>
                  <a:tcPr/>
                </a:tc>
              </a:tr>
              <a:tr h="636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800" baseline="0" dirty="0" smtClean="0"/>
                        <a:t>E</a:t>
                      </a:r>
                    </a:p>
                    <a:p>
                      <a:endParaRPr lang="id-ID" sz="2800" baseline="0" dirty="0"/>
                    </a:p>
                  </a:txBody>
                  <a:tcPr/>
                </a:tc>
                <a:tc>
                  <a:txBody>
                    <a:bodyPr/>
                    <a:lstStyle/>
                    <a:p>
                      <a:r>
                        <a:rPr lang="id-ID" dirty="0" smtClean="0"/>
                        <a:t>POOR ATTENDANCE,</a:t>
                      </a:r>
                      <a:r>
                        <a:rPr lang="id-ID" baseline="0" dirty="0" smtClean="0"/>
                        <a:t> NO SUBMITTED ASSIGNEMT</a:t>
                      </a:r>
                      <a:endParaRPr lang="id-ID"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MAIN DISCUSSION AND TOPIC</a:t>
            </a:r>
            <a:endParaRPr lang="id-ID" dirty="0"/>
          </a:p>
        </p:txBody>
      </p:sp>
      <p:sp>
        <p:nvSpPr>
          <p:cNvPr id="3" name="Content Placeholder 2"/>
          <p:cNvSpPr>
            <a:spLocks noGrp="1"/>
          </p:cNvSpPr>
          <p:nvPr>
            <p:ph idx="1"/>
          </p:nvPr>
        </p:nvSpPr>
        <p:spPr/>
        <p:txBody>
          <a:bodyPr/>
          <a:lstStyle/>
          <a:p>
            <a:r>
              <a:rPr lang="id-ID" dirty="0" smtClean="0"/>
              <a:t>INTRODUCTION TO SEMANTICS</a:t>
            </a:r>
          </a:p>
          <a:p>
            <a:r>
              <a:rPr lang="id-ID" dirty="0" smtClean="0"/>
              <a:t>REFERRING EXPRESSION </a:t>
            </a:r>
          </a:p>
          <a:p>
            <a:r>
              <a:rPr lang="id-ID" dirty="0" smtClean="0"/>
              <a:t>SENSE </a:t>
            </a:r>
          </a:p>
          <a:p>
            <a:r>
              <a:rPr lang="id-ID" dirty="0" smtClean="0"/>
              <a:t>LOGIC</a:t>
            </a:r>
          </a:p>
          <a:p>
            <a:r>
              <a:rPr lang="id-ID" dirty="0" smtClean="0"/>
              <a:t>WORD MEANING</a:t>
            </a:r>
          </a:p>
          <a:p>
            <a:r>
              <a:rPr lang="id-ID" dirty="0" smtClean="0"/>
              <a:t>INTERPERSONAL MEANING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217</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OVERVIEW</vt:lpstr>
      <vt:lpstr>COPETENCE</vt:lpstr>
      <vt:lpstr>GRADING THE SUBJECT</vt:lpstr>
      <vt:lpstr>MAIN DISCUSSION AND TOPIC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DEDY</dc:creator>
  <cp:lastModifiedBy>DEDY</cp:lastModifiedBy>
  <cp:revision>4</cp:revision>
  <dcterms:created xsi:type="dcterms:W3CDTF">2019-03-11T05:41:03Z</dcterms:created>
  <dcterms:modified xsi:type="dcterms:W3CDTF">2020-03-11T09:11:20Z</dcterms:modified>
</cp:coreProperties>
</file>