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03F69E-0339-43DA-88C5-C50FBC233E8E}"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F69E-0339-43DA-88C5-C50FBC233E8E}"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F69E-0339-43DA-88C5-C50FBC233E8E}"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3F69E-0339-43DA-88C5-C50FBC233E8E}"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3F69E-0339-43DA-88C5-C50FBC233E8E}"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3F69E-0339-43DA-88C5-C50FBC233E8E}"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03F69E-0339-43DA-88C5-C50FBC233E8E}"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03F69E-0339-43DA-88C5-C50FBC233E8E}"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3F69E-0339-43DA-88C5-C50FBC233E8E}"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3F69E-0339-43DA-88C5-C50FBC233E8E}"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3F69E-0339-43DA-88C5-C50FBC233E8E}"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11EDD-B579-41A4-95EC-DC3018E007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3F69E-0339-43DA-88C5-C50FBC233E8E}" type="datetimeFigureOut">
              <a:rPr lang="en-US" smtClean="0"/>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11EDD-B579-41A4-95EC-DC3018E007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um-ijo-1.jpg"/>
          <p:cNvPicPr>
            <a:picLocks noChangeAspect="1"/>
          </p:cNvPicPr>
          <p:nvPr/>
        </p:nvPicPr>
        <p:blipFill>
          <a:blip r:embed="rId2"/>
          <a:stretch>
            <a:fillRect/>
          </a:stretch>
        </p:blipFill>
        <p:spPr>
          <a:xfrm>
            <a:off x="428596" y="1071546"/>
            <a:ext cx="2428892" cy="2418097"/>
          </a:xfrm>
          <a:prstGeom prst="rect">
            <a:avLst/>
          </a:prstGeom>
        </p:spPr>
      </p:pic>
      <p:sp>
        <p:nvSpPr>
          <p:cNvPr id="2" name="Title 1"/>
          <p:cNvSpPr>
            <a:spLocks noGrp="1"/>
          </p:cNvSpPr>
          <p:nvPr>
            <p:ph type="ctrTitle"/>
          </p:nvPr>
        </p:nvSpPr>
        <p:spPr>
          <a:xfrm>
            <a:off x="2500298" y="928670"/>
            <a:ext cx="5643602" cy="2786082"/>
          </a:xfrm>
        </p:spPr>
        <p:txBody>
          <a:bodyPr>
            <a:noAutofit/>
          </a:bodyPr>
          <a:lstStyle/>
          <a:p>
            <a:r>
              <a:rPr lang="id-ID" sz="3200" b="1" dirty="0" smtClean="0"/>
              <a:t>INTRODUCTION TO </a:t>
            </a:r>
            <a:br>
              <a:rPr lang="id-ID" sz="3200" b="1" dirty="0" smtClean="0"/>
            </a:br>
            <a:r>
              <a:rPr lang="id-ID" sz="3200" b="1" dirty="0" smtClean="0"/>
              <a:t>ENGLISH MORPHOLOGY</a:t>
            </a:r>
            <a:br>
              <a:rPr lang="id-ID" sz="3200" b="1" dirty="0" smtClean="0"/>
            </a:br>
            <a:r>
              <a:rPr lang="id-ID" sz="3200" b="1" dirty="0" smtClean="0"/>
              <a:t/>
            </a:r>
            <a:br>
              <a:rPr lang="id-ID" sz="3200" b="1" dirty="0" smtClean="0"/>
            </a:br>
            <a:r>
              <a:rPr lang="id-ID" sz="3200" b="1" dirty="0" smtClean="0"/>
              <a:t>BY</a:t>
            </a:r>
            <a:br>
              <a:rPr lang="id-ID" sz="3200" b="1" dirty="0" smtClean="0"/>
            </a:br>
            <a:r>
              <a:rPr lang="id-ID" sz="3200" b="1" dirty="0" smtClean="0"/>
              <a:t>DEDY SUBANDOWO, M.A</a:t>
            </a:r>
            <a:endParaRPr lang="en-US" sz="3200" b="1" dirty="0"/>
          </a:p>
        </p:txBody>
      </p:sp>
      <p:sp>
        <p:nvSpPr>
          <p:cNvPr id="3" name="Subtitle 2"/>
          <p:cNvSpPr>
            <a:spLocks noGrp="1"/>
          </p:cNvSpPr>
          <p:nvPr>
            <p:ph type="subTitle" idx="1"/>
          </p:nvPr>
        </p:nvSpPr>
        <p:spPr>
          <a:xfrm>
            <a:off x="285720" y="3929066"/>
            <a:ext cx="8429684" cy="2643206"/>
          </a:xfrm>
        </p:spPr>
        <p:txBody>
          <a:bodyPr>
            <a:normAutofit fontScale="92500" lnSpcReduction="10000"/>
          </a:bodyPr>
          <a:lstStyle/>
          <a:p>
            <a:endParaRPr lang="id-ID" dirty="0" smtClean="0"/>
          </a:p>
          <a:p>
            <a:r>
              <a:rPr lang="id-ID" sz="3500" b="1" dirty="0" smtClean="0">
                <a:solidFill>
                  <a:schemeClr val="tx1">
                    <a:lumMod val="95000"/>
                    <a:lumOff val="5000"/>
                  </a:schemeClr>
                </a:solidFill>
              </a:rPr>
              <a:t>TEACHER TRAINING AND EDUCATION FACULTY</a:t>
            </a:r>
            <a:br>
              <a:rPr lang="id-ID" sz="3500" b="1" dirty="0" smtClean="0">
                <a:solidFill>
                  <a:schemeClr val="tx1">
                    <a:lumMod val="95000"/>
                    <a:lumOff val="5000"/>
                  </a:schemeClr>
                </a:solidFill>
              </a:rPr>
            </a:br>
            <a:r>
              <a:rPr lang="id-ID" sz="3500" b="1" dirty="0" smtClean="0">
                <a:solidFill>
                  <a:schemeClr val="tx1">
                    <a:lumMod val="95000"/>
                    <a:lumOff val="5000"/>
                  </a:schemeClr>
                </a:solidFill>
              </a:rPr>
              <a:t>ENGLISH EDUCATION STUDY PROGRAM</a:t>
            </a:r>
          </a:p>
          <a:p>
            <a:r>
              <a:rPr lang="id-ID" sz="3500" b="1" dirty="0" smtClean="0">
                <a:solidFill>
                  <a:schemeClr val="tx1">
                    <a:lumMod val="95000"/>
                    <a:lumOff val="5000"/>
                  </a:schemeClr>
                </a:solidFill>
              </a:rPr>
              <a:t>MUHAMMADIYAH UNIVERSITY OF METRO</a:t>
            </a:r>
          </a:p>
          <a:p>
            <a:r>
              <a:rPr lang="id-ID" sz="3500" b="1" dirty="0" smtClean="0">
                <a:solidFill>
                  <a:schemeClr val="tx1">
                    <a:lumMod val="95000"/>
                    <a:lumOff val="5000"/>
                  </a:schemeClr>
                </a:solidFill>
              </a:rPr>
              <a:t>2015/2016</a:t>
            </a:r>
            <a:endParaRPr lang="en-US" sz="35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id-ID" dirty="0" smtClean="0"/>
              <a:t>DESCRIPTION</a:t>
            </a:r>
            <a:endParaRPr lang="en-US" dirty="0"/>
          </a:p>
        </p:txBody>
      </p:sp>
      <p:sp>
        <p:nvSpPr>
          <p:cNvPr id="3" name="Content Placeholder 2"/>
          <p:cNvSpPr>
            <a:spLocks noGrp="1"/>
          </p:cNvSpPr>
          <p:nvPr>
            <p:ph idx="1"/>
          </p:nvPr>
        </p:nvSpPr>
        <p:spPr>
          <a:xfrm>
            <a:off x="457200" y="1785926"/>
            <a:ext cx="8229600" cy="4340237"/>
          </a:xfrm>
        </p:spPr>
        <p:txBody>
          <a:bodyPr>
            <a:normAutofit lnSpcReduction="10000"/>
          </a:bodyPr>
          <a:lstStyle/>
          <a:p>
            <a:pPr algn="just">
              <a:buNone/>
            </a:pPr>
            <a:r>
              <a:rPr lang="id-ID" sz="4000" dirty="0" smtClean="0"/>
              <a:t>	</a:t>
            </a:r>
            <a:r>
              <a:rPr lang="en-US" sz="4000" dirty="0" smtClean="0"/>
              <a:t>This </a:t>
            </a:r>
            <a:r>
              <a:rPr lang="en-US" sz="4000" dirty="0"/>
              <a:t>course is designed to develop the students’ competence in comprehending the formation rules of English words by analyzing their morphemic elements, functions, and phonemic changes occurring in the newly formed word structures.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Autofit/>
          </a:bodyPr>
          <a:lstStyle/>
          <a:p>
            <a:r>
              <a:rPr lang="en-US" sz="4800" dirty="0"/>
              <a:t/>
            </a:r>
            <a:br>
              <a:rPr lang="en-US" sz="4800" dirty="0"/>
            </a:br>
            <a:r>
              <a:rPr lang="en-US" sz="4800" dirty="0"/>
              <a:t>Standard of Competence</a:t>
            </a:r>
            <a:br>
              <a:rPr lang="en-US" sz="4800" dirty="0"/>
            </a:br>
            <a:endParaRPr lang="en-US" sz="4800" dirty="0"/>
          </a:p>
        </p:txBody>
      </p:sp>
      <p:sp>
        <p:nvSpPr>
          <p:cNvPr id="3" name="Content Placeholder 2"/>
          <p:cNvSpPr>
            <a:spLocks noGrp="1"/>
          </p:cNvSpPr>
          <p:nvPr>
            <p:ph idx="1"/>
          </p:nvPr>
        </p:nvSpPr>
        <p:spPr>
          <a:xfrm>
            <a:off x="500034" y="2000240"/>
            <a:ext cx="8229600" cy="3768733"/>
          </a:xfrm>
        </p:spPr>
        <p:txBody>
          <a:bodyPr>
            <a:normAutofit/>
          </a:bodyPr>
          <a:lstStyle/>
          <a:p>
            <a:pPr algn="just">
              <a:buNone/>
            </a:pPr>
            <a:r>
              <a:rPr lang="id-ID" sz="4800" dirty="0" smtClean="0"/>
              <a:t>	</a:t>
            </a:r>
            <a:r>
              <a:rPr lang="en-US" sz="4400" dirty="0" smtClean="0"/>
              <a:t>Analyzing </a:t>
            </a:r>
            <a:r>
              <a:rPr lang="en-US" sz="4400" dirty="0"/>
              <a:t>the structure of English word by identifying the morphemic elements and functions, and finding the rules in English word formation.</a:t>
            </a:r>
            <a:endParaRPr lang="en-US" sz="48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Course Objectives</a:t>
            </a:r>
            <a:endParaRPr lang="en-US" dirty="0"/>
          </a:p>
        </p:txBody>
      </p:sp>
      <p:sp>
        <p:nvSpPr>
          <p:cNvPr id="3" name="Content Placeholder 2"/>
          <p:cNvSpPr>
            <a:spLocks noGrp="1"/>
          </p:cNvSpPr>
          <p:nvPr>
            <p:ph idx="1"/>
          </p:nvPr>
        </p:nvSpPr>
        <p:spPr>
          <a:xfrm>
            <a:off x="357158" y="1643050"/>
            <a:ext cx="8501122" cy="4786346"/>
          </a:xfrm>
        </p:spPr>
        <p:txBody>
          <a:bodyPr>
            <a:normAutofit/>
          </a:bodyPr>
          <a:lstStyle/>
          <a:p>
            <a:pPr algn="just"/>
            <a:r>
              <a:rPr lang="en-US" dirty="0"/>
              <a:t>To comprehend the scientific background and subject matter of Morphology as a branch of Linguistics.</a:t>
            </a:r>
          </a:p>
          <a:p>
            <a:pPr algn="just"/>
            <a:r>
              <a:rPr lang="en-US" dirty="0"/>
              <a:t>To comprehend the essential concepts in Morphology.</a:t>
            </a:r>
          </a:p>
          <a:p>
            <a:pPr algn="just"/>
            <a:r>
              <a:rPr lang="en-US" dirty="0"/>
              <a:t>To analyze the structure of English words.</a:t>
            </a:r>
          </a:p>
          <a:p>
            <a:pPr algn="just"/>
            <a:r>
              <a:rPr lang="en-US" dirty="0"/>
              <a:t>To analyze the changes of phonemic elements of English morphemes combined into a word in the word formation process.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TOPIC DISCUSSION</a:t>
            </a:r>
            <a:endParaRPr lang="en-US" dirty="0"/>
          </a:p>
        </p:txBody>
      </p:sp>
      <p:sp>
        <p:nvSpPr>
          <p:cNvPr id="3" name="Content Placeholder 2"/>
          <p:cNvSpPr>
            <a:spLocks noGrp="1"/>
          </p:cNvSpPr>
          <p:nvPr>
            <p:ph idx="1"/>
          </p:nvPr>
        </p:nvSpPr>
        <p:spPr/>
        <p:txBody>
          <a:bodyPr/>
          <a:lstStyle/>
          <a:p>
            <a:r>
              <a:rPr lang="id-ID" dirty="0" smtClean="0"/>
              <a:t>THE EMERGENCE OF MORPHOLOGY</a:t>
            </a:r>
          </a:p>
          <a:p>
            <a:r>
              <a:rPr lang="id-ID" dirty="0" smtClean="0"/>
              <a:t>WHAT IS WORD?</a:t>
            </a:r>
          </a:p>
          <a:p>
            <a:r>
              <a:rPr lang="id-ID" dirty="0" smtClean="0"/>
              <a:t>MORPHEME : THE SMALLEST UNITS OF MEANING</a:t>
            </a:r>
          </a:p>
          <a:p>
            <a:r>
              <a:rPr lang="id-ID" dirty="0" smtClean="0"/>
              <a:t>TYPE OF MORPHEME</a:t>
            </a:r>
            <a:br>
              <a:rPr lang="id-ID" dirty="0" smtClean="0"/>
            </a:br>
            <a:r>
              <a:rPr lang="id-ID" dirty="0" smtClean="0"/>
              <a:t>INFLECTIONAL AND DERIVATIONAL MORPHEME</a:t>
            </a:r>
          </a:p>
          <a:p>
            <a:endParaRPr lang="id-ID"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5" y="0"/>
          <a:ext cx="8072494" cy="6429398"/>
        </p:xfrm>
        <a:graphic>
          <a:graphicData uri="http://schemas.openxmlformats.org/drawingml/2006/table">
            <a:tbl>
              <a:tblPr firstRow="1" bandRow="1">
                <a:tableStyleId>{5C22544A-7EE6-4342-B048-85BDC9FD1C3A}</a:tableStyleId>
              </a:tblPr>
              <a:tblGrid>
                <a:gridCol w="1109939"/>
                <a:gridCol w="3657099"/>
                <a:gridCol w="3305456"/>
              </a:tblGrid>
              <a:tr h="590263">
                <a:tc>
                  <a:txBody>
                    <a:bodyPr/>
                    <a:lstStyle/>
                    <a:p>
                      <a:r>
                        <a:rPr lang="id-ID" sz="1400" dirty="0" smtClean="0"/>
                        <a:t>MEETING</a:t>
                      </a:r>
                      <a:endParaRPr lang="en-US" sz="1400" dirty="0"/>
                    </a:p>
                  </a:txBody>
                  <a:tcPr/>
                </a:tc>
                <a:tc>
                  <a:txBody>
                    <a:bodyPr/>
                    <a:lstStyle/>
                    <a:p>
                      <a:r>
                        <a:rPr lang="id-ID" sz="1400" dirty="0" smtClean="0"/>
                        <a:t>THEME</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t>TOPIC</a:t>
                      </a:r>
                      <a:r>
                        <a:rPr lang="id-ID" sz="1400" baseline="0" dirty="0" smtClean="0"/>
                        <a:t> DISCUSSION</a:t>
                      </a:r>
                      <a:endParaRPr lang="en-US" sz="1400" dirty="0" smtClean="0"/>
                    </a:p>
                    <a:p>
                      <a:endParaRPr lang="en-US" sz="1400" dirty="0"/>
                    </a:p>
                  </a:txBody>
                  <a:tcPr/>
                </a:tc>
              </a:tr>
              <a:tr h="347214">
                <a:tc>
                  <a:txBody>
                    <a:bodyPr/>
                    <a:lstStyle/>
                    <a:p>
                      <a:r>
                        <a:rPr lang="id-ID" sz="1400" dirty="0" smtClean="0">
                          <a:latin typeface="Times New Roman" pitchFamily="18" charset="0"/>
                          <a:cs typeface="Times New Roman" pitchFamily="18" charset="0"/>
                        </a:rPr>
                        <a:t>1</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Syllabus</a:t>
                      </a:r>
                      <a:r>
                        <a:rPr lang="id-ID" sz="1400" baseline="0" dirty="0" smtClean="0">
                          <a:latin typeface="Times New Roman" pitchFamily="18" charset="0"/>
                          <a:cs typeface="Times New Roman" pitchFamily="18" charset="0"/>
                        </a:rPr>
                        <a:t> meeting  point</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txBody>
                  <a:tcPr/>
                </a:tc>
              </a:tr>
              <a:tr h="622270">
                <a:tc>
                  <a:txBody>
                    <a:bodyPr/>
                    <a:lstStyle/>
                    <a:p>
                      <a:r>
                        <a:rPr lang="id-ID" sz="1400" dirty="0" smtClean="0">
                          <a:latin typeface="Times New Roman" pitchFamily="18" charset="0"/>
                          <a:cs typeface="Times New Roman" pitchFamily="18" charset="0"/>
                        </a:rPr>
                        <a:t>2</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Introduction</a:t>
                      </a:r>
                      <a:r>
                        <a:rPr lang="id-ID" sz="1400" baseline="0" dirty="0" smtClean="0">
                          <a:latin typeface="Times New Roman" pitchFamily="18" charset="0"/>
                          <a:cs typeface="Times New Roman" pitchFamily="18" charset="0"/>
                        </a:rPr>
                        <a:t> of morphology</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What is morphology</a:t>
                      </a:r>
                      <a:r>
                        <a:rPr lang="id-ID" sz="1400" baseline="0" dirty="0" smtClean="0">
                          <a:latin typeface="Times New Roman" pitchFamily="18" charset="0"/>
                          <a:cs typeface="Times New Roman" pitchFamily="18" charset="0"/>
                        </a:rPr>
                        <a:t> </a:t>
                      </a:r>
                    </a:p>
                    <a:p>
                      <a:r>
                        <a:rPr lang="id-ID" sz="1400" baseline="0" dirty="0" smtClean="0">
                          <a:latin typeface="Times New Roman" pitchFamily="18" charset="0"/>
                          <a:cs typeface="Times New Roman" pitchFamily="18" charset="0"/>
                        </a:rPr>
                        <a:t>The emergence of morphology</a:t>
                      </a:r>
                      <a:endParaRPr lang="en-US" sz="1400" dirty="0">
                        <a:latin typeface="Times New Roman" pitchFamily="18" charset="0"/>
                        <a:cs typeface="Times New Roman" pitchFamily="18" charset="0"/>
                      </a:endParaRPr>
                    </a:p>
                  </a:txBody>
                  <a:tcPr/>
                </a:tc>
              </a:tr>
              <a:tr h="435589">
                <a:tc>
                  <a:txBody>
                    <a:bodyPr/>
                    <a:lstStyle/>
                    <a:p>
                      <a:r>
                        <a:rPr lang="id-ID" sz="1400" dirty="0" smtClean="0">
                          <a:latin typeface="Times New Roman" pitchFamily="18" charset="0"/>
                          <a:cs typeface="Times New Roman" pitchFamily="18" charset="0"/>
                        </a:rPr>
                        <a:t>3</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Introduction to word –structure</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What is word?</a:t>
                      </a:r>
                    </a:p>
                  </a:txBody>
                  <a:tcPr/>
                </a:tc>
              </a:tr>
              <a:tr h="438977">
                <a:tc>
                  <a:txBody>
                    <a:bodyPr/>
                    <a:lstStyle/>
                    <a:p>
                      <a:r>
                        <a:rPr lang="id-ID" sz="1400" dirty="0" smtClean="0">
                          <a:latin typeface="Times New Roman" pitchFamily="18" charset="0"/>
                          <a:cs typeface="Times New Roman" pitchFamily="18" charset="0"/>
                        </a:rPr>
                        <a:t>4</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Morpheme : the smallest</a:t>
                      </a:r>
                      <a:r>
                        <a:rPr lang="id-ID" sz="1400" baseline="0" dirty="0" smtClean="0">
                          <a:latin typeface="Times New Roman" pitchFamily="18" charset="0"/>
                          <a:cs typeface="Times New Roman" pitchFamily="18" charset="0"/>
                        </a:rPr>
                        <a:t> units of meaning</a:t>
                      </a:r>
                      <a:endParaRPr lang="id-ID" sz="1400" dirty="0" smtClean="0">
                        <a:latin typeface="Times New Roman" pitchFamily="18" charset="0"/>
                        <a:cs typeface="Times New Roman" pitchFamily="18" charset="0"/>
                      </a:endParaRPr>
                    </a:p>
                  </a:txBody>
                  <a:tcPr/>
                </a:tc>
              </a:tr>
              <a:tr h="347214">
                <a:tc>
                  <a:txBody>
                    <a:bodyPr/>
                    <a:lstStyle/>
                    <a:p>
                      <a:r>
                        <a:rPr lang="id-ID" sz="1400" dirty="0" smtClean="0">
                          <a:latin typeface="Times New Roman" pitchFamily="18" charset="0"/>
                          <a:cs typeface="Times New Roman" pitchFamily="18" charset="0"/>
                        </a:rPr>
                        <a:t>5</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Types of morpheme</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Roots,</a:t>
                      </a:r>
                      <a:r>
                        <a:rPr lang="id-ID" sz="1400" baseline="0" dirty="0" smtClean="0">
                          <a:latin typeface="Times New Roman" pitchFamily="18" charset="0"/>
                          <a:cs typeface="Times New Roman" pitchFamily="18" charset="0"/>
                        </a:rPr>
                        <a:t> affixes, stems, bases</a:t>
                      </a:r>
                      <a:endParaRPr lang="id-ID" sz="1400" dirty="0" smtClean="0">
                        <a:latin typeface="Times New Roman" pitchFamily="18" charset="0"/>
                        <a:cs typeface="Times New Roman" pitchFamily="18" charset="0"/>
                      </a:endParaRPr>
                    </a:p>
                  </a:txBody>
                  <a:tcPr/>
                </a:tc>
              </a:tr>
              <a:tr h="347214">
                <a:tc>
                  <a:txBody>
                    <a:bodyPr/>
                    <a:lstStyle/>
                    <a:p>
                      <a:r>
                        <a:rPr lang="id-ID" sz="1400" dirty="0" smtClean="0">
                          <a:latin typeface="Times New Roman" pitchFamily="18" charset="0"/>
                          <a:cs typeface="Times New Roman" pitchFamily="18" charset="0"/>
                        </a:rPr>
                        <a:t>6</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Nature</a:t>
                      </a:r>
                      <a:r>
                        <a:rPr lang="id-ID" sz="1400" baseline="0" dirty="0" smtClean="0">
                          <a:latin typeface="Times New Roman" pitchFamily="18" charset="0"/>
                          <a:cs typeface="Times New Roman" pitchFamily="18" charset="0"/>
                        </a:rPr>
                        <a:t> of morpheme</a:t>
                      </a:r>
                      <a:endParaRPr lang="id-ID" sz="1400" dirty="0" smtClean="0">
                        <a:latin typeface="Times New Roman" pitchFamily="18" charset="0"/>
                        <a:cs typeface="Times New Roman" pitchFamily="18" charset="0"/>
                      </a:endParaRPr>
                    </a:p>
                  </a:txBody>
                  <a:tcPr/>
                </a:tc>
              </a:tr>
              <a:tr h="347214">
                <a:tc>
                  <a:txBody>
                    <a:bodyPr/>
                    <a:lstStyle/>
                    <a:p>
                      <a:r>
                        <a:rPr lang="id-ID" sz="1400" dirty="0" smtClean="0">
                          <a:latin typeface="Times New Roman" pitchFamily="18" charset="0"/>
                          <a:cs typeface="Times New Roman" pitchFamily="18" charset="0"/>
                        </a:rPr>
                        <a:t>7</a:t>
                      </a:r>
                      <a:endParaRPr lang="en-US" sz="1400" dirty="0">
                        <a:latin typeface="Times New Roman" pitchFamily="18" charset="0"/>
                        <a:cs typeface="Times New Roman" pitchFamily="18" charset="0"/>
                      </a:endParaRPr>
                    </a:p>
                  </a:txBody>
                  <a:tcPr/>
                </a:tc>
                <a:tc gridSpan="2">
                  <a:txBody>
                    <a:bodyPr/>
                    <a:lstStyle/>
                    <a:p>
                      <a:pPr algn="ctr"/>
                      <a:r>
                        <a:rPr lang="id-ID" sz="1400" dirty="0" smtClean="0">
                          <a:latin typeface="Times New Roman" pitchFamily="18" charset="0"/>
                          <a:cs typeface="Times New Roman" pitchFamily="18" charset="0"/>
                        </a:rPr>
                        <a:t>Evaluation</a:t>
                      </a:r>
                      <a:r>
                        <a:rPr lang="id-ID" sz="1400" baseline="0" dirty="0" smtClean="0">
                          <a:latin typeface="Times New Roman" pitchFamily="18" charset="0"/>
                          <a:cs typeface="Times New Roman" pitchFamily="18" charset="0"/>
                        </a:rPr>
                        <a:t>  I</a:t>
                      </a:r>
                      <a:endParaRPr lang="en-US" sz="1400" dirty="0">
                        <a:latin typeface="Times New Roman" pitchFamily="18" charset="0"/>
                        <a:cs typeface="Times New Roman" pitchFamily="18" charset="0"/>
                      </a:endParaRPr>
                    </a:p>
                  </a:txBody>
                  <a:tcPr/>
                </a:tc>
                <a:tc hMerge="1">
                  <a:txBody>
                    <a:bodyPr/>
                    <a:lstStyle/>
                    <a:p>
                      <a:endParaRPr lang="id-ID" dirty="0" smtClean="0"/>
                    </a:p>
                  </a:txBody>
                  <a:tcPr/>
                </a:tc>
              </a:tr>
              <a:tr h="627110">
                <a:tc>
                  <a:txBody>
                    <a:bodyPr/>
                    <a:lstStyle/>
                    <a:p>
                      <a:r>
                        <a:rPr lang="id-ID" sz="1400" dirty="0" smtClean="0">
                          <a:latin typeface="Times New Roman" pitchFamily="18" charset="0"/>
                          <a:cs typeface="Times New Roman" pitchFamily="18" charset="0"/>
                        </a:rPr>
                        <a:t>8</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400" dirty="0" smtClean="0">
                          <a:latin typeface="Times New Roman" pitchFamily="18" charset="0"/>
                          <a:cs typeface="Times New Roman" pitchFamily="18" charset="0"/>
                        </a:rPr>
                        <a:t>Inflectional and derivational morpheme</a:t>
                      </a:r>
                    </a:p>
                    <a:p>
                      <a:endParaRPr lang="id-ID" sz="1400" dirty="0" smtClean="0">
                        <a:latin typeface="Times New Roman" pitchFamily="18" charset="0"/>
                        <a:cs typeface="Times New Roman" pitchFamily="18" charset="0"/>
                      </a:endParaRPr>
                    </a:p>
                  </a:txBody>
                  <a:tcPr/>
                </a:tc>
              </a:tr>
              <a:tr h="347214">
                <a:tc>
                  <a:txBody>
                    <a:bodyPr/>
                    <a:lstStyle/>
                    <a:p>
                      <a:r>
                        <a:rPr lang="id-ID" sz="1400" dirty="0" smtClean="0">
                          <a:latin typeface="Times New Roman" pitchFamily="18" charset="0"/>
                          <a:cs typeface="Times New Roman" pitchFamily="18" charset="0"/>
                        </a:rPr>
                        <a:t>9</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Multiple affixation</a:t>
                      </a:r>
                    </a:p>
                  </a:txBody>
                  <a:tcPr/>
                </a:tc>
              </a:tr>
              <a:tr h="347214">
                <a:tc>
                  <a:txBody>
                    <a:bodyPr/>
                    <a:lstStyle/>
                    <a:p>
                      <a:r>
                        <a:rPr lang="id-ID" sz="1400" dirty="0" smtClean="0">
                          <a:latin typeface="Times New Roman" pitchFamily="18" charset="0"/>
                          <a:cs typeface="Times New Roman" pitchFamily="18" charset="0"/>
                        </a:rPr>
                        <a:t>10</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Productivity in word-formation</a:t>
                      </a:r>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Open-endedness</a:t>
                      </a:r>
                      <a:r>
                        <a:rPr lang="id-ID" sz="1400" baseline="0" dirty="0" smtClean="0">
                          <a:latin typeface="Times New Roman" pitchFamily="18" charset="0"/>
                          <a:cs typeface="Times New Roman" pitchFamily="18" charset="0"/>
                        </a:rPr>
                        <a:t> of the lexicon</a:t>
                      </a:r>
                      <a:endParaRPr lang="id-ID" sz="1400" dirty="0" smtClean="0">
                        <a:latin typeface="Times New Roman" pitchFamily="18" charset="0"/>
                        <a:cs typeface="Times New Roman" pitchFamily="18" charset="0"/>
                      </a:endParaRPr>
                    </a:p>
                  </a:txBody>
                  <a:tcPr/>
                </a:tc>
              </a:tr>
              <a:tr h="347214">
                <a:tc>
                  <a:txBody>
                    <a:bodyPr/>
                    <a:lstStyle/>
                    <a:p>
                      <a:r>
                        <a:rPr lang="id-ID" sz="1400" dirty="0" smtClean="0">
                          <a:latin typeface="Times New Roman" pitchFamily="18" charset="0"/>
                          <a:cs typeface="Times New Roman" pitchFamily="18" charset="0"/>
                        </a:rPr>
                        <a:t>11</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Constraints</a:t>
                      </a:r>
                      <a:r>
                        <a:rPr lang="id-ID" sz="1400" baseline="0" dirty="0" smtClean="0">
                          <a:latin typeface="Times New Roman" pitchFamily="18" charset="0"/>
                          <a:cs typeface="Times New Roman" pitchFamily="18" charset="0"/>
                        </a:rPr>
                        <a:t> on productivity</a:t>
                      </a:r>
                      <a:endParaRPr lang="id-ID" sz="1400" dirty="0" smtClean="0">
                        <a:latin typeface="Times New Roman" pitchFamily="18" charset="0"/>
                        <a:cs typeface="Times New Roman" pitchFamily="18" charset="0"/>
                      </a:endParaRPr>
                    </a:p>
                  </a:txBody>
                  <a:tcPr/>
                </a:tc>
              </a:tr>
              <a:tr h="590263">
                <a:tc>
                  <a:txBody>
                    <a:bodyPr/>
                    <a:lstStyle/>
                    <a:p>
                      <a:r>
                        <a:rPr lang="id-ID" sz="1400" dirty="0" smtClean="0">
                          <a:latin typeface="Times New Roman" pitchFamily="18" charset="0"/>
                          <a:cs typeface="Times New Roman" pitchFamily="18" charset="0"/>
                        </a:rPr>
                        <a:t>12</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Does productivity separate inflection from derivation</a:t>
                      </a:r>
                    </a:p>
                  </a:txBody>
                  <a:tcPr/>
                </a:tc>
              </a:tr>
              <a:tr h="347214">
                <a:tc>
                  <a:txBody>
                    <a:bodyPr/>
                    <a:lstStyle/>
                    <a:p>
                      <a:r>
                        <a:rPr lang="id-ID" sz="1400" dirty="0" smtClean="0">
                          <a:latin typeface="Times New Roman" pitchFamily="18" charset="0"/>
                          <a:cs typeface="Times New Roman" pitchFamily="18" charset="0"/>
                        </a:rPr>
                        <a:t>13</a:t>
                      </a:r>
                      <a:endParaRPr lang="en-US" sz="1400" dirty="0">
                        <a:latin typeface="Times New Roman" pitchFamily="18" charset="0"/>
                        <a:cs typeface="Times New Roman" pitchFamily="18" charset="0"/>
                      </a:endParaRPr>
                    </a:p>
                  </a:txBody>
                  <a:tcPr/>
                </a:tc>
                <a:tc>
                  <a:txBody>
                    <a:bodyPr/>
                    <a:lstStyle/>
                    <a:p>
                      <a:endParaRPr lang="en-US" sz="1400" dirty="0">
                        <a:latin typeface="Times New Roman" pitchFamily="18" charset="0"/>
                        <a:cs typeface="Times New Roman" pitchFamily="18" charset="0"/>
                      </a:endParaRPr>
                    </a:p>
                  </a:txBody>
                  <a:tcPr/>
                </a:tc>
                <a:tc>
                  <a:txBody>
                    <a:bodyPr/>
                    <a:lstStyle/>
                    <a:p>
                      <a:r>
                        <a:rPr lang="id-ID" sz="1400" dirty="0" smtClean="0">
                          <a:latin typeface="Times New Roman" pitchFamily="18" charset="0"/>
                          <a:cs typeface="Times New Roman" pitchFamily="18" charset="0"/>
                        </a:rPr>
                        <a:t>The nature of the lexicon</a:t>
                      </a:r>
                    </a:p>
                  </a:txBody>
                  <a:tcPr/>
                </a:tc>
              </a:tr>
              <a:tr h="347214">
                <a:tc>
                  <a:txBody>
                    <a:bodyPr/>
                    <a:lstStyle/>
                    <a:p>
                      <a:r>
                        <a:rPr lang="id-ID" sz="1400" dirty="0" smtClean="0">
                          <a:latin typeface="Times New Roman" pitchFamily="18" charset="0"/>
                          <a:cs typeface="Times New Roman" pitchFamily="18" charset="0"/>
                        </a:rPr>
                        <a:t>14</a:t>
                      </a:r>
                      <a:endParaRPr lang="en-US" sz="1400" dirty="0">
                        <a:latin typeface="Times New Roman" pitchFamily="18" charset="0"/>
                        <a:cs typeface="Times New Roman" pitchFamily="18" charset="0"/>
                      </a:endParaRPr>
                    </a:p>
                  </a:txBody>
                  <a:tcPr/>
                </a:tc>
                <a:tc gridSpan="2">
                  <a:txBody>
                    <a:bodyPr/>
                    <a:lstStyle/>
                    <a:p>
                      <a:pPr algn="ctr"/>
                      <a:r>
                        <a:rPr lang="id-ID" sz="1400" dirty="0" smtClean="0">
                          <a:latin typeface="Times New Roman" pitchFamily="18" charset="0"/>
                          <a:cs typeface="Times New Roman" pitchFamily="18" charset="0"/>
                        </a:rPr>
                        <a:t>Evaluation</a:t>
                      </a:r>
                      <a:r>
                        <a:rPr lang="id-ID" sz="1400" baseline="0" dirty="0" smtClean="0">
                          <a:latin typeface="Times New Roman" pitchFamily="18" charset="0"/>
                          <a:cs typeface="Times New Roman" pitchFamily="18" charset="0"/>
                        </a:rPr>
                        <a:t> II</a:t>
                      </a:r>
                      <a:endParaRPr lang="en-US" sz="1400" dirty="0">
                        <a:latin typeface="Times New Roman" pitchFamily="18" charset="0"/>
                        <a:cs typeface="Times New Roman" pitchFamily="18" charset="0"/>
                      </a:endParaRPr>
                    </a:p>
                  </a:txBody>
                  <a:tcPr/>
                </a:tc>
                <a:tc hMerge="1">
                  <a:txBody>
                    <a:bodyPr/>
                    <a:lstStyle/>
                    <a:p>
                      <a:endParaRPr lang="id-ID" dirty="0" smtClean="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58204" cy="5411807"/>
          </a:xfrm>
        </p:spPr>
        <p:txBody>
          <a:bodyPr/>
          <a:lstStyle/>
          <a:p>
            <a:pPr algn="just"/>
            <a:r>
              <a:rPr lang="en-US" dirty="0" err="1"/>
              <a:t>Fromkin</a:t>
            </a:r>
            <a:r>
              <a:rPr lang="en-US" dirty="0"/>
              <a:t>, V., Rodman, R., &amp; Nina, H. (2010). </a:t>
            </a:r>
            <a:r>
              <a:rPr lang="en-US" i="1" dirty="0"/>
              <a:t>An Introduction to Language.</a:t>
            </a:r>
            <a:r>
              <a:rPr lang="en-US" dirty="0"/>
              <a:t> New York: Wadsworth </a:t>
            </a:r>
            <a:r>
              <a:rPr lang="en-US" dirty="0" err="1"/>
              <a:t>Cengage</a:t>
            </a:r>
            <a:r>
              <a:rPr lang="en-US" dirty="0"/>
              <a:t> Learning</a:t>
            </a:r>
            <a:r>
              <a:rPr lang="en-US" dirty="0" smtClean="0"/>
              <a:t>.</a:t>
            </a:r>
            <a:endParaRPr lang="id-ID" dirty="0" smtClean="0"/>
          </a:p>
          <a:p>
            <a:pPr algn="just"/>
            <a:endParaRPr lang="en-US" dirty="0"/>
          </a:p>
          <a:p>
            <a:pPr algn="just"/>
            <a:r>
              <a:rPr lang="en-US" dirty="0" err="1"/>
              <a:t>Katamba</a:t>
            </a:r>
            <a:r>
              <a:rPr lang="en-US" dirty="0"/>
              <a:t>, F. (1994). </a:t>
            </a:r>
            <a:r>
              <a:rPr lang="en-US" i="1" dirty="0"/>
              <a:t>Morphology.</a:t>
            </a:r>
            <a:r>
              <a:rPr lang="en-US" dirty="0"/>
              <a:t> London: Macmillan.</a:t>
            </a:r>
          </a:p>
          <a:p>
            <a:pPr>
              <a:buNone/>
            </a:pP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215</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 TO  ENGLISH MORPHOLOGY  BY DEDY SUBANDOWO, M.A</vt:lpstr>
      <vt:lpstr>DESCRIPTION</vt:lpstr>
      <vt:lpstr> Standard of Competence </vt:lpstr>
      <vt:lpstr>Course Objectives</vt:lpstr>
      <vt:lpstr>TOPIC DISCUSSION</vt:lpstr>
      <vt:lpstr>Slide 6</vt:lpstr>
      <vt:lpstr>Slide 7</vt:lpstr>
    </vt:vector>
  </TitlesOfParts>
  <Company>NHCT 090810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ENGLISH MORPHOLOGY BY DEDY SUBANDOWO, M.A</dc:title>
  <dc:creator>Windows XP</dc:creator>
  <cp:lastModifiedBy>Windows XP</cp:lastModifiedBy>
  <cp:revision>7</cp:revision>
  <dcterms:created xsi:type="dcterms:W3CDTF">2015-09-10T11:52:09Z</dcterms:created>
  <dcterms:modified xsi:type="dcterms:W3CDTF">2015-09-10T12:46:57Z</dcterms:modified>
</cp:coreProperties>
</file>