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63AC-323A-4958-9B4B-9122B011A77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486C8-36C1-44FE-9A67-B2FFE1FE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786058"/>
            <a:ext cx="7772400" cy="1362075"/>
          </a:xfrm>
        </p:spPr>
        <p:txBody>
          <a:bodyPr/>
          <a:lstStyle/>
          <a:p>
            <a:pPr algn="r"/>
            <a:r>
              <a:rPr lang="id-ID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is discourse analysis?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2910" y="1285860"/>
            <a:ext cx="7772400" cy="1500187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IT IS ALWAYS BE A BIG QUESTION.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214686"/>
            <a:ext cx="7772400" cy="1362075"/>
          </a:xfrm>
        </p:spPr>
        <p:txBody>
          <a:bodyPr/>
          <a:lstStyle/>
          <a:p>
            <a:r>
              <a:rPr lang="id-ID" dirty="0" smtClean="0"/>
              <a:t>What is discourse?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714488"/>
            <a:ext cx="7772400" cy="1500187"/>
          </a:xfrm>
        </p:spPr>
        <p:txBody>
          <a:bodyPr/>
          <a:lstStyle/>
          <a:p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THE FIRST THING TO KNOW IS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id-ID" sz="3600" dirty="0" smtClean="0">
                <a:solidFill>
                  <a:schemeClr val="bg1"/>
                </a:solidFill>
              </a:rPr>
              <a:t>SCHRIFFIN ET AL (2003) NOTE THAT THERE ARE “THREE MAIN CATEGORIES” OF DISCOURSE DEFINITION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r>
              <a:rPr lang="id-ID" dirty="0" smtClean="0"/>
              <a:t>ANYTHING BEYOND THE SENTENCE;</a:t>
            </a:r>
          </a:p>
          <a:p>
            <a:r>
              <a:rPr lang="id-ID" dirty="0" smtClean="0"/>
              <a:t>LANGUAGE IN USE;</a:t>
            </a:r>
          </a:p>
          <a:p>
            <a:r>
              <a:rPr lang="id-ID" dirty="0" smtClean="0"/>
              <a:t>A BROADER RANGE OF SOCIAL PRACTICE THAT INCLUDES NONLINGUISTIC AND NONSPECIFIC INSTANCE OF LANGUAGE </a:t>
            </a:r>
            <a:endParaRPr lang="en-US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6429420" cy="857256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FOUCAULT’S SENSE OF “DISCOURSE”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5757874" cy="4929221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dirty="0" smtClean="0">
                <a:solidFill>
                  <a:srgbClr val="002060"/>
                </a:solidFill>
              </a:rPr>
              <a:t>NOT JUST THE LANGUAGE OF AN INDIVIDUAL COMMUNICATION  (WHICH IS REGARDED AS A “SAMPLE”), BUT THE LARGER SYSTEMS OF THOUGHT WITHIN A PARTICULAR HISTORICAL LOCATION THAT MAKE CERTAIN THINGS “THINKABLE” AND “SAYABLE” AND REGULATING WHO CAN SAY THEM.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7422" y="4000504"/>
            <a:ext cx="6200764" cy="1362075"/>
          </a:xfrm>
        </p:spPr>
        <p:txBody>
          <a:bodyPr>
            <a:noAutofit/>
          </a:bodyPr>
          <a:lstStyle/>
          <a:p>
            <a:pPr algn="r"/>
            <a:r>
              <a:rPr lang="id-ID" sz="5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discourse analysis?</a:t>
            </a:r>
            <a:endParaRPr lang="en-US" sz="5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785950"/>
          </a:xfrm>
        </p:spPr>
        <p:txBody>
          <a:bodyPr/>
          <a:lstStyle/>
          <a:p>
            <a:r>
              <a:rPr lang="id-ID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GEE BREAKS DA DOWN INTO TWO BASIC APPROACHES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8501122" cy="3500462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DESCRIPTIVE (LARGELY LINGUISTICS)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CRITICAL (APPLIED, POLITICAL)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898"/>
            <a:ext cx="8229600" cy="368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d-I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Hodges et al (2008: 571)  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505759"/>
          <a:ext cx="9144000" cy="64952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  <a:gridCol w="3048000"/>
              </a:tblGrid>
              <a:tr h="387145">
                <a:tc gridSpan="3">
                  <a:txBody>
                    <a:bodyPr/>
                    <a:lstStyle/>
                    <a:p>
                      <a:r>
                        <a:rPr lang="id-ID" sz="2000" dirty="0" smtClean="0"/>
                        <a:t>3 APPROACHES TO DISCOURSE ANALYSIS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7243"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ORIENTATION</a:t>
                      </a:r>
                      <a:r>
                        <a:rPr lang="id-ID" sz="1800" b="1" baseline="0" dirty="0" smtClean="0"/>
                        <a:t> TO DISCOURSE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SOURCES OF THE</a:t>
                      </a:r>
                      <a:r>
                        <a:rPr lang="id-ID" sz="1800" b="1" baseline="0" dirty="0" smtClean="0"/>
                        <a:t> DATA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MICROANALYSIS</a:t>
                      </a:r>
                      <a:endParaRPr lang="en-US" sz="1800" b="1" dirty="0"/>
                    </a:p>
                  </a:txBody>
                  <a:tcPr/>
                </a:tc>
              </a:tr>
              <a:tr h="982753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FORMAL LINGUISTIC</a:t>
                      </a:r>
                      <a:r>
                        <a:rPr lang="id-ID" sz="1800" baseline="0" dirty="0" smtClean="0"/>
                        <a:t> DISCOURSE ANALYSIS (SUCH AS SOCIOLINGUISTICS)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SAMPLES OF WRITTEN</a:t>
                      </a:r>
                      <a:r>
                        <a:rPr lang="id-ID" sz="1800" baseline="0" dirty="0" smtClean="0"/>
                        <a:t> OR ORAL LANGUAGE AND TEXT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MICROANALYSIS OF</a:t>
                      </a:r>
                      <a:r>
                        <a:rPr lang="id-ID" sz="1800" baseline="0" dirty="0" smtClean="0"/>
                        <a:t> LINGUISTIC, GRAMMATICAL AND SEMANTIC USES AND MEANING OF A TEXT </a:t>
                      </a:r>
                      <a:endParaRPr lang="en-US" sz="1800" dirty="0"/>
                    </a:p>
                  </a:txBody>
                  <a:tcPr/>
                </a:tc>
              </a:tr>
              <a:tr h="157836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EMPIRICAL DISCOURSE ANALYSIS</a:t>
                      </a:r>
                      <a:r>
                        <a:rPr lang="id-ID" sz="1800" baseline="0" dirty="0" smtClean="0"/>
                        <a:t> (SUCH AS CONVERSATION ANALYSIS, GENRE ANALYSIS)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SAMPLES OF WRITTEN</a:t>
                      </a:r>
                      <a:r>
                        <a:rPr lang="id-ID" sz="1800" baseline="0" dirty="0" smtClean="0"/>
                        <a:t> OR ORAL LANGUAGE AND TEXT AND DATA ON THE LANGUAGE “USES” OF THE TEXT IN SOCIAL SETTING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MICROANALYSIS  AND MICROANALYSIS  ANALYSIS OF THE WAY IN</a:t>
                      </a:r>
                      <a:r>
                        <a:rPr lang="id-ID" sz="1800" baseline="0" dirty="0" smtClean="0"/>
                        <a:t> WHICH LANGUAGE AND/ OR TEXT CONSTRUC SOCIAL PRACTICES</a:t>
                      </a:r>
                      <a:endParaRPr lang="en-US" sz="1800" dirty="0"/>
                    </a:p>
                  </a:txBody>
                  <a:tcPr/>
                </a:tc>
              </a:tr>
              <a:tr h="276957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CRITICAL DISCOURSE</a:t>
                      </a:r>
                      <a:r>
                        <a:rPr lang="id-ID" sz="1800" baseline="0" dirty="0" smtClean="0"/>
                        <a:t> ANALYSIS (SUCH AS FOUCALDIAN ANALYSIS)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SAMPLES OF WRITTEN</a:t>
                      </a:r>
                      <a:r>
                        <a:rPr lang="id-ID" sz="1800" baseline="0" dirty="0" smtClean="0"/>
                        <a:t> OR ORAL LANGUAGE AND TEXT DATA ON THE LANGUAGE “USES” OF THE TEXT IN SOCIAL SETTING; AND DATA ON THE INSTITUTION AND INDIVIDUAL WHO PRODUCE AND ARE PRODUCED BY THE LANGUAGE TEXTS. 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MACROANALYSIS OF</a:t>
                      </a:r>
                      <a:r>
                        <a:rPr lang="id-ID" sz="1800" baseline="0" dirty="0" smtClean="0"/>
                        <a:t> HOW DISCOURSES (IN MANY FORMS) CONSTRUCT WHAT IS POSSIBLE FOR INDIVIDUALS AND INSTITUTIONS TO THINK AND TO SAY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2242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14480"/>
                <a:gridCol w="7429520"/>
              </a:tblGrid>
              <a:tr h="642918">
                <a:tc gridSpan="2"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DISCOURSE &amp; DISCOURSE</a:t>
                      </a:r>
                      <a:r>
                        <a:rPr lang="id-ID" sz="2800" baseline="0" dirty="0" smtClean="0"/>
                        <a:t> ANALYSIS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9573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Language</a:t>
                      </a:r>
                      <a:r>
                        <a:rPr lang="id-ID" sz="2000" baseline="0" dirty="0" smtClean="0"/>
                        <a:t> beyond sentence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Linguist </a:t>
                      </a:r>
                    </a:p>
                    <a:p>
                      <a:r>
                        <a:rPr lang="id-ID" sz="2000" dirty="0" smtClean="0"/>
                        <a:t>Diagraming</a:t>
                      </a:r>
                      <a:r>
                        <a:rPr lang="id-ID" sz="2000" baseline="0" dirty="0" smtClean="0"/>
                        <a:t> sentence</a:t>
                      </a:r>
                    </a:p>
                    <a:p>
                      <a:r>
                        <a:rPr lang="id-ID" sz="2000" baseline="0" dirty="0" smtClean="0"/>
                        <a:t>Looking at how those formal properties are playing in discourse analysis or in how peopel are using more than one sentence/paragraph/  together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819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Language in use</a:t>
                      </a:r>
                      <a:r>
                        <a:rPr lang="id-ID" sz="2000" baseline="0" dirty="0" smtClean="0"/>
                        <a:t> 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Applied linguist</a:t>
                      </a:r>
                    </a:p>
                    <a:p>
                      <a:r>
                        <a:rPr lang="id-ID" sz="2000" dirty="0" smtClean="0"/>
                        <a:t>Conversational analysis</a:t>
                      </a:r>
                    </a:p>
                    <a:p>
                      <a:r>
                        <a:rPr lang="id-ID" sz="2000" dirty="0" smtClean="0"/>
                        <a:t>(empirical discourse analysis)</a:t>
                      </a:r>
                    </a:p>
                    <a:p>
                      <a:r>
                        <a:rPr lang="id-ID" sz="2000" dirty="0" smtClean="0"/>
                        <a:t>e.g.</a:t>
                      </a:r>
                      <a:r>
                        <a:rPr lang="id-ID" sz="2000" baseline="0" dirty="0" smtClean="0"/>
                        <a:t> (Conversation between nurse and patience and the situation around them)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2239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Larger</a:t>
                      </a:r>
                      <a:r>
                        <a:rPr lang="id-ID" sz="2000" baseline="0" dirty="0" smtClean="0"/>
                        <a:t> social practices (Foucault)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Critical DA (power issues</a:t>
                      </a:r>
                      <a:r>
                        <a:rPr lang="id-ID" sz="2000" baseline="0" dirty="0" smtClean="0"/>
                        <a:t> over time) (inequality)</a:t>
                      </a:r>
                      <a:endParaRPr lang="id-ID" sz="2000" dirty="0" smtClean="0"/>
                    </a:p>
                    <a:p>
                      <a:r>
                        <a:rPr lang="id-ID" sz="2000" dirty="0" smtClean="0"/>
                        <a:t>Social sciences</a:t>
                      </a:r>
                      <a:r>
                        <a:rPr lang="id-ID" sz="2000" baseline="0" dirty="0" smtClean="0"/>
                        <a:t> (education, communication) </a:t>
                      </a:r>
                    </a:p>
                    <a:p>
                      <a:endParaRPr lang="id-ID" sz="2000" baseline="0" dirty="0" smtClean="0"/>
                    </a:p>
                    <a:p>
                      <a:r>
                        <a:rPr lang="id-ID" sz="2000" baseline="0" dirty="0" smtClean="0"/>
                        <a:t>e.g. Particular time with particular situation </a:t>
                      </a:r>
                      <a:r>
                        <a:rPr lang="id-ID" sz="2000" baseline="0" dirty="0" smtClean="0">
                          <a:sym typeface="Wingdings" pitchFamily="2" charset="2"/>
                        </a:rPr>
                        <a:t> particular understanding </a:t>
                      </a:r>
                    </a:p>
                    <a:p>
                      <a:r>
                        <a:rPr lang="id-ID" sz="2000" baseline="0" dirty="0" smtClean="0">
                          <a:sym typeface="Wingdings" pitchFamily="2" charset="2"/>
                        </a:rPr>
                        <a:t>(Masculinity over period of time)</a:t>
                      </a:r>
                    </a:p>
                    <a:p>
                      <a:r>
                        <a:rPr lang="id-ID" sz="2000" baseline="0" dirty="0" smtClean="0">
                          <a:sym typeface="Wingdings" pitchFamily="2" charset="2"/>
                        </a:rPr>
                        <a:t>Thinkable and sayable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782763" algn="l"/>
              </a:tabLst>
            </a:pPr>
            <a:r>
              <a:rPr lang="id-ID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Autofit/>
          </a:bodyPr>
          <a:lstStyle/>
          <a:p>
            <a:r>
              <a:rPr lang="id-ID" sz="4800" dirty="0" smtClean="0"/>
              <a:t>LANGUAGE BEYOND THE SENTENCE</a:t>
            </a:r>
          </a:p>
          <a:p>
            <a:r>
              <a:rPr lang="id-ID" sz="4800" dirty="0" smtClean="0"/>
              <a:t>LANGUAGE USE </a:t>
            </a:r>
          </a:p>
          <a:p>
            <a:r>
              <a:rPr lang="id-ID" sz="4800" dirty="0" smtClean="0"/>
              <a:t>LANGUAGE AS LARGER SOCIAL PROCESSESS</a:t>
            </a:r>
            <a:endParaRPr lang="en-US" sz="4800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427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is discourse analysis?</vt:lpstr>
      <vt:lpstr>What is discourse?</vt:lpstr>
      <vt:lpstr>SCHRIFFIN ET AL (2003) NOTE THAT THERE ARE “THREE MAIN CATEGORIES” OF DISCOURSE DEFINITION </vt:lpstr>
      <vt:lpstr>FOUCAULT’S SENSE OF “DISCOURSE”</vt:lpstr>
      <vt:lpstr>What is discourse analysis?</vt:lpstr>
      <vt:lpstr>GEE BREAKS DA DOWN INTO TWO BASIC APPROACHES</vt:lpstr>
      <vt:lpstr>Hodges et al (2008: 571)  </vt:lpstr>
      <vt:lpstr>Slide 8</vt:lpstr>
      <vt:lpstr>CONCLUSION </vt:lpstr>
    </vt:vector>
  </TitlesOfParts>
  <Company>NHCT 090810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discourse analysis?</dc:title>
  <dc:creator>Windows XP</dc:creator>
  <cp:lastModifiedBy>Windows XP</cp:lastModifiedBy>
  <cp:revision>17</cp:revision>
  <dcterms:created xsi:type="dcterms:W3CDTF">2016-03-10T18:57:25Z</dcterms:created>
  <dcterms:modified xsi:type="dcterms:W3CDTF">2016-03-11T03:31:49Z</dcterms:modified>
</cp:coreProperties>
</file>