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sldIdLst>
    <p:sldId id="256" r:id="rId2"/>
    <p:sldId id="262" r:id="rId3"/>
    <p:sldId id="260" r:id="rId4"/>
    <p:sldId id="261" r:id="rId5"/>
    <p:sldId id="263" r:id="rId6"/>
    <p:sldId id="265" r:id="rId7"/>
    <p:sldId id="268" r:id="rId8"/>
    <p:sldId id="267" r:id="rId9"/>
    <p:sldId id="264" r:id="rId10"/>
    <p:sldId id="270" r:id="rId11"/>
    <p:sldId id="273" r:id="rId12"/>
    <p:sldId id="271" r:id="rId13"/>
    <p:sldId id="259"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6"/>
    <p:restoredTop sz="96197"/>
  </p:normalViewPr>
  <p:slideViewPr>
    <p:cSldViewPr snapToGrid="0">
      <p:cViewPr varScale="1">
        <p:scale>
          <a:sx n="86" d="100"/>
          <a:sy n="86" d="100"/>
        </p:scale>
        <p:origin x="240"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5" name="Footer Placeholder 4"/>
          <p:cNvSpPr>
            <a:spLocks noGrp="1"/>
          </p:cNvSpPr>
          <p:nvPr>
            <p:ph type="ftr" sz="quarter" idx="11"/>
          </p:nvPr>
        </p:nvSpPr>
        <p:spPr/>
        <p:txBody>
          <a:bodyPr/>
          <a:lstStyle/>
          <a:p>
            <a:endParaRPr lang="en-US" dirty="0">
              <a:solidFill>
                <a:schemeClr val="bg1"/>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0943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5512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97E8200-1950-409B-82E7-99938E7AE355}" type="slidenum">
              <a:rPr lang="en-US" smtClean="0"/>
              <a:pPr algn="l"/>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644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3176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97E8200-1950-409B-82E7-99938E7AE355}" type="slidenum">
              <a:rPr lang="en-US" smtClean="0"/>
              <a:pPr algn="l"/>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1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1704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8998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8372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5534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3585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730957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981410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2655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0272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824685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9/11/23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6052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A37D6D71-8B28-4ED6-B932-04B197003D23}" type="datetimeFigureOut">
              <a:rPr lang="en-US" smtClean="0"/>
              <a:pPr algn="r"/>
              <a:t>9/11/23</a:t>
            </a:fld>
            <a:endParaRPr lang="en-US" spc="50"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6414147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E2AD-A01A-EC8B-C398-1C2EB1D0B66E}"/>
              </a:ext>
            </a:extLst>
          </p:cNvPr>
          <p:cNvSpPr>
            <a:spLocks noGrp="1"/>
          </p:cNvSpPr>
          <p:nvPr>
            <p:ph type="ctrTitle"/>
          </p:nvPr>
        </p:nvSpPr>
        <p:spPr>
          <a:xfrm>
            <a:off x="5300814" y="1482634"/>
            <a:ext cx="5928018" cy="3046798"/>
          </a:xfrm>
        </p:spPr>
        <p:txBody>
          <a:bodyPr>
            <a:normAutofit/>
          </a:bodyPr>
          <a:lstStyle/>
          <a:p>
            <a:pPr algn="l"/>
            <a:r>
              <a:rPr lang="en-US" dirty="0">
                <a:solidFill>
                  <a:schemeClr val="tx1"/>
                </a:solidFill>
              </a:rPr>
              <a:t>The meaning of language </a:t>
            </a:r>
          </a:p>
        </p:txBody>
      </p:sp>
      <p:sp>
        <p:nvSpPr>
          <p:cNvPr id="3" name="Subtitle 2">
            <a:extLst>
              <a:ext uri="{FF2B5EF4-FFF2-40B4-BE49-F238E27FC236}">
                <a16:creationId xmlns:a16="http://schemas.microsoft.com/office/drawing/2014/main" id="{4F53115A-92B6-1A80-E5CA-732AF107575C}"/>
              </a:ext>
            </a:extLst>
          </p:cNvPr>
          <p:cNvSpPr>
            <a:spLocks noGrp="1"/>
          </p:cNvSpPr>
          <p:nvPr>
            <p:ph type="subTitle" idx="1"/>
          </p:nvPr>
        </p:nvSpPr>
        <p:spPr>
          <a:xfrm>
            <a:off x="5300814" y="4686300"/>
            <a:ext cx="5928018" cy="1057276"/>
          </a:xfrm>
        </p:spPr>
        <p:txBody>
          <a:bodyPr>
            <a:normAutofit/>
          </a:bodyPr>
          <a:lstStyle/>
          <a:p>
            <a:pPr algn="l"/>
            <a:r>
              <a:rPr lang="en-US" dirty="0"/>
              <a:t>What is semantics? </a:t>
            </a:r>
          </a:p>
          <a:p>
            <a:pPr algn="l"/>
            <a:r>
              <a:rPr lang="en-US" dirty="0"/>
              <a:t>How does the study correlate with pragmatics?</a:t>
            </a:r>
          </a:p>
        </p:txBody>
      </p:sp>
    </p:spTree>
    <p:extLst>
      <p:ext uri="{BB962C8B-B14F-4D97-AF65-F5344CB8AC3E}">
        <p14:creationId xmlns:p14="http://schemas.microsoft.com/office/powerpoint/2010/main" val="190316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16A0F-3260-BC72-C56B-D2E2F0945B9C}"/>
              </a:ext>
            </a:extLst>
          </p:cNvPr>
          <p:cNvSpPr>
            <a:spLocks noGrp="1"/>
          </p:cNvSpPr>
          <p:nvPr>
            <p:ph type="title"/>
          </p:nvPr>
        </p:nvSpPr>
        <p:spPr>
          <a:xfrm>
            <a:off x="649224" y="645106"/>
            <a:ext cx="3650279" cy="1259894"/>
          </a:xfrm>
        </p:spPr>
        <p:txBody>
          <a:bodyPr>
            <a:normAutofit/>
          </a:bodyPr>
          <a:lstStyle/>
          <a:p>
            <a:r>
              <a:rPr lang="en-US" b="1" dirty="0"/>
              <a:t>Language in context </a:t>
            </a:r>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4AE7964-E1F2-75A1-28A5-0BE5F50D28E6}"/>
              </a:ext>
            </a:extLst>
          </p:cNvPr>
          <p:cNvSpPr>
            <a:spLocks noGrp="1"/>
          </p:cNvSpPr>
          <p:nvPr>
            <p:ph idx="1"/>
          </p:nvPr>
        </p:nvSpPr>
        <p:spPr>
          <a:xfrm>
            <a:off x="649225" y="2133600"/>
            <a:ext cx="3650278" cy="3759253"/>
          </a:xfrm>
        </p:spPr>
        <p:txBody>
          <a:bodyPr>
            <a:normAutofit fontScale="92500"/>
          </a:bodyPr>
          <a:lstStyle/>
          <a:p>
            <a:r>
              <a:rPr lang="en-US" b="1" i="1" dirty="0"/>
              <a:t>Pragmatics</a:t>
            </a:r>
            <a:r>
              <a:rPr lang="en-US" dirty="0"/>
              <a:t> emphasizes person’s ability to </a:t>
            </a:r>
            <a:r>
              <a:rPr lang="en-US" dirty="0">
                <a:highlight>
                  <a:srgbClr val="FFFF00"/>
                </a:highlight>
              </a:rPr>
              <a:t>derive meanings</a:t>
            </a:r>
            <a:r>
              <a:rPr lang="en-US" dirty="0"/>
              <a:t> from specific kinds of speech situations; recognizing what speaker is referring to, to relate new information to what has gone before, to </a:t>
            </a:r>
            <a:r>
              <a:rPr lang="en-US" dirty="0">
                <a:highlight>
                  <a:srgbClr val="FFFF00"/>
                </a:highlight>
              </a:rPr>
              <a:t>interpret wat is said </a:t>
            </a:r>
            <a:r>
              <a:rPr lang="en-US" dirty="0"/>
              <a:t>from background knowledge about the speaker and the topics of discourse or to </a:t>
            </a:r>
            <a:r>
              <a:rPr lang="en-US" dirty="0">
                <a:highlight>
                  <a:srgbClr val="FFFF00"/>
                </a:highlight>
              </a:rPr>
              <a:t>fill in information</a:t>
            </a:r>
            <a:r>
              <a:rPr lang="en-US" dirty="0"/>
              <a:t> the speaker takes for granted and does not bother to say. </a:t>
            </a:r>
          </a:p>
          <a:p>
            <a:endParaRPr lang="en-US" dirty="0"/>
          </a:p>
        </p:txBody>
      </p:sp>
      <p:pic>
        <p:nvPicPr>
          <p:cNvPr id="5" name="Content Placeholder 4" descr="A person standing next to a sign&#10;&#10;Description automatically generated">
            <a:extLst>
              <a:ext uri="{FF2B5EF4-FFF2-40B4-BE49-F238E27FC236}">
                <a16:creationId xmlns:a16="http://schemas.microsoft.com/office/drawing/2014/main" id="{1DAC0009-4F92-1820-135A-44375FA844F5}"/>
              </a:ext>
            </a:extLst>
          </p:cNvPr>
          <p:cNvPicPr>
            <a:picLocks noChangeAspect="1"/>
          </p:cNvPicPr>
          <p:nvPr/>
        </p:nvPicPr>
        <p:blipFill>
          <a:blip r:embed="rId2"/>
          <a:stretch>
            <a:fillRect/>
          </a:stretch>
        </p:blipFill>
        <p:spPr>
          <a:xfrm>
            <a:off x="4619543" y="1310773"/>
            <a:ext cx="6953577" cy="3911387"/>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3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0D808697-522D-B67A-6512-10D9441ADEF1}"/>
              </a:ext>
            </a:extLst>
          </p:cNvPr>
          <p:cNvSpPr>
            <a:spLocks noGrp="1"/>
          </p:cNvSpPr>
          <p:nvPr>
            <p:ph idx="1"/>
          </p:nvPr>
        </p:nvSpPr>
        <p:spPr>
          <a:xfrm>
            <a:off x="618880" y="629588"/>
            <a:ext cx="3680623" cy="5263266"/>
          </a:xfrm>
        </p:spPr>
        <p:txBody>
          <a:bodyPr>
            <a:normAutofit/>
          </a:bodyPr>
          <a:lstStyle/>
          <a:p>
            <a:r>
              <a:rPr lang="en-ID" dirty="0">
                <a:solidFill>
                  <a:srgbClr val="222222"/>
                </a:solidFill>
                <a:latin typeface="-apple-system"/>
              </a:rPr>
              <a:t>P</a:t>
            </a:r>
            <a:r>
              <a:rPr lang="en-ID" b="0" i="0" dirty="0">
                <a:solidFill>
                  <a:srgbClr val="222222"/>
                </a:solidFill>
                <a:effectLst/>
                <a:latin typeface="-apple-system"/>
              </a:rPr>
              <a:t>ass the salt and the pepper together.</a:t>
            </a:r>
          </a:p>
          <a:p>
            <a:r>
              <a:rPr lang="en-ID" b="0" i="0" dirty="0">
                <a:solidFill>
                  <a:srgbClr val="222222"/>
                </a:solidFill>
                <a:effectLst/>
                <a:latin typeface="-apple-system"/>
              </a:rPr>
              <a:t>It is considered impolite to pass only one of them.</a:t>
            </a:r>
          </a:p>
          <a:p>
            <a:r>
              <a:rPr lang="en-ID" b="0" i="0" dirty="0">
                <a:solidFill>
                  <a:srgbClr val="222222"/>
                </a:solidFill>
                <a:effectLst/>
                <a:latin typeface="-apple-system"/>
              </a:rPr>
              <a:t>If the salt and pepper are not already within reach of the person who asked, you should pick them up and pass them together.</a:t>
            </a:r>
          </a:p>
          <a:p>
            <a:r>
              <a:rPr lang="en-ID" dirty="0">
                <a:solidFill>
                  <a:srgbClr val="222222"/>
                </a:solidFill>
                <a:latin typeface="-apple-system"/>
              </a:rPr>
              <a:t>P</a:t>
            </a:r>
            <a:r>
              <a:rPr lang="en-ID" b="0" i="0" dirty="0">
                <a:solidFill>
                  <a:srgbClr val="222222"/>
                </a:solidFill>
                <a:effectLst/>
                <a:latin typeface="-apple-system"/>
              </a:rPr>
              <a:t>ick up the salt and pepper shakers with your dominant hand and place them on the table in front of the person who asked. </a:t>
            </a:r>
            <a:endParaRPr lang="en-ID" dirty="0">
              <a:solidFill>
                <a:srgbClr val="222222"/>
              </a:solidFill>
              <a:latin typeface="-apple-system"/>
            </a:endParaRPr>
          </a:p>
          <a:p>
            <a:pPr algn="l"/>
            <a:r>
              <a:rPr lang="en-ID" dirty="0">
                <a:solidFill>
                  <a:srgbClr val="222222"/>
                </a:solidFill>
                <a:latin typeface="-apple-system"/>
              </a:rPr>
              <a:t>M</a:t>
            </a:r>
            <a:r>
              <a:rPr lang="en-ID" b="0" i="0" dirty="0">
                <a:solidFill>
                  <a:srgbClr val="222222"/>
                </a:solidFill>
                <a:effectLst/>
                <a:latin typeface="-apple-system"/>
              </a:rPr>
              <a:t>ake eye contact and smile, indicating that you are happy to help.</a:t>
            </a:r>
          </a:p>
          <a:p>
            <a:pPr marL="0" indent="0">
              <a:buNone/>
            </a:pPr>
            <a:endParaRPr lang="en-US" dirty="0"/>
          </a:p>
        </p:txBody>
      </p:sp>
      <p:pic>
        <p:nvPicPr>
          <p:cNvPr id="8" name="Content Placeholder 7" descr="A cartoon of a child&#10;&#10;Description automatically generated">
            <a:extLst>
              <a:ext uri="{FF2B5EF4-FFF2-40B4-BE49-F238E27FC236}">
                <a16:creationId xmlns:a16="http://schemas.microsoft.com/office/drawing/2014/main" id="{BE7AA41C-1DB6-F07C-442D-C5E6DFA2A6A9}"/>
              </a:ext>
            </a:extLst>
          </p:cNvPr>
          <p:cNvPicPr>
            <a:picLocks noChangeAspect="1"/>
          </p:cNvPicPr>
          <p:nvPr/>
        </p:nvPicPr>
        <p:blipFill>
          <a:blip r:embed="rId2"/>
          <a:stretch>
            <a:fillRect/>
          </a:stretch>
        </p:blipFill>
        <p:spPr>
          <a:xfrm>
            <a:off x="4619543" y="1310773"/>
            <a:ext cx="6953577" cy="3911387"/>
          </a:xfrm>
          <a:prstGeom prst="rect">
            <a:avLst/>
          </a:prstGeom>
        </p:spPr>
      </p:pic>
      <p:sp>
        <p:nvSpPr>
          <p:cNvPr id="1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3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Picture 8" descr="A group of people with speech bubbles&#10;&#10;Description automatically generated">
            <a:extLst>
              <a:ext uri="{FF2B5EF4-FFF2-40B4-BE49-F238E27FC236}">
                <a16:creationId xmlns:a16="http://schemas.microsoft.com/office/drawing/2014/main" id="{D8447295-A923-29E3-F1ED-FC9C4C155B07}"/>
              </a:ext>
            </a:extLst>
          </p:cNvPr>
          <p:cNvPicPr>
            <a:picLocks noChangeAspect="1"/>
          </p:cNvPicPr>
          <p:nvPr/>
        </p:nvPicPr>
        <p:blipFill rotWithShape="1">
          <a:blip r:embed="rId2"/>
          <a:srcRect t="14773" r="9091"/>
          <a:stretch/>
        </p:blipFill>
        <p:spPr>
          <a:xfrm>
            <a:off x="20" y="10"/>
            <a:ext cx="12191980" cy="6857990"/>
          </a:xfrm>
          <a:prstGeom prst="rect">
            <a:avLst/>
          </a:prstGeom>
        </p:spPr>
      </p:pic>
      <p:sp>
        <p:nvSpPr>
          <p:cNvPr id="14" name="Freeform 5">
            <a:extLst>
              <a:ext uri="{FF2B5EF4-FFF2-40B4-BE49-F238E27FC236}">
                <a16:creationId xmlns:a16="http://schemas.microsoft.com/office/drawing/2014/main" id="{201543D1-8AF1-41DA-AB4A-ECE74D355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 name="Title 1">
            <a:extLst>
              <a:ext uri="{FF2B5EF4-FFF2-40B4-BE49-F238E27FC236}">
                <a16:creationId xmlns:a16="http://schemas.microsoft.com/office/drawing/2014/main" id="{7D876EBF-BBA8-4789-9CCD-9270FAC898ED}"/>
              </a:ext>
            </a:extLst>
          </p:cNvPr>
          <p:cNvSpPr txBox="1">
            <a:spLocks/>
          </p:cNvSpPr>
          <p:nvPr/>
        </p:nvSpPr>
        <p:spPr>
          <a:xfrm>
            <a:off x="541867" y="215894"/>
            <a:ext cx="7128933" cy="12784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b="1" dirty="0">
                <a:solidFill>
                  <a:srgbClr val="FEFFFF"/>
                </a:solidFill>
              </a:rPr>
              <a:t>The correlation between semantics and pragmatics </a:t>
            </a:r>
          </a:p>
        </p:txBody>
      </p:sp>
      <p:sp>
        <p:nvSpPr>
          <p:cNvPr id="7" name="Content Placeholder 6">
            <a:extLst>
              <a:ext uri="{FF2B5EF4-FFF2-40B4-BE49-F238E27FC236}">
                <a16:creationId xmlns:a16="http://schemas.microsoft.com/office/drawing/2014/main" id="{695055EF-2767-AFDB-F0F3-9E3F88414ABD}"/>
              </a:ext>
            </a:extLst>
          </p:cNvPr>
          <p:cNvSpPr>
            <a:spLocks noGrp="1"/>
          </p:cNvSpPr>
          <p:nvPr>
            <p:ph idx="1"/>
          </p:nvPr>
        </p:nvSpPr>
        <p:spPr>
          <a:xfrm>
            <a:off x="541867" y="1494361"/>
            <a:ext cx="9081817" cy="5147745"/>
          </a:xfrm>
        </p:spPr>
        <p:txBody>
          <a:bodyPr vert="horz" lIns="91440" tIns="45720" rIns="91440" bIns="45720" rtlCol="0">
            <a:normAutofit fontScale="92500"/>
          </a:bodyPr>
          <a:lstStyle/>
          <a:p>
            <a:r>
              <a:rPr lang="en-US" dirty="0">
                <a:solidFill>
                  <a:srgbClr val="FEFFFF"/>
                </a:solidFill>
              </a:rPr>
              <a:t>Semantics focuses on a speaker’s competence to use the language system in producing meaningful utterances and processing (comprehending) utterances produced by others. </a:t>
            </a:r>
          </a:p>
          <a:p>
            <a:r>
              <a:rPr lang="en-US" dirty="0">
                <a:solidFill>
                  <a:srgbClr val="FEFFFF"/>
                </a:solidFill>
              </a:rPr>
              <a:t>Semantics looks at how words like "</a:t>
            </a:r>
            <a:r>
              <a:rPr lang="en-US" i="1" dirty="0">
                <a:solidFill>
                  <a:srgbClr val="FEFFFF"/>
                </a:solidFill>
              </a:rPr>
              <a:t>dog</a:t>
            </a:r>
            <a:r>
              <a:rPr lang="en-US" dirty="0">
                <a:solidFill>
                  <a:srgbClr val="FEFFFF"/>
                </a:solidFill>
              </a:rPr>
              <a:t>" mean the concept of a domesticated animal, and how phrases like "</a:t>
            </a:r>
            <a:r>
              <a:rPr lang="en-US" i="1" dirty="0">
                <a:solidFill>
                  <a:srgbClr val="FEFFFF"/>
                </a:solidFill>
              </a:rPr>
              <a:t>red apple</a:t>
            </a:r>
            <a:r>
              <a:rPr lang="en-US" dirty="0">
                <a:solidFill>
                  <a:srgbClr val="FEFFFF"/>
                </a:solidFill>
              </a:rPr>
              <a:t>" combine to create a specific meaning.</a:t>
            </a:r>
          </a:p>
          <a:p>
            <a:r>
              <a:rPr lang="en-US" dirty="0">
                <a:solidFill>
                  <a:srgbClr val="FEFFFF"/>
                </a:solidFill>
              </a:rPr>
              <a:t>Pragmatics examines how a simple sentence like "</a:t>
            </a:r>
            <a:r>
              <a:rPr lang="en-US" i="1" dirty="0">
                <a:solidFill>
                  <a:srgbClr val="FEFFFF"/>
                </a:solidFill>
              </a:rPr>
              <a:t>Can you pass the salt?</a:t>
            </a:r>
            <a:r>
              <a:rPr lang="en-US" dirty="0">
                <a:solidFill>
                  <a:srgbClr val="FEFFFF"/>
                </a:solidFill>
              </a:rPr>
              <a:t>" can convey a request in a specific context based on social norms and shared knowledge.</a:t>
            </a:r>
          </a:p>
          <a:p>
            <a:r>
              <a:rPr lang="en-US" dirty="0">
                <a:solidFill>
                  <a:srgbClr val="FEFFFF"/>
                </a:solidFill>
              </a:rPr>
              <a:t>Semantics and Pragmatics study people’s ability to use language meaningfully.</a:t>
            </a:r>
          </a:p>
          <a:p>
            <a:r>
              <a:rPr lang="en-US" dirty="0">
                <a:solidFill>
                  <a:srgbClr val="FEFFFF"/>
                </a:solidFill>
              </a:rPr>
              <a:t>While semantics focuses on the core meaning of words and sentences, pragmatics takes into account the context in which language is used. Pragmatic factors can influence the interpretation of words and sentences.</a:t>
            </a:r>
          </a:p>
          <a:p>
            <a:r>
              <a:rPr lang="en-US" dirty="0">
                <a:solidFill>
                  <a:srgbClr val="FEFFFF"/>
                </a:solidFill>
              </a:rPr>
              <a:t>Understanding the meaning of a sentence often requires considering both its semantic content (literal meaning) and its pragmatic implicatures (additional implied meaning). For example, a statement like "John ate some of the cookies" has a semantic meaning (John ate at least one cookie) and a pragmatic implicature (John didn't eat all the cookies).</a:t>
            </a:r>
          </a:p>
          <a:p>
            <a:endParaRPr lang="en-US" dirty="0">
              <a:solidFill>
                <a:srgbClr val="FEFFFF"/>
              </a:solidFill>
            </a:endParaRPr>
          </a:p>
        </p:txBody>
      </p:sp>
    </p:spTree>
    <p:extLst>
      <p:ext uri="{BB962C8B-B14F-4D97-AF65-F5344CB8AC3E}">
        <p14:creationId xmlns:p14="http://schemas.microsoft.com/office/powerpoint/2010/main" val="28002073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stamp with white text&#10;&#10;Description automatically generated">
            <a:extLst>
              <a:ext uri="{FF2B5EF4-FFF2-40B4-BE49-F238E27FC236}">
                <a16:creationId xmlns:a16="http://schemas.microsoft.com/office/drawing/2014/main" id="{7FC3315F-C8CF-2436-B669-E289BF02C27E}"/>
              </a:ext>
            </a:extLst>
          </p:cNvPr>
          <p:cNvPicPr>
            <a:picLocks noGrp="1" noChangeAspect="1"/>
          </p:cNvPicPr>
          <p:nvPr>
            <p:ph idx="1"/>
          </p:nvPr>
        </p:nvPicPr>
        <p:blipFill>
          <a:blip r:embed="rId2"/>
          <a:stretch>
            <a:fillRect/>
          </a:stretch>
        </p:blipFill>
        <p:spPr>
          <a:xfrm>
            <a:off x="223603" y="1396999"/>
            <a:ext cx="1891863" cy="2032001"/>
          </a:xfrm>
        </p:spPr>
      </p:pic>
      <p:sp>
        <p:nvSpPr>
          <p:cNvPr id="4" name="Rectangle 3">
            <a:extLst>
              <a:ext uri="{FF2B5EF4-FFF2-40B4-BE49-F238E27FC236}">
                <a16:creationId xmlns:a16="http://schemas.microsoft.com/office/drawing/2014/main" id="{01E9460E-FFCC-129D-82FA-703FC2F4F633}"/>
              </a:ext>
            </a:extLst>
          </p:cNvPr>
          <p:cNvSpPr/>
          <p:nvPr/>
        </p:nvSpPr>
        <p:spPr>
          <a:xfrm>
            <a:off x="5969876" y="1454369"/>
            <a:ext cx="3762703" cy="16107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does x mean?</a:t>
            </a:r>
          </a:p>
        </p:txBody>
      </p:sp>
      <p:sp>
        <p:nvSpPr>
          <p:cNvPr id="6" name="Rectangle 5">
            <a:extLst>
              <a:ext uri="{FF2B5EF4-FFF2-40B4-BE49-F238E27FC236}">
                <a16:creationId xmlns:a16="http://schemas.microsoft.com/office/drawing/2014/main" id="{B1B876C0-86BF-014D-1B81-DC69B5849403}"/>
              </a:ext>
            </a:extLst>
          </p:cNvPr>
          <p:cNvSpPr/>
          <p:nvPr/>
        </p:nvSpPr>
        <p:spPr>
          <a:xfrm>
            <a:off x="2333297" y="4108231"/>
            <a:ext cx="3762703" cy="16107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 you mean by saying X?</a:t>
            </a:r>
          </a:p>
        </p:txBody>
      </p:sp>
      <p:sp>
        <p:nvSpPr>
          <p:cNvPr id="8" name="Striped Right Arrow 7">
            <a:extLst>
              <a:ext uri="{FF2B5EF4-FFF2-40B4-BE49-F238E27FC236}">
                <a16:creationId xmlns:a16="http://schemas.microsoft.com/office/drawing/2014/main" id="{916FF51C-44DD-297E-C248-DF9BD2647DF9}"/>
              </a:ext>
            </a:extLst>
          </p:cNvPr>
          <p:cNvSpPr/>
          <p:nvPr/>
        </p:nvSpPr>
        <p:spPr>
          <a:xfrm>
            <a:off x="2848303" y="1671144"/>
            <a:ext cx="2978644" cy="92491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Semantics</a:t>
            </a:r>
          </a:p>
        </p:txBody>
      </p:sp>
      <p:sp>
        <p:nvSpPr>
          <p:cNvPr id="9" name="Striped Right Arrow 8">
            <a:extLst>
              <a:ext uri="{FF2B5EF4-FFF2-40B4-BE49-F238E27FC236}">
                <a16:creationId xmlns:a16="http://schemas.microsoft.com/office/drawing/2014/main" id="{1CADBABA-1523-D8A9-66AC-15AA660EBECE}"/>
              </a:ext>
            </a:extLst>
          </p:cNvPr>
          <p:cNvSpPr/>
          <p:nvPr/>
        </p:nvSpPr>
        <p:spPr>
          <a:xfrm flipH="1">
            <a:off x="6261019" y="4451130"/>
            <a:ext cx="3471560" cy="92491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Pragmatics</a:t>
            </a:r>
          </a:p>
        </p:txBody>
      </p:sp>
    </p:spTree>
    <p:extLst>
      <p:ext uri="{BB962C8B-B14F-4D97-AF65-F5344CB8AC3E}">
        <p14:creationId xmlns:p14="http://schemas.microsoft.com/office/powerpoint/2010/main" val="5595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59D1-D74D-400D-12AD-BBBFE7498564}"/>
              </a:ext>
            </a:extLst>
          </p:cNvPr>
          <p:cNvSpPr>
            <a:spLocks noGrp="1"/>
          </p:cNvSpPr>
          <p:nvPr>
            <p:ph type="title"/>
          </p:nvPr>
        </p:nvSpPr>
        <p:spPr/>
        <p:txBody>
          <a:bodyPr/>
          <a:lstStyle/>
          <a:p>
            <a:endParaRPr lang="en-US"/>
          </a:p>
        </p:txBody>
      </p:sp>
      <p:pic>
        <p:nvPicPr>
          <p:cNvPr id="5" name="Content Placeholder 4" descr="A close up of a window&#10;&#10;Description automatically generated">
            <a:extLst>
              <a:ext uri="{FF2B5EF4-FFF2-40B4-BE49-F238E27FC236}">
                <a16:creationId xmlns:a16="http://schemas.microsoft.com/office/drawing/2014/main" id="{5D62DC85-18DD-BCE7-2407-609B293AC5DB}"/>
              </a:ext>
            </a:extLst>
          </p:cNvPr>
          <p:cNvPicPr>
            <a:picLocks noGrp="1" noChangeAspect="1"/>
          </p:cNvPicPr>
          <p:nvPr>
            <p:ph idx="1"/>
          </p:nvPr>
        </p:nvPicPr>
        <p:blipFill>
          <a:blip r:embed="rId2"/>
          <a:stretch>
            <a:fillRect/>
          </a:stretch>
        </p:blipFill>
        <p:spPr>
          <a:xfrm>
            <a:off x="3263862" y="2054902"/>
            <a:ext cx="5664275" cy="3190875"/>
          </a:xfrm>
        </p:spPr>
      </p:pic>
    </p:spTree>
    <p:extLst>
      <p:ext uri="{BB962C8B-B14F-4D97-AF65-F5344CB8AC3E}">
        <p14:creationId xmlns:p14="http://schemas.microsoft.com/office/powerpoint/2010/main" val="426278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7C42-232A-A4A3-9279-4B98DA8E4BEF}"/>
              </a:ext>
            </a:extLst>
          </p:cNvPr>
          <p:cNvSpPr>
            <a:spLocks noGrp="1"/>
          </p:cNvSpPr>
          <p:nvPr>
            <p:ph type="title"/>
          </p:nvPr>
        </p:nvSpPr>
        <p:spPr>
          <a:xfrm>
            <a:off x="1797067" y="647074"/>
            <a:ext cx="3503075" cy="868514"/>
          </a:xfrm>
        </p:spPr>
        <p:txBody>
          <a:bodyPr/>
          <a:lstStyle/>
          <a:p>
            <a:r>
              <a:rPr lang="en-US" b="1" dirty="0"/>
              <a:t>Introduction </a:t>
            </a:r>
          </a:p>
        </p:txBody>
      </p:sp>
      <p:sp>
        <p:nvSpPr>
          <p:cNvPr id="3" name="Content Placeholder 2">
            <a:extLst>
              <a:ext uri="{FF2B5EF4-FFF2-40B4-BE49-F238E27FC236}">
                <a16:creationId xmlns:a16="http://schemas.microsoft.com/office/drawing/2014/main" id="{20FEE2A4-C6B2-45A9-8F33-46FDA9285574}"/>
              </a:ext>
            </a:extLst>
          </p:cNvPr>
          <p:cNvSpPr>
            <a:spLocks noGrp="1"/>
          </p:cNvSpPr>
          <p:nvPr>
            <p:ph idx="1"/>
          </p:nvPr>
        </p:nvSpPr>
        <p:spPr>
          <a:xfrm>
            <a:off x="1899138" y="1515588"/>
            <a:ext cx="9605474" cy="4395634"/>
          </a:xfrm>
        </p:spPr>
        <p:txBody>
          <a:bodyPr>
            <a:noAutofit/>
          </a:bodyPr>
          <a:lstStyle/>
          <a:p>
            <a:r>
              <a:rPr lang="en-US" sz="2500" dirty="0"/>
              <a:t>Welcome to the presentation on "</a:t>
            </a:r>
            <a:r>
              <a:rPr lang="en-US" sz="2500" i="1" dirty="0"/>
              <a:t>Semantics and Its Correlation with Pragmatics</a:t>
            </a:r>
            <a:r>
              <a:rPr lang="en-US" sz="2500" dirty="0"/>
              <a:t>."</a:t>
            </a:r>
          </a:p>
          <a:p>
            <a:r>
              <a:rPr lang="en-US" sz="2500" dirty="0"/>
              <a:t>Language is a complex system (e.g., arbitrariness), and understanding how it conveys meaning is at the core of linguistic study.</a:t>
            </a:r>
          </a:p>
          <a:p>
            <a:r>
              <a:rPr lang="en-US" sz="2500" dirty="0"/>
              <a:t>In this presentation, we will delve into the fascinating world of semantics and explore its interconnectedness with pragmatics.</a:t>
            </a:r>
          </a:p>
          <a:p>
            <a:r>
              <a:rPr lang="en-US" sz="2500" dirty="0"/>
              <a:t>By the end of this presentation, you will have a deeper understanding of how language works beyond just words and sentences.</a:t>
            </a:r>
          </a:p>
          <a:p>
            <a:endParaRPr lang="en-US" sz="2500" dirty="0"/>
          </a:p>
        </p:txBody>
      </p:sp>
    </p:spTree>
    <p:extLst>
      <p:ext uri="{BB962C8B-B14F-4D97-AF65-F5344CB8AC3E}">
        <p14:creationId xmlns:p14="http://schemas.microsoft.com/office/powerpoint/2010/main" val="7997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1E9A-050C-7B59-5066-6B60DEF12055}"/>
              </a:ext>
            </a:extLst>
          </p:cNvPr>
          <p:cNvSpPr>
            <a:spLocks noGrp="1"/>
          </p:cNvSpPr>
          <p:nvPr>
            <p:ph type="title"/>
          </p:nvPr>
        </p:nvSpPr>
        <p:spPr/>
        <p:txBody>
          <a:bodyPr/>
          <a:lstStyle/>
          <a:p>
            <a:r>
              <a:rPr lang="en-US" b="1"/>
              <a:t>Definition  </a:t>
            </a:r>
            <a:endParaRPr lang="en-US" b="1" dirty="0"/>
          </a:p>
        </p:txBody>
      </p:sp>
      <p:sp>
        <p:nvSpPr>
          <p:cNvPr id="3" name="Content Placeholder 2">
            <a:extLst>
              <a:ext uri="{FF2B5EF4-FFF2-40B4-BE49-F238E27FC236}">
                <a16:creationId xmlns:a16="http://schemas.microsoft.com/office/drawing/2014/main" id="{AA1C1739-3265-3FC7-3AF7-5F8191D82D0D}"/>
              </a:ext>
            </a:extLst>
          </p:cNvPr>
          <p:cNvSpPr>
            <a:spLocks noGrp="1"/>
          </p:cNvSpPr>
          <p:nvPr>
            <p:ph idx="1"/>
          </p:nvPr>
        </p:nvSpPr>
        <p:spPr>
          <a:xfrm>
            <a:off x="2503714" y="1545771"/>
            <a:ext cx="9000898" cy="4365451"/>
          </a:xfrm>
        </p:spPr>
        <p:txBody>
          <a:bodyPr/>
          <a:lstStyle/>
          <a:p>
            <a:r>
              <a:rPr lang="en-ID" sz="2500" b="0" i="0">
                <a:solidFill>
                  <a:srgbClr val="374151"/>
                </a:solidFill>
                <a:effectLst/>
                <a:latin typeface="Söhne"/>
              </a:rPr>
              <a:t>Semantics is the branch of linguistics that deals with the study of meaning in language </a:t>
            </a:r>
            <a:r>
              <a:rPr lang="en-US" sz="2500"/>
              <a:t>(Kreidler, 1998. p.3).</a:t>
            </a:r>
          </a:p>
          <a:p>
            <a:r>
              <a:rPr lang="en-ID" sz="2500" b="0" i="0">
                <a:solidFill>
                  <a:srgbClr val="374151"/>
                </a:solidFill>
                <a:effectLst/>
                <a:latin typeface="Söhne"/>
              </a:rPr>
              <a:t>It focuses on understanding how words, phrases, and sentences convey meaning and how that meaning is interpreted by speakers and listeners.</a:t>
            </a:r>
          </a:p>
          <a:p>
            <a:endParaRPr lang="en-US"/>
          </a:p>
          <a:p>
            <a:endParaRPr lang="en-US" dirty="0"/>
          </a:p>
        </p:txBody>
      </p:sp>
      <p:pic>
        <p:nvPicPr>
          <p:cNvPr id="5" name="Picture 4" descr="A person talking to another person&#10;&#10;Description automatically generated">
            <a:extLst>
              <a:ext uri="{FF2B5EF4-FFF2-40B4-BE49-F238E27FC236}">
                <a16:creationId xmlns:a16="http://schemas.microsoft.com/office/drawing/2014/main" id="{183DE5D3-F3ED-87FE-709A-D6549BF190E0}"/>
              </a:ext>
            </a:extLst>
          </p:cNvPr>
          <p:cNvPicPr>
            <a:picLocks noChangeAspect="1"/>
          </p:cNvPicPr>
          <p:nvPr/>
        </p:nvPicPr>
        <p:blipFill>
          <a:blip r:embed="rId2"/>
          <a:stretch>
            <a:fillRect/>
          </a:stretch>
        </p:blipFill>
        <p:spPr>
          <a:xfrm>
            <a:off x="7154119" y="3429000"/>
            <a:ext cx="3969493" cy="2232840"/>
          </a:xfrm>
          <a:prstGeom prst="rect">
            <a:avLst/>
          </a:prstGeom>
        </p:spPr>
      </p:pic>
    </p:spTree>
    <p:extLst>
      <p:ext uri="{BB962C8B-B14F-4D97-AF65-F5344CB8AC3E}">
        <p14:creationId xmlns:p14="http://schemas.microsoft.com/office/powerpoint/2010/main" val="358618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28D04D-3292-1334-377B-D9FA3F52E8BE}"/>
              </a:ext>
            </a:extLst>
          </p:cNvPr>
          <p:cNvSpPr>
            <a:spLocks noGrp="1"/>
          </p:cNvSpPr>
          <p:nvPr>
            <p:ph type="title"/>
          </p:nvPr>
        </p:nvSpPr>
        <p:spPr>
          <a:xfrm>
            <a:off x="541867" y="787400"/>
            <a:ext cx="7145866" cy="778933"/>
          </a:xfrm>
        </p:spPr>
        <p:txBody>
          <a:bodyPr anchor="ctr">
            <a:normAutofit/>
          </a:bodyPr>
          <a:lstStyle/>
          <a:p>
            <a:r>
              <a:rPr lang="en-US" sz="3200" b="1">
                <a:solidFill>
                  <a:srgbClr val="FEFFFF"/>
                </a:solidFill>
              </a:rPr>
              <a:t>Why meanings?</a:t>
            </a:r>
          </a:p>
        </p:txBody>
      </p:sp>
      <p:sp>
        <p:nvSpPr>
          <p:cNvPr id="3" name="Content Placeholder 2">
            <a:extLst>
              <a:ext uri="{FF2B5EF4-FFF2-40B4-BE49-F238E27FC236}">
                <a16:creationId xmlns:a16="http://schemas.microsoft.com/office/drawing/2014/main" id="{1D5896D2-D843-8473-1FDE-E98D69515654}"/>
              </a:ext>
            </a:extLst>
          </p:cNvPr>
          <p:cNvSpPr>
            <a:spLocks noGrp="1"/>
          </p:cNvSpPr>
          <p:nvPr>
            <p:ph idx="1"/>
          </p:nvPr>
        </p:nvSpPr>
        <p:spPr>
          <a:xfrm>
            <a:off x="4661942" y="2017668"/>
            <a:ext cx="6949034" cy="3857816"/>
          </a:xfrm>
        </p:spPr>
        <p:txBody>
          <a:bodyPr>
            <a:normAutofit/>
          </a:bodyPr>
          <a:lstStyle/>
          <a:p>
            <a:r>
              <a:rPr lang="en-US" sz="3000" dirty="0">
                <a:solidFill>
                  <a:schemeClr val="tx1">
                    <a:lumMod val="95000"/>
                    <a:lumOff val="5000"/>
                  </a:schemeClr>
                </a:solidFill>
              </a:rPr>
              <a:t>New word information curiosity </a:t>
            </a:r>
          </a:p>
          <a:p>
            <a:r>
              <a:rPr lang="en-US" sz="3000" dirty="0">
                <a:solidFill>
                  <a:schemeClr val="tx1">
                    <a:lumMod val="95000"/>
                    <a:lumOff val="5000"/>
                  </a:schemeClr>
                </a:solidFill>
              </a:rPr>
              <a:t>Unsure messages from what we read or hear</a:t>
            </a:r>
          </a:p>
          <a:p>
            <a:r>
              <a:rPr lang="en-US" sz="3000" dirty="0">
                <a:solidFill>
                  <a:schemeClr val="tx1">
                    <a:lumMod val="95000"/>
                    <a:lumOff val="5000"/>
                  </a:schemeClr>
                </a:solidFill>
              </a:rPr>
              <a:t>Jokes/ humor </a:t>
            </a:r>
          </a:p>
          <a:p>
            <a:r>
              <a:rPr lang="en-US" sz="3000" dirty="0">
                <a:solidFill>
                  <a:schemeClr val="tx1">
                    <a:lumMod val="95000"/>
                    <a:lumOff val="5000"/>
                  </a:schemeClr>
                </a:solidFill>
              </a:rPr>
              <a:t>Double meanings or ambiguities in sentences</a:t>
            </a:r>
          </a:p>
          <a:p>
            <a:endParaRPr lang="en-US" dirty="0">
              <a:solidFill>
                <a:schemeClr val="tx1">
                  <a:lumMod val="95000"/>
                  <a:lumOff val="5000"/>
                </a:schemeClr>
              </a:solidFill>
            </a:endParaRPr>
          </a:p>
        </p:txBody>
      </p:sp>
      <p:pic>
        <p:nvPicPr>
          <p:cNvPr id="7" name="Picture 6" descr="A cartoon characters with words&#10;&#10;Description automatically generated with medium confidence">
            <a:extLst>
              <a:ext uri="{FF2B5EF4-FFF2-40B4-BE49-F238E27FC236}">
                <a16:creationId xmlns:a16="http://schemas.microsoft.com/office/drawing/2014/main" id="{96276E89-372B-687A-A5CD-983E9FF3EEDB}"/>
              </a:ext>
            </a:extLst>
          </p:cNvPr>
          <p:cNvPicPr>
            <a:picLocks noChangeAspect="1"/>
          </p:cNvPicPr>
          <p:nvPr/>
        </p:nvPicPr>
        <p:blipFill>
          <a:blip r:embed="rId2"/>
          <a:stretch>
            <a:fillRect/>
          </a:stretch>
        </p:blipFill>
        <p:spPr>
          <a:xfrm>
            <a:off x="433307" y="2000248"/>
            <a:ext cx="3897924" cy="3415814"/>
          </a:xfrm>
          <a:prstGeom prst="rect">
            <a:avLst/>
          </a:prstGeom>
        </p:spPr>
      </p:pic>
    </p:spTree>
    <p:extLst>
      <p:ext uri="{BB962C8B-B14F-4D97-AF65-F5344CB8AC3E}">
        <p14:creationId xmlns:p14="http://schemas.microsoft.com/office/powerpoint/2010/main" val="4913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D6D3-B424-562B-7EE6-CBC840840A85}"/>
              </a:ext>
            </a:extLst>
          </p:cNvPr>
          <p:cNvSpPr>
            <a:spLocks noGrp="1"/>
          </p:cNvSpPr>
          <p:nvPr>
            <p:ph type="title"/>
          </p:nvPr>
        </p:nvSpPr>
        <p:spPr>
          <a:xfrm>
            <a:off x="2312894" y="624110"/>
            <a:ext cx="8911687" cy="1280890"/>
          </a:xfrm>
        </p:spPr>
        <p:txBody>
          <a:bodyPr/>
          <a:lstStyle/>
          <a:p>
            <a:r>
              <a:rPr lang="en-US" b="1" dirty="0"/>
              <a:t>See this ads</a:t>
            </a:r>
          </a:p>
        </p:txBody>
      </p:sp>
      <p:pic>
        <p:nvPicPr>
          <p:cNvPr id="5" name="Content Placeholder 4" descr="A jar of nutella and a plate of food&#10;&#10;Description automatically generated">
            <a:extLst>
              <a:ext uri="{FF2B5EF4-FFF2-40B4-BE49-F238E27FC236}">
                <a16:creationId xmlns:a16="http://schemas.microsoft.com/office/drawing/2014/main" id="{B78E3703-AF51-FDF7-0C5F-51F662CBF547}"/>
              </a:ext>
            </a:extLst>
          </p:cNvPr>
          <p:cNvPicPr>
            <a:picLocks noGrp="1" noChangeAspect="1"/>
          </p:cNvPicPr>
          <p:nvPr>
            <p:ph idx="1"/>
          </p:nvPr>
        </p:nvPicPr>
        <p:blipFill>
          <a:blip r:embed="rId2"/>
          <a:stretch>
            <a:fillRect/>
          </a:stretch>
        </p:blipFill>
        <p:spPr>
          <a:xfrm>
            <a:off x="5708795" y="1905000"/>
            <a:ext cx="6223000" cy="3492500"/>
          </a:xfrm>
        </p:spPr>
      </p:pic>
      <p:sp>
        <p:nvSpPr>
          <p:cNvPr id="6" name="TextBox 5">
            <a:extLst>
              <a:ext uri="{FF2B5EF4-FFF2-40B4-BE49-F238E27FC236}">
                <a16:creationId xmlns:a16="http://schemas.microsoft.com/office/drawing/2014/main" id="{50B3E4C2-9174-0D8C-DFAD-CF53502B4942}"/>
              </a:ext>
            </a:extLst>
          </p:cNvPr>
          <p:cNvSpPr txBox="1"/>
          <p:nvPr/>
        </p:nvSpPr>
        <p:spPr>
          <a:xfrm>
            <a:off x="2312894" y="1905000"/>
            <a:ext cx="3257623" cy="369332"/>
          </a:xfrm>
          <a:prstGeom prst="rect">
            <a:avLst/>
          </a:prstGeom>
          <a:noFill/>
        </p:spPr>
        <p:txBody>
          <a:bodyPr wrap="none" rtlCol="0">
            <a:spAutoFit/>
          </a:bodyPr>
          <a:lstStyle/>
          <a:p>
            <a:r>
              <a:rPr lang="en-US" dirty="0"/>
              <a:t>How is the ads meaningful?</a:t>
            </a:r>
          </a:p>
        </p:txBody>
      </p:sp>
    </p:spTree>
    <p:extLst>
      <p:ext uri="{BB962C8B-B14F-4D97-AF65-F5344CB8AC3E}">
        <p14:creationId xmlns:p14="http://schemas.microsoft.com/office/powerpoint/2010/main" val="30494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B704C-8827-B5D3-07B7-137223A50B81}"/>
              </a:ext>
            </a:extLst>
          </p:cNvPr>
          <p:cNvSpPr>
            <a:spLocks noGrp="1"/>
          </p:cNvSpPr>
          <p:nvPr>
            <p:ph idx="1"/>
          </p:nvPr>
        </p:nvSpPr>
        <p:spPr>
          <a:xfrm>
            <a:off x="1078661" y="1384057"/>
            <a:ext cx="8915400" cy="3777622"/>
          </a:xfrm>
        </p:spPr>
        <p:txBody>
          <a:bodyPr>
            <a:normAutofit/>
          </a:bodyPr>
          <a:lstStyle/>
          <a:p>
            <a:r>
              <a:rPr lang="en-US" sz="2500" i="1" dirty="0"/>
              <a:t>Ticketmaster bans Taylor Swift ticket resales</a:t>
            </a:r>
          </a:p>
          <a:p>
            <a:r>
              <a:rPr lang="en-US" sz="2500" i="1" dirty="0"/>
              <a:t>What do you think about chat GPT </a:t>
            </a:r>
            <a:r>
              <a:rPr lang="en-US" sz="2500" dirty="0"/>
              <a:t>? </a:t>
            </a:r>
          </a:p>
          <a:p>
            <a:r>
              <a:rPr lang="en-US" sz="2500" i="1" dirty="0"/>
              <a:t>Turn the light on! </a:t>
            </a:r>
          </a:p>
          <a:p>
            <a:r>
              <a:rPr lang="en-US" sz="2500" dirty="0">
                <a:sym typeface="Wingdings" pitchFamily="2" charset="2"/>
              </a:rPr>
              <a:t>May there be peace on earth.</a:t>
            </a:r>
            <a:endParaRPr lang="en-US" sz="2500" i="1" dirty="0"/>
          </a:p>
        </p:txBody>
      </p:sp>
      <p:sp>
        <p:nvSpPr>
          <p:cNvPr id="4" name="TextBox 3">
            <a:extLst>
              <a:ext uri="{FF2B5EF4-FFF2-40B4-BE49-F238E27FC236}">
                <a16:creationId xmlns:a16="http://schemas.microsoft.com/office/drawing/2014/main" id="{7753EA97-C2FD-4AB0-F0F5-A8FB2A1F40CA}"/>
              </a:ext>
            </a:extLst>
          </p:cNvPr>
          <p:cNvSpPr txBox="1"/>
          <p:nvPr/>
        </p:nvSpPr>
        <p:spPr>
          <a:xfrm>
            <a:off x="8086854" y="1385466"/>
            <a:ext cx="3814414" cy="477054"/>
          </a:xfrm>
          <a:prstGeom prst="rect">
            <a:avLst/>
          </a:prstGeom>
          <a:noFill/>
        </p:spPr>
        <p:txBody>
          <a:bodyPr wrap="square" rtlCol="0">
            <a:spAutoFit/>
          </a:bodyPr>
          <a:lstStyle/>
          <a:p>
            <a:r>
              <a:rPr lang="en-US" sz="2500" dirty="0">
                <a:highlight>
                  <a:srgbClr val="FFFF00"/>
                </a:highlight>
                <a:sym typeface="Wingdings" pitchFamily="2" charset="2"/>
              </a:rPr>
              <a:t> </a:t>
            </a:r>
            <a:r>
              <a:rPr lang="en-US" sz="2500" dirty="0">
                <a:highlight>
                  <a:srgbClr val="FFFF00"/>
                </a:highlight>
              </a:rPr>
              <a:t>Giving information</a:t>
            </a:r>
          </a:p>
        </p:txBody>
      </p:sp>
      <p:sp>
        <p:nvSpPr>
          <p:cNvPr id="5" name="TextBox 4">
            <a:extLst>
              <a:ext uri="{FF2B5EF4-FFF2-40B4-BE49-F238E27FC236}">
                <a16:creationId xmlns:a16="http://schemas.microsoft.com/office/drawing/2014/main" id="{8C6A3BE3-12C2-8DA7-5DB3-A2EAAA15BDA4}"/>
              </a:ext>
            </a:extLst>
          </p:cNvPr>
          <p:cNvSpPr txBox="1"/>
          <p:nvPr/>
        </p:nvSpPr>
        <p:spPr>
          <a:xfrm>
            <a:off x="7033847" y="1887321"/>
            <a:ext cx="3501856" cy="477054"/>
          </a:xfrm>
          <a:prstGeom prst="rect">
            <a:avLst/>
          </a:prstGeom>
          <a:noFill/>
        </p:spPr>
        <p:txBody>
          <a:bodyPr wrap="square" rtlCol="0">
            <a:spAutoFit/>
          </a:bodyPr>
          <a:lstStyle/>
          <a:p>
            <a:r>
              <a:rPr lang="en-US" sz="2500" dirty="0">
                <a:highlight>
                  <a:srgbClr val="FFFF00"/>
                </a:highlight>
                <a:sym typeface="Wingdings" pitchFamily="2" charset="2"/>
              </a:rPr>
              <a:t> Asking a question</a:t>
            </a:r>
            <a:endParaRPr lang="en-US" sz="2500" dirty="0">
              <a:highlight>
                <a:srgbClr val="FFFF00"/>
              </a:highlight>
            </a:endParaRPr>
          </a:p>
        </p:txBody>
      </p:sp>
      <p:sp>
        <p:nvSpPr>
          <p:cNvPr id="6" name="TextBox 5">
            <a:extLst>
              <a:ext uri="{FF2B5EF4-FFF2-40B4-BE49-F238E27FC236}">
                <a16:creationId xmlns:a16="http://schemas.microsoft.com/office/drawing/2014/main" id="{5FA18A2B-3B89-AC9B-93B1-FB24ABD60ECC}"/>
              </a:ext>
            </a:extLst>
          </p:cNvPr>
          <p:cNvSpPr txBox="1"/>
          <p:nvPr/>
        </p:nvSpPr>
        <p:spPr>
          <a:xfrm>
            <a:off x="3962993" y="2428479"/>
            <a:ext cx="4223063" cy="477054"/>
          </a:xfrm>
          <a:prstGeom prst="rect">
            <a:avLst/>
          </a:prstGeom>
          <a:noFill/>
        </p:spPr>
        <p:txBody>
          <a:bodyPr wrap="square" rtlCol="0">
            <a:spAutoFit/>
          </a:bodyPr>
          <a:lstStyle/>
          <a:p>
            <a:r>
              <a:rPr lang="en-US" sz="2500" dirty="0">
                <a:highlight>
                  <a:srgbClr val="FFFF00"/>
                </a:highlight>
                <a:sym typeface="Wingdings" pitchFamily="2" charset="2"/>
              </a:rPr>
              <a:t> </a:t>
            </a:r>
            <a:r>
              <a:rPr lang="en-US" sz="2500" dirty="0">
                <a:highlight>
                  <a:srgbClr val="FFFF00"/>
                </a:highlight>
              </a:rPr>
              <a:t>Giving a command</a:t>
            </a:r>
          </a:p>
        </p:txBody>
      </p:sp>
      <p:sp>
        <p:nvSpPr>
          <p:cNvPr id="7" name="TextBox 6">
            <a:extLst>
              <a:ext uri="{FF2B5EF4-FFF2-40B4-BE49-F238E27FC236}">
                <a16:creationId xmlns:a16="http://schemas.microsoft.com/office/drawing/2014/main" id="{66282707-3A8F-6AA8-560B-3F1F8A422F74}"/>
              </a:ext>
            </a:extLst>
          </p:cNvPr>
          <p:cNvSpPr txBox="1"/>
          <p:nvPr/>
        </p:nvSpPr>
        <p:spPr>
          <a:xfrm>
            <a:off x="6183458" y="2933311"/>
            <a:ext cx="6227232" cy="477054"/>
          </a:xfrm>
          <a:prstGeom prst="rect">
            <a:avLst/>
          </a:prstGeom>
          <a:noFill/>
        </p:spPr>
        <p:txBody>
          <a:bodyPr wrap="square" rtlCol="0">
            <a:spAutoFit/>
          </a:bodyPr>
          <a:lstStyle/>
          <a:p>
            <a:r>
              <a:rPr lang="en-US" sz="2500" dirty="0">
                <a:highlight>
                  <a:srgbClr val="FFFF00"/>
                </a:highlight>
                <a:sym typeface="Wingdings" pitchFamily="2" charset="2"/>
              </a:rPr>
              <a:t> Expressing wishes</a:t>
            </a:r>
            <a:endParaRPr lang="en-US" sz="2500" dirty="0">
              <a:highlight>
                <a:srgbClr val="FFFF00"/>
              </a:highlight>
            </a:endParaRPr>
          </a:p>
        </p:txBody>
      </p:sp>
      <p:pic>
        <p:nvPicPr>
          <p:cNvPr id="8" name="Picture 7" descr="A black and green cloud with text&#10;&#10;Description automatically generated">
            <a:extLst>
              <a:ext uri="{FF2B5EF4-FFF2-40B4-BE49-F238E27FC236}">
                <a16:creationId xmlns:a16="http://schemas.microsoft.com/office/drawing/2014/main" id="{00AFDF44-9807-900C-AD93-10B839EBC3DB}"/>
              </a:ext>
            </a:extLst>
          </p:cNvPr>
          <p:cNvPicPr>
            <a:picLocks noChangeAspect="1"/>
          </p:cNvPicPr>
          <p:nvPr/>
        </p:nvPicPr>
        <p:blipFill>
          <a:blip r:embed="rId2"/>
          <a:stretch>
            <a:fillRect/>
          </a:stretch>
        </p:blipFill>
        <p:spPr>
          <a:xfrm>
            <a:off x="3238500" y="3567534"/>
            <a:ext cx="5715000" cy="1905000"/>
          </a:xfrm>
          <a:prstGeom prst="rect">
            <a:avLst/>
          </a:prstGeom>
        </p:spPr>
      </p:pic>
    </p:spTree>
    <p:extLst>
      <p:ext uri="{BB962C8B-B14F-4D97-AF65-F5344CB8AC3E}">
        <p14:creationId xmlns:p14="http://schemas.microsoft.com/office/powerpoint/2010/main" val="11541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charRg st="102" end="13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C5BFACE-693B-7B47-C30D-E982F7763F26}"/>
              </a:ext>
            </a:extLst>
          </p:cNvPr>
          <p:cNvGraphicFramePr>
            <a:graphicFrameLocks noGrp="1"/>
          </p:cNvGraphicFramePr>
          <p:nvPr>
            <p:ph idx="1"/>
            <p:extLst>
              <p:ext uri="{D42A27DB-BD31-4B8C-83A1-F6EECF244321}">
                <p14:modId xmlns:p14="http://schemas.microsoft.com/office/powerpoint/2010/main" val="2894613191"/>
              </p:ext>
            </p:extLst>
          </p:nvPr>
        </p:nvGraphicFramePr>
        <p:xfrm>
          <a:off x="1846513" y="1255332"/>
          <a:ext cx="1772246" cy="731520"/>
        </p:xfrm>
        <a:graphic>
          <a:graphicData uri="http://schemas.openxmlformats.org/drawingml/2006/table">
            <a:tbl>
              <a:tblPr firstRow="1" bandRow="1">
                <a:tableStyleId>{2D5ABB26-0587-4C30-8999-92F81FD0307C}</a:tableStyleId>
              </a:tblPr>
              <a:tblGrid>
                <a:gridCol w="1772246">
                  <a:extLst>
                    <a:ext uri="{9D8B030D-6E8A-4147-A177-3AD203B41FA5}">
                      <a16:colId xmlns:a16="http://schemas.microsoft.com/office/drawing/2014/main" val="2867829569"/>
                    </a:ext>
                  </a:extLst>
                </a:gridCol>
              </a:tblGrid>
              <a:tr h="130629">
                <a:tc>
                  <a:txBody>
                    <a:bodyPr/>
                    <a:lstStyle/>
                    <a:p>
                      <a:r>
                        <a:rPr lang="en-US" b="0" dirty="0"/>
                        <a:t>Words</a:t>
                      </a:r>
                      <a:endParaRPr lang="en-US" dirty="0"/>
                    </a:p>
                  </a:txBody>
                  <a:tcPr/>
                </a:tc>
                <a:extLst>
                  <a:ext uri="{0D108BD9-81ED-4DB2-BD59-A6C34878D82A}">
                    <a16:rowId xmlns:a16="http://schemas.microsoft.com/office/drawing/2014/main" val="1633977113"/>
                  </a:ext>
                </a:extLst>
              </a:tr>
              <a:tr h="130629">
                <a:tc>
                  <a:txBody>
                    <a:bodyPr/>
                    <a:lstStyle/>
                    <a:p>
                      <a:endParaRPr lang="en-US" dirty="0"/>
                    </a:p>
                  </a:txBody>
                  <a:tcPr/>
                </a:tc>
                <a:extLst>
                  <a:ext uri="{0D108BD9-81ED-4DB2-BD59-A6C34878D82A}">
                    <a16:rowId xmlns:a16="http://schemas.microsoft.com/office/drawing/2014/main" val="617714714"/>
                  </a:ext>
                </a:extLst>
              </a:tr>
            </a:tbl>
          </a:graphicData>
        </a:graphic>
      </p:graphicFrame>
      <p:sp>
        <p:nvSpPr>
          <p:cNvPr id="4" name="Title 3">
            <a:extLst>
              <a:ext uri="{FF2B5EF4-FFF2-40B4-BE49-F238E27FC236}">
                <a16:creationId xmlns:a16="http://schemas.microsoft.com/office/drawing/2014/main" id="{BAB64F1F-6AA3-F9E5-0B50-CFE60758A38E}"/>
              </a:ext>
            </a:extLst>
          </p:cNvPr>
          <p:cNvSpPr txBox="1">
            <a:spLocks/>
          </p:cNvSpPr>
          <p:nvPr/>
        </p:nvSpPr>
        <p:spPr>
          <a:xfrm>
            <a:off x="1846513" y="128080"/>
            <a:ext cx="9826087" cy="861774"/>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t">
            <a:sp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500"/>
              <a:t>When you know the language </a:t>
            </a:r>
            <a:br>
              <a:rPr lang="en-US" sz="2500"/>
            </a:br>
            <a:r>
              <a:rPr lang="en-US" sz="2500"/>
              <a:t>you will know that the words or sentences have meanings </a:t>
            </a:r>
            <a:endParaRPr lang="en-US" sz="2500" dirty="0"/>
          </a:p>
        </p:txBody>
      </p:sp>
      <p:graphicFrame>
        <p:nvGraphicFramePr>
          <p:cNvPr id="6" name="Table 5">
            <a:extLst>
              <a:ext uri="{FF2B5EF4-FFF2-40B4-BE49-F238E27FC236}">
                <a16:creationId xmlns:a16="http://schemas.microsoft.com/office/drawing/2014/main" id="{50B59E63-6F50-A7EA-E0BD-E2C26B2EB793}"/>
              </a:ext>
            </a:extLst>
          </p:cNvPr>
          <p:cNvGraphicFramePr>
            <a:graphicFrameLocks/>
          </p:cNvGraphicFramePr>
          <p:nvPr>
            <p:extLst>
              <p:ext uri="{D42A27DB-BD31-4B8C-83A1-F6EECF244321}">
                <p14:modId xmlns:p14="http://schemas.microsoft.com/office/powerpoint/2010/main" val="2025195018"/>
              </p:ext>
            </p:extLst>
          </p:nvPr>
        </p:nvGraphicFramePr>
        <p:xfrm>
          <a:off x="5865813" y="1192086"/>
          <a:ext cx="3506787" cy="741680"/>
        </p:xfrm>
        <a:graphic>
          <a:graphicData uri="http://schemas.openxmlformats.org/drawingml/2006/table">
            <a:tbl>
              <a:tblPr firstRow="1" bandRow="1">
                <a:tableStyleId>{2D5ABB26-0587-4C30-8999-92F81FD0307C}</a:tableStyleId>
              </a:tblPr>
              <a:tblGrid>
                <a:gridCol w="3506787">
                  <a:extLst>
                    <a:ext uri="{9D8B030D-6E8A-4147-A177-3AD203B41FA5}">
                      <a16:colId xmlns:a16="http://schemas.microsoft.com/office/drawing/2014/main" val="286782956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Flick (meaningful)</a:t>
                      </a:r>
                    </a:p>
                  </a:txBody>
                  <a:tcPr/>
                </a:tc>
                <a:extLst>
                  <a:ext uri="{0D108BD9-81ED-4DB2-BD59-A6C34878D82A}">
                    <a16:rowId xmlns:a16="http://schemas.microsoft.com/office/drawing/2014/main" val="163397711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Blick</a:t>
                      </a:r>
                      <a:r>
                        <a:rPr lang="en-US" dirty="0"/>
                        <a:t> (meaningless)</a:t>
                      </a:r>
                    </a:p>
                  </a:txBody>
                  <a:tcPr/>
                </a:tc>
                <a:extLst>
                  <a:ext uri="{0D108BD9-81ED-4DB2-BD59-A6C34878D82A}">
                    <a16:rowId xmlns:a16="http://schemas.microsoft.com/office/drawing/2014/main" val="617714714"/>
                  </a:ext>
                </a:extLst>
              </a:tr>
            </a:tbl>
          </a:graphicData>
        </a:graphic>
      </p:graphicFrame>
      <p:graphicFrame>
        <p:nvGraphicFramePr>
          <p:cNvPr id="7" name="Table 5">
            <a:extLst>
              <a:ext uri="{FF2B5EF4-FFF2-40B4-BE49-F238E27FC236}">
                <a16:creationId xmlns:a16="http://schemas.microsoft.com/office/drawing/2014/main" id="{BF92560C-81FE-1E7B-AE1C-0F69770EEA72}"/>
              </a:ext>
            </a:extLst>
          </p:cNvPr>
          <p:cNvGraphicFramePr>
            <a:graphicFrameLocks/>
          </p:cNvGraphicFramePr>
          <p:nvPr>
            <p:extLst>
              <p:ext uri="{D42A27DB-BD31-4B8C-83A1-F6EECF244321}">
                <p14:modId xmlns:p14="http://schemas.microsoft.com/office/powerpoint/2010/main" val="1950620686"/>
              </p:ext>
            </p:extLst>
          </p:nvPr>
        </p:nvGraphicFramePr>
        <p:xfrm>
          <a:off x="1846513" y="1897844"/>
          <a:ext cx="1772246" cy="731520"/>
        </p:xfrm>
        <a:graphic>
          <a:graphicData uri="http://schemas.openxmlformats.org/drawingml/2006/table">
            <a:tbl>
              <a:tblPr firstRow="1" bandRow="1">
                <a:tableStyleId>{2D5ABB26-0587-4C30-8999-92F81FD0307C}</a:tableStyleId>
              </a:tblPr>
              <a:tblGrid>
                <a:gridCol w="1772246">
                  <a:extLst>
                    <a:ext uri="{9D8B030D-6E8A-4147-A177-3AD203B41FA5}">
                      <a16:colId xmlns:a16="http://schemas.microsoft.com/office/drawing/2014/main" val="2867829569"/>
                    </a:ext>
                  </a:extLst>
                </a:gridCol>
              </a:tblGrid>
              <a:tr h="130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Sentences</a:t>
                      </a:r>
                    </a:p>
                  </a:txBody>
                  <a:tcPr/>
                </a:tc>
                <a:extLst>
                  <a:ext uri="{0D108BD9-81ED-4DB2-BD59-A6C34878D82A}">
                    <a16:rowId xmlns:a16="http://schemas.microsoft.com/office/drawing/2014/main" val="1633977113"/>
                  </a:ext>
                </a:extLst>
              </a:tr>
              <a:tr h="130629">
                <a:tc>
                  <a:txBody>
                    <a:bodyPr/>
                    <a:lstStyle/>
                    <a:p>
                      <a:endParaRPr lang="en-US" dirty="0"/>
                    </a:p>
                  </a:txBody>
                  <a:tcPr/>
                </a:tc>
                <a:extLst>
                  <a:ext uri="{0D108BD9-81ED-4DB2-BD59-A6C34878D82A}">
                    <a16:rowId xmlns:a16="http://schemas.microsoft.com/office/drawing/2014/main" val="617714714"/>
                  </a:ext>
                </a:extLst>
              </a:tr>
            </a:tbl>
          </a:graphicData>
        </a:graphic>
      </p:graphicFrame>
      <p:graphicFrame>
        <p:nvGraphicFramePr>
          <p:cNvPr id="8" name="Table 7">
            <a:extLst>
              <a:ext uri="{FF2B5EF4-FFF2-40B4-BE49-F238E27FC236}">
                <a16:creationId xmlns:a16="http://schemas.microsoft.com/office/drawing/2014/main" id="{E1915B22-A8F3-3C00-23C3-13B9C1534C18}"/>
              </a:ext>
            </a:extLst>
          </p:cNvPr>
          <p:cNvGraphicFramePr>
            <a:graphicFrameLocks/>
          </p:cNvGraphicFramePr>
          <p:nvPr>
            <p:extLst>
              <p:ext uri="{D42A27DB-BD31-4B8C-83A1-F6EECF244321}">
                <p14:modId xmlns:p14="http://schemas.microsoft.com/office/powerpoint/2010/main" val="3376233299"/>
              </p:ext>
            </p:extLst>
          </p:nvPr>
        </p:nvGraphicFramePr>
        <p:xfrm>
          <a:off x="5857650" y="1927126"/>
          <a:ext cx="5688185" cy="741680"/>
        </p:xfrm>
        <a:graphic>
          <a:graphicData uri="http://schemas.openxmlformats.org/drawingml/2006/table">
            <a:tbl>
              <a:tblPr firstRow="1" bandRow="1">
                <a:tableStyleId>{2D5ABB26-0587-4C30-8999-92F81FD0307C}</a:tableStyleId>
              </a:tblPr>
              <a:tblGrid>
                <a:gridCol w="5688185">
                  <a:extLst>
                    <a:ext uri="{9D8B030D-6E8A-4147-A177-3AD203B41FA5}">
                      <a16:colId xmlns:a16="http://schemas.microsoft.com/office/drawing/2014/main" val="2867829569"/>
                    </a:ext>
                  </a:extLst>
                </a:gridCol>
              </a:tblGrid>
              <a:tr h="370840">
                <a:tc>
                  <a:txBody>
                    <a:bodyPr/>
                    <a:lstStyle/>
                    <a:p>
                      <a:r>
                        <a:rPr lang="en-US" dirty="0"/>
                        <a:t>Jonathan swims every Sunday</a:t>
                      </a:r>
                    </a:p>
                  </a:txBody>
                  <a:tcPr/>
                </a:tc>
                <a:extLst>
                  <a:ext uri="{0D108BD9-81ED-4DB2-BD59-A6C34878D82A}">
                    <a16:rowId xmlns:a16="http://schemas.microsoft.com/office/drawing/2014/main" val="1633977113"/>
                  </a:ext>
                </a:extLst>
              </a:tr>
              <a:tr h="370840">
                <a:tc>
                  <a:txBody>
                    <a:bodyPr/>
                    <a:lstStyle/>
                    <a:p>
                      <a:r>
                        <a:rPr lang="en-US" dirty="0"/>
                        <a:t>Swims Jonathan Sunday every</a:t>
                      </a:r>
                    </a:p>
                  </a:txBody>
                  <a:tcPr/>
                </a:tc>
                <a:extLst>
                  <a:ext uri="{0D108BD9-81ED-4DB2-BD59-A6C34878D82A}">
                    <a16:rowId xmlns:a16="http://schemas.microsoft.com/office/drawing/2014/main" val="617714714"/>
                  </a:ext>
                </a:extLst>
              </a:tr>
            </a:tbl>
          </a:graphicData>
        </a:graphic>
      </p:graphicFrame>
      <p:graphicFrame>
        <p:nvGraphicFramePr>
          <p:cNvPr id="9" name="Table 5">
            <a:extLst>
              <a:ext uri="{FF2B5EF4-FFF2-40B4-BE49-F238E27FC236}">
                <a16:creationId xmlns:a16="http://schemas.microsoft.com/office/drawing/2014/main" id="{4DE1B18F-DBA1-C104-BBF2-460F67C7735B}"/>
              </a:ext>
            </a:extLst>
          </p:cNvPr>
          <p:cNvGraphicFramePr>
            <a:graphicFrameLocks/>
          </p:cNvGraphicFramePr>
          <p:nvPr>
            <p:extLst>
              <p:ext uri="{D42A27DB-BD31-4B8C-83A1-F6EECF244321}">
                <p14:modId xmlns:p14="http://schemas.microsoft.com/office/powerpoint/2010/main" val="2759217259"/>
              </p:ext>
            </p:extLst>
          </p:nvPr>
        </p:nvGraphicFramePr>
        <p:xfrm>
          <a:off x="1853296" y="2733839"/>
          <a:ext cx="3187395" cy="731520"/>
        </p:xfrm>
        <a:graphic>
          <a:graphicData uri="http://schemas.openxmlformats.org/drawingml/2006/table">
            <a:tbl>
              <a:tblPr firstRow="1" bandRow="1">
                <a:tableStyleId>{2D5ABB26-0587-4C30-8999-92F81FD0307C}</a:tableStyleId>
              </a:tblPr>
              <a:tblGrid>
                <a:gridCol w="3187395">
                  <a:extLst>
                    <a:ext uri="{9D8B030D-6E8A-4147-A177-3AD203B41FA5}">
                      <a16:colId xmlns:a16="http://schemas.microsoft.com/office/drawing/2014/main" val="2867829569"/>
                    </a:ext>
                  </a:extLst>
                </a:gridCol>
              </a:tblGrid>
              <a:tr h="130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Words has two meanings</a:t>
                      </a:r>
                    </a:p>
                  </a:txBody>
                  <a:tcPr/>
                </a:tc>
                <a:extLst>
                  <a:ext uri="{0D108BD9-81ED-4DB2-BD59-A6C34878D82A}">
                    <a16:rowId xmlns:a16="http://schemas.microsoft.com/office/drawing/2014/main" val="1633977113"/>
                  </a:ext>
                </a:extLst>
              </a:tr>
              <a:tr h="130629">
                <a:tc>
                  <a:txBody>
                    <a:bodyPr/>
                    <a:lstStyle/>
                    <a:p>
                      <a:endParaRPr lang="en-US" dirty="0"/>
                    </a:p>
                  </a:txBody>
                  <a:tcPr/>
                </a:tc>
                <a:extLst>
                  <a:ext uri="{0D108BD9-81ED-4DB2-BD59-A6C34878D82A}">
                    <a16:rowId xmlns:a16="http://schemas.microsoft.com/office/drawing/2014/main" val="617714714"/>
                  </a:ext>
                </a:extLst>
              </a:tr>
            </a:tbl>
          </a:graphicData>
        </a:graphic>
      </p:graphicFrame>
      <p:sp>
        <p:nvSpPr>
          <p:cNvPr id="11" name="TextBox 10">
            <a:extLst>
              <a:ext uri="{FF2B5EF4-FFF2-40B4-BE49-F238E27FC236}">
                <a16:creationId xmlns:a16="http://schemas.microsoft.com/office/drawing/2014/main" id="{F701B011-5BB3-1FDA-D4D0-FA8FE97A5B5F}"/>
              </a:ext>
            </a:extLst>
          </p:cNvPr>
          <p:cNvSpPr txBox="1"/>
          <p:nvPr/>
        </p:nvSpPr>
        <p:spPr>
          <a:xfrm>
            <a:off x="5865813" y="2733839"/>
            <a:ext cx="6101442" cy="369332"/>
          </a:xfrm>
          <a:prstGeom prst="rect">
            <a:avLst/>
          </a:prstGeom>
          <a:noFill/>
        </p:spPr>
        <p:txBody>
          <a:bodyPr wrap="square">
            <a:spAutoFit/>
          </a:bodyPr>
          <a:lstStyle/>
          <a:p>
            <a:r>
              <a:rPr lang="en-US" dirty="0"/>
              <a:t>Bank, can, sentence, book …</a:t>
            </a:r>
          </a:p>
        </p:txBody>
      </p:sp>
      <p:graphicFrame>
        <p:nvGraphicFramePr>
          <p:cNvPr id="12" name="Table 5">
            <a:extLst>
              <a:ext uri="{FF2B5EF4-FFF2-40B4-BE49-F238E27FC236}">
                <a16:creationId xmlns:a16="http://schemas.microsoft.com/office/drawing/2014/main" id="{A8CCBB0D-2E95-E752-75FF-D4B196597266}"/>
              </a:ext>
            </a:extLst>
          </p:cNvPr>
          <p:cNvGraphicFramePr>
            <a:graphicFrameLocks/>
          </p:cNvGraphicFramePr>
          <p:nvPr>
            <p:extLst>
              <p:ext uri="{D42A27DB-BD31-4B8C-83A1-F6EECF244321}">
                <p14:modId xmlns:p14="http://schemas.microsoft.com/office/powerpoint/2010/main" val="3882021902"/>
              </p:ext>
            </p:extLst>
          </p:nvPr>
        </p:nvGraphicFramePr>
        <p:xfrm>
          <a:off x="1846644" y="3171855"/>
          <a:ext cx="4308624" cy="731520"/>
        </p:xfrm>
        <a:graphic>
          <a:graphicData uri="http://schemas.openxmlformats.org/drawingml/2006/table">
            <a:tbl>
              <a:tblPr firstRow="1" bandRow="1">
                <a:tableStyleId>{2D5ABB26-0587-4C30-8999-92F81FD0307C}</a:tableStyleId>
              </a:tblPr>
              <a:tblGrid>
                <a:gridCol w="4308624">
                  <a:extLst>
                    <a:ext uri="{9D8B030D-6E8A-4147-A177-3AD203B41FA5}">
                      <a16:colId xmlns:a16="http://schemas.microsoft.com/office/drawing/2014/main" val="2867829569"/>
                    </a:ext>
                  </a:extLst>
                </a:gridCol>
              </a:tblGrid>
              <a:tr h="130629">
                <a:tc>
                  <a:txBody>
                    <a:bodyPr/>
                    <a:lstStyle/>
                    <a:p>
                      <a:r>
                        <a:rPr lang="en-US" dirty="0"/>
                        <a:t>A sentence has two meanings</a:t>
                      </a:r>
                    </a:p>
                  </a:txBody>
                  <a:tcPr/>
                </a:tc>
                <a:extLst>
                  <a:ext uri="{0D108BD9-81ED-4DB2-BD59-A6C34878D82A}">
                    <a16:rowId xmlns:a16="http://schemas.microsoft.com/office/drawing/2014/main" val="1633977113"/>
                  </a:ext>
                </a:extLst>
              </a:tr>
              <a:tr h="130629">
                <a:tc>
                  <a:txBody>
                    <a:bodyPr/>
                    <a:lstStyle/>
                    <a:p>
                      <a:endParaRPr lang="en-US" dirty="0"/>
                    </a:p>
                  </a:txBody>
                  <a:tcPr/>
                </a:tc>
                <a:extLst>
                  <a:ext uri="{0D108BD9-81ED-4DB2-BD59-A6C34878D82A}">
                    <a16:rowId xmlns:a16="http://schemas.microsoft.com/office/drawing/2014/main" val="617714714"/>
                  </a:ext>
                </a:extLst>
              </a:tr>
            </a:tbl>
          </a:graphicData>
        </a:graphic>
      </p:graphicFrame>
      <p:graphicFrame>
        <p:nvGraphicFramePr>
          <p:cNvPr id="13" name="Table 5">
            <a:extLst>
              <a:ext uri="{FF2B5EF4-FFF2-40B4-BE49-F238E27FC236}">
                <a16:creationId xmlns:a16="http://schemas.microsoft.com/office/drawing/2014/main" id="{C72359F1-66FB-DFEA-D25C-4FC8E478F97F}"/>
              </a:ext>
            </a:extLst>
          </p:cNvPr>
          <p:cNvGraphicFramePr>
            <a:graphicFrameLocks/>
          </p:cNvGraphicFramePr>
          <p:nvPr>
            <p:extLst>
              <p:ext uri="{D42A27DB-BD31-4B8C-83A1-F6EECF244321}">
                <p14:modId xmlns:p14="http://schemas.microsoft.com/office/powerpoint/2010/main" val="564440486"/>
              </p:ext>
            </p:extLst>
          </p:nvPr>
        </p:nvGraphicFramePr>
        <p:xfrm>
          <a:off x="5865813" y="3190042"/>
          <a:ext cx="4308624" cy="731520"/>
        </p:xfrm>
        <a:graphic>
          <a:graphicData uri="http://schemas.openxmlformats.org/drawingml/2006/table">
            <a:tbl>
              <a:tblPr firstRow="1" bandRow="1">
                <a:tableStyleId>{2D5ABB26-0587-4C30-8999-92F81FD0307C}</a:tableStyleId>
              </a:tblPr>
              <a:tblGrid>
                <a:gridCol w="4308624">
                  <a:extLst>
                    <a:ext uri="{9D8B030D-6E8A-4147-A177-3AD203B41FA5}">
                      <a16:colId xmlns:a16="http://schemas.microsoft.com/office/drawing/2014/main" val="2867829569"/>
                    </a:ext>
                  </a:extLst>
                </a:gridCol>
              </a:tblGrid>
              <a:tr h="130629">
                <a:tc>
                  <a:txBody>
                    <a:bodyPr/>
                    <a:lstStyle/>
                    <a:p>
                      <a:r>
                        <a:rPr lang="en-US" dirty="0"/>
                        <a:t>I saw [monkeys with the telescope]</a:t>
                      </a:r>
                    </a:p>
                  </a:txBody>
                  <a:tcPr/>
                </a:tc>
                <a:extLst>
                  <a:ext uri="{0D108BD9-81ED-4DB2-BD59-A6C34878D82A}">
                    <a16:rowId xmlns:a16="http://schemas.microsoft.com/office/drawing/2014/main" val="1633977113"/>
                  </a:ext>
                </a:extLst>
              </a:tr>
              <a:tr h="130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saw monkeys [with the telescope]</a:t>
                      </a:r>
                    </a:p>
                  </a:txBody>
                  <a:tcPr/>
                </a:tc>
                <a:extLst>
                  <a:ext uri="{0D108BD9-81ED-4DB2-BD59-A6C34878D82A}">
                    <a16:rowId xmlns:a16="http://schemas.microsoft.com/office/drawing/2014/main" val="617714714"/>
                  </a:ext>
                </a:extLst>
              </a:tr>
            </a:tbl>
          </a:graphicData>
        </a:graphic>
      </p:graphicFrame>
      <p:graphicFrame>
        <p:nvGraphicFramePr>
          <p:cNvPr id="14" name="Table 5">
            <a:extLst>
              <a:ext uri="{FF2B5EF4-FFF2-40B4-BE49-F238E27FC236}">
                <a16:creationId xmlns:a16="http://schemas.microsoft.com/office/drawing/2014/main" id="{09CF3884-B759-6ABA-32CE-288E3C8EC7FD}"/>
              </a:ext>
            </a:extLst>
          </p:cNvPr>
          <p:cNvGraphicFramePr>
            <a:graphicFrameLocks/>
          </p:cNvGraphicFramePr>
          <p:nvPr>
            <p:extLst>
              <p:ext uri="{D42A27DB-BD31-4B8C-83A1-F6EECF244321}">
                <p14:modId xmlns:p14="http://schemas.microsoft.com/office/powerpoint/2010/main" val="4031257023"/>
              </p:ext>
            </p:extLst>
          </p:nvPr>
        </p:nvGraphicFramePr>
        <p:xfrm>
          <a:off x="1863580" y="3988426"/>
          <a:ext cx="4308624" cy="731520"/>
        </p:xfrm>
        <a:graphic>
          <a:graphicData uri="http://schemas.openxmlformats.org/drawingml/2006/table">
            <a:tbl>
              <a:tblPr firstRow="1" bandRow="1">
                <a:tableStyleId>{2D5ABB26-0587-4C30-8999-92F81FD0307C}</a:tableStyleId>
              </a:tblPr>
              <a:tblGrid>
                <a:gridCol w="4308624">
                  <a:extLst>
                    <a:ext uri="{9D8B030D-6E8A-4147-A177-3AD203B41FA5}">
                      <a16:colId xmlns:a16="http://schemas.microsoft.com/office/drawing/2014/main" val="2867829569"/>
                    </a:ext>
                  </a:extLst>
                </a:gridCol>
              </a:tblGrid>
              <a:tr h="130629">
                <a:tc>
                  <a:txBody>
                    <a:bodyPr/>
                    <a:lstStyle/>
                    <a:p>
                      <a:r>
                        <a:rPr lang="en-US" dirty="0"/>
                        <a:t>Two words have same meanings </a:t>
                      </a:r>
                    </a:p>
                  </a:txBody>
                  <a:tcPr/>
                </a:tc>
                <a:extLst>
                  <a:ext uri="{0D108BD9-81ED-4DB2-BD59-A6C34878D82A}">
                    <a16:rowId xmlns:a16="http://schemas.microsoft.com/office/drawing/2014/main" val="1633977113"/>
                  </a:ext>
                </a:extLst>
              </a:tr>
              <a:tr h="130629">
                <a:tc>
                  <a:txBody>
                    <a:bodyPr/>
                    <a:lstStyle/>
                    <a:p>
                      <a:endParaRPr lang="en-US" dirty="0"/>
                    </a:p>
                  </a:txBody>
                  <a:tcPr/>
                </a:tc>
                <a:extLst>
                  <a:ext uri="{0D108BD9-81ED-4DB2-BD59-A6C34878D82A}">
                    <a16:rowId xmlns:a16="http://schemas.microsoft.com/office/drawing/2014/main" val="617714714"/>
                  </a:ext>
                </a:extLst>
              </a:tr>
            </a:tbl>
          </a:graphicData>
        </a:graphic>
      </p:graphicFrame>
      <p:sp>
        <p:nvSpPr>
          <p:cNvPr id="16" name="TextBox 15">
            <a:extLst>
              <a:ext uri="{FF2B5EF4-FFF2-40B4-BE49-F238E27FC236}">
                <a16:creationId xmlns:a16="http://schemas.microsoft.com/office/drawing/2014/main" id="{9CC3E753-070C-18B5-E913-FDA2DE97A67A}"/>
              </a:ext>
            </a:extLst>
          </p:cNvPr>
          <p:cNvSpPr txBox="1"/>
          <p:nvPr/>
        </p:nvSpPr>
        <p:spPr>
          <a:xfrm>
            <a:off x="5857650" y="4006613"/>
            <a:ext cx="61014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Sofa and couch </a:t>
            </a:r>
          </a:p>
        </p:txBody>
      </p:sp>
      <p:sp>
        <p:nvSpPr>
          <p:cNvPr id="18" name="TextBox 17">
            <a:extLst>
              <a:ext uri="{FF2B5EF4-FFF2-40B4-BE49-F238E27FC236}">
                <a16:creationId xmlns:a16="http://schemas.microsoft.com/office/drawing/2014/main" id="{95AA29DC-AEC6-38D5-FAD1-1BA6BBD29FC3}"/>
              </a:ext>
            </a:extLst>
          </p:cNvPr>
          <p:cNvSpPr txBox="1"/>
          <p:nvPr/>
        </p:nvSpPr>
        <p:spPr>
          <a:xfrm>
            <a:off x="1846513" y="4691767"/>
            <a:ext cx="6101442" cy="369332"/>
          </a:xfrm>
          <a:prstGeom prst="rect">
            <a:avLst/>
          </a:prstGeom>
          <a:noFill/>
        </p:spPr>
        <p:txBody>
          <a:bodyPr wrap="square">
            <a:spAutoFit/>
          </a:bodyPr>
          <a:lstStyle/>
          <a:p>
            <a:r>
              <a:rPr lang="en-US" dirty="0"/>
              <a:t>Two sentences have same meanings</a:t>
            </a:r>
          </a:p>
        </p:txBody>
      </p:sp>
      <p:graphicFrame>
        <p:nvGraphicFramePr>
          <p:cNvPr id="19" name="Table 18">
            <a:extLst>
              <a:ext uri="{FF2B5EF4-FFF2-40B4-BE49-F238E27FC236}">
                <a16:creationId xmlns:a16="http://schemas.microsoft.com/office/drawing/2014/main" id="{99FB3944-718B-C7C4-A6FB-C9C884CB6794}"/>
              </a:ext>
            </a:extLst>
          </p:cNvPr>
          <p:cNvGraphicFramePr>
            <a:graphicFrameLocks noGrp="1"/>
          </p:cNvGraphicFramePr>
          <p:nvPr>
            <p:extLst>
              <p:ext uri="{D42A27DB-BD31-4B8C-83A1-F6EECF244321}">
                <p14:modId xmlns:p14="http://schemas.microsoft.com/office/powerpoint/2010/main" val="128579136"/>
              </p:ext>
            </p:extLst>
          </p:nvPr>
        </p:nvGraphicFramePr>
        <p:xfrm>
          <a:off x="6979210" y="4609920"/>
          <a:ext cx="4786780" cy="741680"/>
        </p:xfrm>
        <a:graphic>
          <a:graphicData uri="http://schemas.openxmlformats.org/drawingml/2006/table">
            <a:tbl>
              <a:tblPr firstRow="1" bandRow="1">
                <a:tableStyleId>{2D5ABB26-0587-4C30-8999-92F81FD0307C}</a:tableStyleId>
              </a:tblPr>
              <a:tblGrid>
                <a:gridCol w="4786780">
                  <a:extLst>
                    <a:ext uri="{9D8B030D-6E8A-4147-A177-3AD203B41FA5}">
                      <a16:colId xmlns:a16="http://schemas.microsoft.com/office/drawing/2014/main" val="174775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Anton puts off the meeting </a:t>
                      </a:r>
                    </a:p>
                  </a:txBody>
                  <a:tcPr/>
                </a:tc>
                <a:extLst>
                  <a:ext uri="{0D108BD9-81ED-4DB2-BD59-A6C34878D82A}">
                    <a16:rowId xmlns:a16="http://schemas.microsoft.com/office/drawing/2014/main" val="388894139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Anton putts the meeting off</a:t>
                      </a:r>
                    </a:p>
                  </a:txBody>
                  <a:tcPr/>
                </a:tc>
                <a:extLst>
                  <a:ext uri="{0D108BD9-81ED-4DB2-BD59-A6C34878D82A}">
                    <a16:rowId xmlns:a16="http://schemas.microsoft.com/office/drawing/2014/main" val="2911005271"/>
                  </a:ext>
                </a:extLst>
              </a:tr>
            </a:tbl>
          </a:graphicData>
        </a:graphic>
      </p:graphicFrame>
      <p:sp>
        <p:nvSpPr>
          <p:cNvPr id="21" name="TextBox 20">
            <a:extLst>
              <a:ext uri="{FF2B5EF4-FFF2-40B4-BE49-F238E27FC236}">
                <a16:creationId xmlns:a16="http://schemas.microsoft.com/office/drawing/2014/main" id="{654356F3-F2C0-FCF7-0D1F-C3DCF6787FE5}"/>
              </a:ext>
            </a:extLst>
          </p:cNvPr>
          <p:cNvSpPr txBox="1"/>
          <p:nvPr/>
        </p:nvSpPr>
        <p:spPr>
          <a:xfrm>
            <a:off x="1733551" y="5561587"/>
            <a:ext cx="5189763" cy="369332"/>
          </a:xfrm>
          <a:prstGeom prst="rect">
            <a:avLst/>
          </a:prstGeom>
          <a:noFill/>
        </p:spPr>
        <p:txBody>
          <a:bodyPr wrap="square">
            <a:spAutoFit/>
          </a:bodyPr>
          <a:lstStyle/>
          <a:p>
            <a:r>
              <a:rPr lang="en-US" dirty="0"/>
              <a:t>Words or sentences have opposite meanings</a:t>
            </a:r>
          </a:p>
        </p:txBody>
      </p:sp>
      <p:graphicFrame>
        <p:nvGraphicFramePr>
          <p:cNvPr id="22" name="Table 21">
            <a:extLst>
              <a:ext uri="{FF2B5EF4-FFF2-40B4-BE49-F238E27FC236}">
                <a16:creationId xmlns:a16="http://schemas.microsoft.com/office/drawing/2014/main" id="{BBA9A526-50FB-2FDC-21DF-E26873DD9D79}"/>
              </a:ext>
            </a:extLst>
          </p:cNvPr>
          <p:cNvGraphicFramePr>
            <a:graphicFrameLocks noGrp="1"/>
          </p:cNvGraphicFramePr>
          <p:nvPr>
            <p:extLst>
              <p:ext uri="{D42A27DB-BD31-4B8C-83A1-F6EECF244321}">
                <p14:modId xmlns:p14="http://schemas.microsoft.com/office/powerpoint/2010/main" val="2650752086"/>
              </p:ext>
            </p:extLst>
          </p:nvPr>
        </p:nvGraphicFramePr>
        <p:xfrm>
          <a:off x="7085013" y="5665914"/>
          <a:ext cx="4786780" cy="741680"/>
        </p:xfrm>
        <a:graphic>
          <a:graphicData uri="http://schemas.openxmlformats.org/drawingml/2006/table">
            <a:tbl>
              <a:tblPr firstRow="1" bandRow="1">
                <a:tableStyleId>{2D5ABB26-0587-4C30-8999-92F81FD0307C}</a:tableStyleId>
              </a:tblPr>
              <a:tblGrid>
                <a:gridCol w="4786780">
                  <a:extLst>
                    <a:ext uri="{9D8B030D-6E8A-4147-A177-3AD203B41FA5}">
                      <a16:colId xmlns:a16="http://schemas.microsoft.com/office/drawing/2014/main" val="269671032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Alive/dead</a:t>
                      </a:r>
                    </a:p>
                  </a:txBody>
                  <a:tcPr/>
                </a:tc>
                <a:extLst>
                  <a:ext uri="{0D108BD9-81ED-4DB2-BD59-A6C34878D82A}">
                    <a16:rowId xmlns:a16="http://schemas.microsoft.com/office/drawing/2014/main" val="8192279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Jonas is smart vs Jonas is not smart</a:t>
                      </a:r>
                    </a:p>
                  </a:txBody>
                  <a:tcPr/>
                </a:tc>
                <a:extLst>
                  <a:ext uri="{0D108BD9-81ED-4DB2-BD59-A6C34878D82A}">
                    <a16:rowId xmlns:a16="http://schemas.microsoft.com/office/drawing/2014/main" val="363232668"/>
                  </a:ext>
                </a:extLst>
              </a:tr>
            </a:tbl>
          </a:graphicData>
        </a:graphic>
      </p:graphicFrame>
    </p:spTree>
    <p:extLst>
      <p:ext uri="{BB962C8B-B14F-4D97-AF65-F5344CB8AC3E}">
        <p14:creationId xmlns:p14="http://schemas.microsoft.com/office/powerpoint/2010/main" val="757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1B2B-192E-54B3-E45E-FF1EEF11AE6F}"/>
              </a:ext>
            </a:extLst>
          </p:cNvPr>
          <p:cNvSpPr>
            <a:spLocks noGrp="1"/>
          </p:cNvSpPr>
          <p:nvPr>
            <p:ph type="title"/>
          </p:nvPr>
        </p:nvSpPr>
        <p:spPr>
          <a:xfrm>
            <a:off x="2299011" y="668774"/>
            <a:ext cx="8911687" cy="827992"/>
          </a:xfrm>
        </p:spPr>
        <p:txBody>
          <a:bodyPr/>
          <a:lstStyle/>
          <a:p>
            <a:r>
              <a:rPr lang="en-US" dirty="0"/>
              <a:t>True of false sentences </a:t>
            </a:r>
          </a:p>
        </p:txBody>
      </p:sp>
      <p:sp>
        <p:nvSpPr>
          <p:cNvPr id="3" name="Content Placeholder 2">
            <a:extLst>
              <a:ext uri="{FF2B5EF4-FFF2-40B4-BE49-F238E27FC236}">
                <a16:creationId xmlns:a16="http://schemas.microsoft.com/office/drawing/2014/main" id="{31D44358-2F20-F291-D044-BC4214CED4BC}"/>
              </a:ext>
            </a:extLst>
          </p:cNvPr>
          <p:cNvSpPr>
            <a:spLocks noGrp="1"/>
          </p:cNvSpPr>
          <p:nvPr>
            <p:ph idx="1"/>
          </p:nvPr>
        </p:nvSpPr>
        <p:spPr>
          <a:xfrm>
            <a:off x="2589212" y="2133600"/>
            <a:ext cx="7948159" cy="3722914"/>
          </a:xfrm>
        </p:spPr>
        <p:txBody>
          <a:bodyPr/>
          <a:lstStyle/>
          <a:p>
            <a:r>
              <a:rPr lang="en-US" i="1" dirty="0"/>
              <a:t>All midwife are female</a:t>
            </a:r>
            <a:r>
              <a:rPr lang="en-US" dirty="0"/>
              <a:t> .</a:t>
            </a:r>
          </a:p>
          <a:p>
            <a:r>
              <a:rPr lang="en-US" i="1" dirty="0"/>
              <a:t>All kings are female.</a:t>
            </a:r>
          </a:p>
          <a:p>
            <a:r>
              <a:rPr lang="en-US" i="1" dirty="0"/>
              <a:t>All bachelors are married.</a:t>
            </a:r>
          </a:p>
          <a:p>
            <a:r>
              <a:rPr lang="en-US" i="1" dirty="0"/>
              <a:t>India is now the world's most populous nation with 1.486 billion people, passing China in April according to projections by the United Nations. And it's still growing</a:t>
            </a:r>
            <a:r>
              <a:rPr lang="en-US" dirty="0"/>
              <a:t>. </a:t>
            </a:r>
          </a:p>
        </p:txBody>
      </p:sp>
      <p:sp>
        <p:nvSpPr>
          <p:cNvPr id="5" name="TextBox 4">
            <a:extLst>
              <a:ext uri="{FF2B5EF4-FFF2-40B4-BE49-F238E27FC236}">
                <a16:creationId xmlns:a16="http://schemas.microsoft.com/office/drawing/2014/main" id="{A6B9FCFC-9275-E98F-ACBC-4B62BD43B026}"/>
              </a:ext>
            </a:extLst>
          </p:cNvPr>
          <p:cNvSpPr txBox="1"/>
          <p:nvPr/>
        </p:nvSpPr>
        <p:spPr>
          <a:xfrm>
            <a:off x="5883996" y="2133600"/>
            <a:ext cx="1358589" cy="369332"/>
          </a:xfrm>
          <a:prstGeom prst="rect">
            <a:avLst/>
          </a:prstGeom>
          <a:noFill/>
        </p:spPr>
        <p:txBody>
          <a:bodyPr wrap="square" rtlCol="0">
            <a:spAutoFit/>
          </a:bodyPr>
          <a:lstStyle/>
          <a:p>
            <a:r>
              <a:rPr lang="en-US" dirty="0">
                <a:highlight>
                  <a:srgbClr val="FFFF00"/>
                </a:highlight>
                <a:sym typeface="Wingdings" pitchFamily="2" charset="2"/>
              </a:rPr>
              <a:t> </a:t>
            </a:r>
            <a:r>
              <a:rPr lang="en-US" dirty="0">
                <a:highlight>
                  <a:srgbClr val="FFFF00"/>
                </a:highlight>
              </a:rPr>
              <a:t>True</a:t>
            </a:r>
          </a:p>
        </p:txBody>
      </p:sp>
      <p:sp>
        <p:nvSpPr>
          <p:cNvPr id="6" name="TextBox 5">
            <a:extLst>
              <a:ext uri="{FF2B5EF4-FFF2-40B4-BE49-F238E27FC236}">
                <a16:creationId xmlns:a16="http://schemas.microsoft.com/office/drawing/2014/main" id="{52533106-2329-3420-8F7C-4DF386D76A26}"/>
              </a:ext>
            </a:extLst>
          </p:cNvPr>
          <p:cNvSpPr txBox="1"/>
          <p:nvPr/>
        </p:nvSpPr>
        <p:spPr>
          <a:xfrm>
            <a:off x="5883996" y="2502932"/>
            <a:ext cx="1358589" cy="369332"/>
          </a:xfrm>
          <a:prstGeom prst="rect">
            <a:avLst/>
          </a:prstGeom>
          <a:noFill/>
        </p:spPr>
        <p:txBody>
          <a:bodyPr wrap="square" rtlCol="0">
            <a:spAutoFit/>
          </a:bodyPr>
          <a:lstStyle/>
          <a:p>
            <a:r>
              <a:rPr lang="en-US" dirty="0">
                <a:highlight>
                  <a:srgbClr val="FFFF00"/>
                </a:highlight>
                <a:sym typeface="Wingdings" pitchFamily="2" charset="2"/>
              </a:rPr>
              <a:t> </a:t>
            </a:r>
            <a:r>
              <a:rPr lang="en-US" dirty="0">
                <a:highlight>
                  <a:srgbClr val="FFFF00"/>
                </a:highlight>
              </a:rPr>
              <a:t>False</a:t>
            </a:r>
          </a:p>
        </p:txBody>
      </p:sp>
      <p:sp>
        <p:nvSpPr>
          <p:cNvPr id="7" name="TextBox 6">
            <a:extLst>
              <a:ext uri="{FF2B5EF4-FFF2-40B4-BE49-F238E27FC236}">
                <a16:creationId xmlns:a16="http://schemas.microsoft.com/office/drawing/2014/main" id="{50420731-8E77-357A-4515-9F4CF84B32B8}"/>
              </a:ext>
            </a:extLst>
          </p:cNvPr>
          <p:cNvSpPr txBox="1"/>
          <p:nvPr/>
        </p:nvSpPr>
        <p:spPr>
          <a:xfrm>
            <a:off x="5883995" y="2936014"/>
            <a:ext cx="1358589" cy="369332"/>
          </a:xfrm>
          <a:prstGeom prst="rect">
            <a:avLst/>
          </a:prstGeom>
          <a:noFill/>
        </p:spPr>
        <p:txBody>
          <a:bodyPr wrap="square" rtlCol="0">
            <a:spAutoFit/>
          </a:bodyPr>
          <a:lstStyle/>
          <a:p>
            <a:r>
              <a:rPr lang="en-US" dirty="0">
                <a:highlight>
                  <a:srgbClr val="FFFF00"/>
                </a:highlight>
                <a:sym typeface="Wingdings" pitchFamily="2" charset="2"/>
              </a:rPr>
              <a:t> </a:t>
            </a:r>
            <a:r>
              <a:rPr lang="en-US" dirty="0">
                <a:highlight>
                  <a:srgbClr val="FFFF00"/>
                </a:highlight>
              </a:rPr>
              <a:t>False</a:t>
            </a:r>
          </a:p>
        </p:txBody>
      </p:sp>
      <p:sp>
        <p:nvSpPr>
          <p:cNvPr id="8" name="TextBox 7">
            <a:extLst>
              <a:ext uri="{FF2B5EF4-FFF2-40B4-BE49-F238E27FC236}">
                <a16:creationId xmlns:a16="http://schemas.microsoft.com/office/drawing/2014/main" id="{503D2805-812A-E947-6DCB-597DF2A2B1C8}"/>
              </a:ext>
            </a:extLst>
          </p:cNvPr>
          <p:cNvSpPr txBox="1"/>
          <p:nvPr/>
        </p:nvSpPr>
        <p:spPr>
          <a:xfrm>
            <a:off x="6918139" y="3923094"/>
            <a:ext cx="1358589" cy="369332"/>
          </a:xfrm>
          <a:prstGeom prst="rect">
            <a:avLst/>
          </a:prstGeom>
          <a:noFill/>
        </p:spPr>
        <p:txBody>
          <a:bodyPr wrap="square" rtlCol="0">
            <a:spAutoFit/>
          </a:bodyPr>
          <a:lstStyle/>
          <a:p>
            <a:r>
              <a:rPr lang="en-US" dirty="0">
                <a:highlight>
                  <a:srgbClr val="FFFF00"/>
                </a:highlight>
                <a:sym typeface="Wingdings" pitchFamily="2" charset="2"/>
              </a:rPr>
              <a:t> </a:t>
            </a:r>
            <a:r>
              <a:rPr lang="en-US" dirty="0">
                <a:highlight>
                  <a:srgbClr val="FFFF00"/>
                </a:highlight>
              </a:rPr>
              <a:t>True</a:t>
            </a:r>
          </a:p>
        </p:txBody>
      </p:sp>
      <p:pic>
        <p:nvPicPr>
          <p:cNvPr id="9" name="Picture 8" descr="A person in a suit with his arms out&#10;&#10;Description automatically generated">
            <a:extLst>
              <a:ext uri="{FF2B5EF4-FFF2-40B4-BE49-F238E27FC236}">
                <a16:creationId xmlns:a16="http://schemas.microsoft.com/office/drawing/2014/main" id="{CDF269FE-86CA-3989-1371-80A62C27721D}"/>
              </a:ext>
            </a:extLst>
          </p:cNvPr>
          <p:cNvPicPr>
            <a:picLocks noChangeAspect="1"/>
          </p:cNvPicPr>
          <p:nvPr/>
        </p:nvPicPr>
        <p:blipFill>
          <a:blip r:embed="rId2"/>
          <a:stretch>
            <a:fillRect/>
          </a:stretch>
        </p:blipFill>
        <p:spPr>
          <a:xfrm>
            <a:off x="8217553" y="1126599"/>
            <a:ext cx="3093692" cy="1740202"/>
          </a:xfrm>
          <a:prstGeom prst="rect">
            <a:avLst/>
          </a:prstGeom>
        </p:spPr>
      </p:pic>
    </p:spTree>
    <p:extLst>
      <p:ext uri="{BB962C8B-B14F-4D97-AF65-F5344CB8AC3E}">
        <p14:creationId xmlns:p14="http://schemas.microsoft.com/office/powerpoint/2010/main" val="13746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 group of people with speech bubbles&#10;&#10;Description automatically generated">
            <a:extLst>
              <a:ext uri="{FF2B5EF4-FFF2-40B4-BE49-F238E27FC236}">
                <a16:creationId xmlns:a16="http://schemas.microsoft.com/office/drawing/2014/main" id="{AFE895EC-B579-8F3A-123B-0489C08256B0}"/>
              </a:ext>
            </a:extLst>
          </p:cNvPr>
          <p:cNvPicPr>
            <a:picLocks noChangeAspect="1"/>
          </p:cNvPicPr>
          <p:nvPr/>
        </p:nvPicPr>
        <p:blipFill rotWithShape="1">
          <a:blip r:embed="rId2"/>
          <a:srcRect r="15721"/>
          <a:stretch/>
        </p:blipFill>
        <p:spPr>
          <a:xfrm>
            <a:off x="4485557" y="10"/>
            <a:ext cx="7706443" cy="6857990"/>
          </a:xfrm>
          <a:prstGeom prst="rect">
            <a:avLst/>
          </a:prstGeom>
        </p:spPr>
      </p:pic>
      <p:sp useBgFill="1">
        <p:nvSpPr>
          <p:cNvPr id="10" name="Freeform: Shape 9">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78940C27-A719-937A-941D-BFDC6846C691}"/>
              </a:ext>
            </a:extLst>
          </p:cNvPr>
          <p:cNvSpPr>
            <a:spLocks noGrp="1"/>
          </p:cNvSpPr>
          <p:nvPr>
            <p:ph type="title"/>
          </p:nvPr>
        </p:nvSpPr>
        <p:spPr>
          <a:xfrm>
            <a:off x="448439" y="212260"/>
            <a:ext cx="4623955" cy="1280890"/>
          </a:xfrm>
        </p:spPr>
        <p:txBody>
          <a:bodyPr>
            <a:normAutofit/>
          </a:bodyPr>
          <a:lstStyle/>
          <a:p>
            <a:r>
              <a:rPr lang="en-US" b="1" dirty="0"/>
              <a:t>Semantics is essential </a:t>
            </a:r>
          </a:p>
        </p:txBody>
      </p:sp>
      <p:sp>
        <p:nvSpPr>
          <p:cNvPr id="12" name="Rectangle 11">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B214F3F-8F71-E959-9B78-2D263C087B28}"/>
              </a:ext>
            </a:extLst>
          </p:cNvPr>
          <p:cNvSpPr>
            <a:spLocks noGrp="1"/>
          </p:cNvSpPr>
          <p:nvPr>
            <p:ph idx="1"/>
          </p:nvPr>
        </p:nvSpPr>
        <p:spPr>
          <a:xfrm>
            <a:off x="448439" y="1631007"/>
            <a:ext cx="5919704" cy="4201886"/>
          </a:xfrm>
        </p:spPr>
        <p:txBody>
          <a:bodyPr>
            <a:noAutofit/>
          </a:bodyPr>
          <a:lstStyle/>
          <a:p>
            <a:r>
              <a:rPr lang="en-US" sz="2000" dirty="0"/>
              <a:t>Semantics plays a crucial role in language comprehension and production.</a:t>
            </a:r>
          </a:p>
          <a:p>
            <a:r>
              <a:rPr lang="en-US" sz="2000" dirty="0"/>
              <a:t>It enables us to understand the meaning of words and sentences, making communication possible.</a:t>
            </a:r>
          </a:p>
          <a:p>
            <a:r>
              <a:rPr lang="en-US" sz="2000" dirty="0"/>
              <a:t>Without semantics, language would be a collection of symbols with no inherent meaning.</a:t>
            </a:r>
          </a:p>
          <a:p>
            <a:r>
              <a:rPr lang="en-US" sz="2000" dirty="0"/>
              <a:t>It helps us convey precise and nuanced ideas, facilitating effective communication in various contexts.</a:t>
            </a:r>
          </a:p>
        </p:txBody>
      </p:sp>
    </p:spTree>
    <p:extLst>
      <p:ext uri="{BB962C8B-B14F-4D97-AF65-F5344CB8AC3E}">
        <p14:creationId xmlns:p14="http://schemas.microsoft.com/office/powerpoint/2010/main" val="9379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{B6EED746-2EDD-C14C-AC04-9D9AF6F44E1B}tf10001069</Template>
  <TotalTime>229</TotalTime>
  <Words>815</Words>
  <Application>Microsoft Macintosh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Century Gothic</vt:lpstr>
      <vt:lpstr>Söhne</vt:lpstr>
      <vt:lpstr>Wingdings 3</vt:lpstr>
      <vt:lpstr>Wisp</vt:lpstr>
      <vt:lpstr>The meaning of language </vt:lpstr>
      <vt:lpstr>Introduction </vt:lpstr>
      <vt:lpstr>Definition  </vt:lpstr>
      <vt:lpstr>Why meanings?</vt:lpstr>
      <vt:lpstr>See this ads</vt:lpstr>
      <vt:lpstr>PowerPoint Presentation</vt:lpstr>
      <vt:lpstr>PowerPoint Presentation</vt:lpstr>
      <vt:lpstr>True of false sentences </vt:lpstr>
      <vt:lpstr>Semantics is essential </vt:lpstr>
      <vt:lpstr>Language in context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language </dc:title>
  <dc:creator>Reviewer</dc:creator>
  <cp:lastModifiedBy>Reviewer</cp:lastModifiedBy>
  <cp:revision>6</cp:revision>
  <dcterms:created xsi:type="dcterms:W3CDTF">2023-09-11T02:35:06Z</dcterms:created>
  <dcterms:modified xsi:type="dcterms:W3CDTF">2023-09-11T18:06:39Z</dcterms:modified>
</cp:coreProperties>
</file>