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82" r:id="rId3"/>
    <p:sldId id="272" r:id="rId4"/>
    <p:sldId id="274" r:id="rId5"/>
    <p:sldId id="273" r:id="rId6"/>
    <p:sldId id="280" r:id="rId7"/>
    <p:sldId id="281" r:id="rId8"/>
    <p:sldId id="276" r:id="rId9"/>
    <p:sldId id="275" r:id="rId10"/>
    <p:sldId id="277" r:id="rId11"/>
    <p:sldId id="278" r:id="rId12"/>
    <p:sldId id="27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37"/>
    <p:restoredTop sz="93607"/>
  </p:normalViewPr>
  <p:slideViewPr>
    <p:cSldViewPr snapToGrid="0">
      <p:cViewPr>
        <p:scale>
          <a:sx n="62" d="100"/>
          <a:sy n="62" d="100"/>
        </p:scale>
        <p:origin x="31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9F15C-E634-4465-B5B7-582A21EB588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BB251D-A8FB-424A-AF89-D08646E02165}">
      <dgm:prSet/>
      <dgm:spPr/>
      <dgm:t>
        <a:bodyPr/>
        <a:lstStyle/>
        <a:p>
          <a:r>
            <a:rPr lang="en-US" dirty="0"/>
            <a:t>Examine the word root.</a:t>
          </a:r>
        </a:p>
      </dgm:t>
    </dgm:pt>
    <dgm:pt modelId="{E8DAF737-413F-446A-A417-009ADC2CEB59}" type="parTrans" cxnId="{1378B2F6-7034-4815-9BD4-5ED084C7CB6E}">
      <dgm:prSet/>
      <dgm:spPr/>
      <dgm:t>
        <a:bodyPr/>
        <a:lstStyle/>
        <a:p>
          <a:endParaRPr lang="en-US"/>
        </a:p>
      </dgm:t>
    </dgm:pt>
    <dgm:pt modelId="{565C17D8-1121-4F45-937C-BD266042A8D0}" type="sibTrans" cxnId="{1378B2F6-7034-4815-9BD4-5ED084C7CB6E}">
      <dgm:prSet/>
      <dgm:spPr/>
      <dgm:t>
        <a:bodyPr/>
        <a:lstStyle/>
        <a:p>
          <a:endParaRPr lang="en-US"/>
        </a:p>
      </dgm:t>
    </dgm:pt>
    <dgm:pt modelId="{2D0DF9D9-0DDE-4991-AF14-C0F18E180F23}">
      <dgm:prSet/>
      <dgm:spPr/>
      <dgm:t>
        <a:bodyPr/>
        <a:lstStyle/>
        <a:p>
          <a:r>
            <a:rPr lang="en-US" dirty="0"/>
            <a:t>Identify whether the root is attached by a meaningful morpheme.</a:t>
          </a:r>
        </a:p>
      </dgm:t>
    </dgm:pt>
    <dgm:pt modelId="{68EEEC12-8F48-4A76-AA54-DCAB0A34591F}" type="parTrans" cxnId="{AF3FEAE4-B9E9-49C3-8AD1-E7CC4A92E895}">
      <dgm:prSet/>
      <dgm:spPr/>
      <dgm:t>
        <a:bodyPr/>
        <a:lstStyle/>
        <a:p>
          <a:endParaRPr lang="en-US"/>
        </a:p>
      </dgm:t>
    </dgm:pt>
    <dgm:pt modelId="{60B7933B-7B15-42A2-A36D-968D8715BF3C}" type="sibTrans" cxnId="{AF3FEAE4-B9E9-49C3-8AD1-E7CC4A92E895}">
      <dgm:prSet/>
      <dgm:spPr/>
      <dgm:t>
        <a:bodyPr/>
        <a:lstStyle/>
        <a:p>
          <a:endParaRPr lang="en-US"/>
        </a:p>
      </dgm:t>
    </dgm:pt>
    <dgm:pt modelId="{6A5AB3B7-2C35-48EB-8685-0877A30D27C6}">
      <dgm:prSet/>
      <dgm:spPr/>
      <dgm:t>
        <a:bodyPr/>
        <a:lstStyle/>
        <a:p>
          <a:r>
            <a:rPr lang="en-US" dirty="0"/>
            <a:t>Separate the root with the morpheme.</a:t>
          </a:r>
        </a:p>
      </dgm:t>
    </dgm:pt>
    <dgm:pt modelId="{0AE030EA-A2C5-4B29-B3F6-CB39010CB3C5}" type="parTrans" cxnId="{58BE7628-C11E-4269-A10A-53053DDFBCF6}">
      <dgm:prSet/>
      <dgm:spPr/>
      <dgm:t>
        <a:bodyPr/>
        <a:lstStyle/>
        <a:p>
          <a:endParaRPr lang="en-US"/>
        </a:p>
      </dgm:t>
    </dgm:pt>
    <dgm:pt modelId="{11F9ED56-7E5C-488A-91FA-500A1B535961}" type="sibTrans" cxnId="{58BE7628-C11E-4269-A10A-53053DDFBCF6}">
      <dgm:prSet/>
      <dgm:spPr/>
      <dgm:t>
        <a:bodyPr/>
        <a:lstStyle/>
        <a:p>
          <a:endParaRPr lang="en-US"/>
        </a:p>
      </dgm:t>
    </dgm:pt>
    <dgm:pt modelId="{928CB482-705E-41E4-A1D7-4449C6EA9282}">
      <dgm:prSet/>
      <dgm:spPr/>
      <dgm:t>
        <a:bodyPr/>
        <a:lstStyle/>
        <a:p>
          <a:r>
            <a:rPr lang="en-US"/>
            <a:t>Inseparable morphemes means a single morpheme. </a:t>
          </a:r>
        </a:p>
      </dgm:t>
    </dgm:pt>
    <dgm:pt modelId="{6828BDA3-4984-4B3D-B5AD-FE6BB4288B5C}" type="parTrans" cxnId="{332FD29D-2D21-4BA3-8AEB-8C4975C8CEE8}">
      <dgm:prSet/>
      <dgm:spPr/>
      <dgm:t>
        <a:bodyPr/>
        <a:lstStyle/>
        <a:p>
          <a:endParaRPr lang="en-US"/>
        </a:p>
      </dgm:t>
    </dgm:pt>
    <dgm:pt modelId="{24287683-159A-4D8A-B872-17A28A6C909B}" type="sibTrans" cxnId="{332FD29D-2D21-4BA3-8AEB-8C4975C8CEE8}">
      <dgm:prSet/>
      <dgm:spPr/>
      <dgm:t>
        <a:bodyPr/>
        <a:lstStyle/>
        <a:p>
          <a:endParaRPr lang="en-US"/>
        </a:p>
      </dgm:t>
    </dgm:pt>
    <dgm:pt modelId="{BD431913-69E1-B34C-B3F7-8CFEAD4D15AC}" type="pres">
      <dgm:prSet presAssocID="{E799F15C-E634-4465-B5B7-582A21EB5887}" presName="outerComposite" presStyleCnt="0">
        <dgm:presLayoutVars>
          <dgm:chMax val="5"/>
          <dgm:dir/>
          <dgm:resizeHandles val="exact"/>
        </dgm:presLayoutVars>
      </dgm:prSet>
      <dgm:spPr/>
    </dgm:pt>
    <dgm:pt modelId="{89D6B439-7858-894C-8CAC-9B5D0B12EAD5}" type="pres">
      <dgm:prSet presAssocID="{E799F15C-E634-4465-B5B7-582A21EB5887}" presName="dummyMaxCanvas" presStyleCnt="0">
        <dgm:presLayoutVars/>
      </dgm:prSet>
      <dgm:spPr/>
    </dgm:pt>
    <dgm:pt modelId="{709DFE06-58EB-8040-B1CA-1C958B387010}" type="pres">
      <dgm:prSet presAssocID="{E799F15C-E634-4465-B5B7-582A21EB5887}" presName="FourNodes_1" presStyleLbl="node1" presStyleIdx="0" presStyleCnt="4">
        <dgm:presLayoutVars>
          <dgm:bulletEnabled val="1"/>
        </dgm:presLayoutVars>
      </dgm:prSet>
      <dgm:spPr/>
    </dgm:pt>
    <dgm:pt modelId="{FDC9FABF-283A-3346-9EC7-BC28FB4B59D9}" type="pres">
      <dgm:prSet presAssocID="{E799F15C-E634-4465-B5B7-582A21EB5887}" presName="FourNodes_2" presStyleLbl="node1" presStyleIdx="1" presStyleCnt="4">
        <dgm:presLayoutVars>
          <dgm:bulletEnabled val="1"/>
        </dgm:presLayoutVars>
      </dgm:prSet>
      <dgm:spPr/>
    </dgm:pt>
    <dgm:pt modelId="{AE6E7ED6-30ED-7245-BAA0-AFE804385B72}" type="pres">
      <dgm:prSet presAssocID="{E799F15C-E634-4465-B5B7-582A21EB5887}" presName="FourNodes_3" presStyleLbl="node1" presStyleIdx="2" presStyleCnt="4">
        <dgm:presLayoutVars>
          <dgm:bulletEnabled val="1"/>
        </dgm:presLayoutVars>
      </dgm:prSet>
      <dgm:spPr/>
    </dgm:pt>
    <dgm:pt modelId="{8DD2D9D8-B968-6D49-AC03-5FC54860F9B7}" type="pres">
      <dgm:prSet presAssocID="{E799F15C-E634-4465-B5B7-582A21EB5887}" presName="FourNodes_4" presStyleLbl="node1" presStyleIdx="3" presStyleCnt="4">
        <dgm:presLayoutVars>
          <dgm:bulletEnabled val="1"/>
        </dgm:presLayoutVars>
      </dgm:prSet>
      <dgm:spPr/>
    </dgm:pt>
    <dgm:pt modelId="{AB240C3A-CA84-8449-AE4F-E27CC909AC15}" type="pres">
      <dgm:prSet presAssocID="{E799F15C-E634-4465-B5B7-582A21EB5887}" presName="FourConn_1-2" presStyleLbl="fgAccFollowNode1" presStyleIdx="0" presStyleCnt="3">
        <dgm:presLayoutVars>
          <dgm:bulletEnabled val="1"/>
        </dgm:presLayoutVars>
      </dgm:prSet>
      <dgm:spPr/>
    </dgm:pt>
    <dgm:pt modelId="{F02D152B-AC89-F54A-9158-8AE2DB85BBE8}" type="pres">
      <dgm:prSet presAssocID="{E799F15C-E634-4465-B5B7-582A21EB5887}" presName="FourConn_2-3" presStyleLbl="fgAccFollowNode1" presStyleIdx="1" presStyleCnt="3">
        <dgm:presLayoutVars>
          <dgm:bulletEnabled val="1"/>
        </dgm:presLayoutVars>
      </dgm:prSet>
      <dgm:spPr/>
    </dgm:pt>
    <dgm:pt modelId="{A6AA2D66-58E4-BD42-B9DB-232E8106EBDE}" type="pres">
      <dgm:prSet presAssocID="{E799F15C-E634-4465-B5B7-582A21EB5887}" presName="FourConn_3-4" presStyleLbl="fgAccFollowNode1" presStyleIdx="2" presStyleCnt="3">
        <dgm:presLayoutVars>
          <dgm:bulletEnabled val="1"/>
        </dgm:presLayoutVars>
      </dgm:prSet>
      <dgm:spPr/>
    </dgm:pt>
    <dgm:pt modelId="{90A286A6-0EED-4D43-B6AC-83EF1DDE898D}" type="pres">
      <dgm:prSet presAssocID="{E799F15C-E634-4465-B5B7-582A21EB5887}" presName="FourNodes_1_text" presStyleLbl="node1" presStyleIdx="3" presStyleCnt="4">
        <dgm:presLayoutVars>
          <dgm:bulletEnabled val="1"/>
        </dgm:presLayoutVars>
      </dgm:prSet>
      <dgm:spPr/>
    </dgm:pt>
    <dgm:pt modelId="{F7D74016-0318-C848-B1D1-6EE32BA00002}" type="pres">
      <dgm:prSet presAssocID="{E799F15C-E634-4465-B5B7-582A21EB5887}" presName="FourNodes_2_text" presStyleLbl="node1" presStyleIdx="3" presStyleCnt="4">
        <dgm:presLayoutVars>
          <dgm:bulletEnabled val="1"/>
        </dgm:presLayoutVars>
      </dgm:prSet>
      <dgm:spPr/>
    </dgm:pt>
    <dgm:pt modelId="{FE0C16B1-9925-ED40-AE02-B340AB5CE9B7}" type="pres">
      <dgm:prSet presAssocID="{E799F15C-E634-4465-B5B7-582A21EB5887}" presName="FourNodes_3_text" presStyleLbl="node1" presStyleIdx="3" presStyleCnt="4">
        <dgm:presLayoutVars>
          <dgm:bulletEnabled val="1"/>
        </dgm:presLayoutVars>
      </dgm:prSet>
      <dgm:spPr/>
    </dgm:pt>
    <dgm:pt modelId="{9198C426-C69F-1348-BBB3-DEC1276DC4FA}" type="pres">
      <dgm:prSet presAssocID="{E799F15C-E634-4465-B5B7-582A21EB588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8BE7628-C11E-4269-A10A-53053DDFBCF6}" srcId="{E799F15C-E634-4465-B5B7-582A21EB5887}" destId="{6A5AB3B7-2C35-48EB-8685-0877A30D27C6}" srcOrd="2" destOrd="0" parTransId="{0AE030EA-A2C5-4B29-B3F6-CB39010CB3C5}" sibTransId="{11F9ED56-7E5C-488A-91FA-500A1B535961}"/>
    <dgm:cxn modelId="{5B40FC4B-2D91-E843-886C-C5BDA02E49F9}" type="presOf" srcId="{E799F15C-E634-4465-B5B7-582A21EB5887}" destId="{BD431913-69E1-B34C-B3F7-8CFEAD4D15AC}" srcOrd="0" destOrd="0" presId="urn:microsoft.com/office/officeart/2005/8/layout/vProcess5"/>
    <dgm:cxn modelId="{A680B276-8EFE-B142-A13F-DFB0DABD757B}" type="presOf" srcId="{928CB482-705E-41E4-A1D7-4449C6EA9282}" destId="{8DD2D9D8-B968-6D49-AC03-5FC54860F9B7}" srcOrd="0" destOrd="0" presId="urn:microsoft.com/office/officeart/2005/8/layout/vProcess5"/>
    <dgm:cxn modelId="{0B3C3A77-16D3-F043-88B2-3FB9C48B527A}" type="presOf" srcId="{565C17D8-1121-4F45-937C-BD266042A8D0}" destId="{AB240C3A-CA84-8449-AE4F-E27CC909AC15}" srcOrd="0" destOrd="0" presId="urn:microsoft.com/office/officeart/2005/8/layout/vProcess5"/>
    <dgm:cxn modelId="{5D4C957B-3643-B442-B2BC-52980123F228}" type="presOf" srcId="{6A5AB3B7-2C35-48EB-8685-0877A30D27C6}" destId="{AE6E7ED6-30ED-7245-BAA0-AFE804385B72}" srcOrd="0" destOrd="0" presId="urn:microsoft.com/office/officeart/2005/8/layout/vProcess5"/>
    <dgm:cxn modelId="{27EFD188-0CE9-C84A-8A9A-97F32E771CA1}" type="presOf" srcId="{97BB251D-A8FB-424A-AF89-D08646E02165}" destId="{90A286A6-0EED-4D43-B6AC-83EF1DDE898D}" srcOrd="1" destOrd="0" presId="urn:microsoft.com/office/officeart/2005/8/layout/vProcess5"/>
    <dgm:cxn modelId="{2EC5EC8C-9F39-0C42-AFBD-1BCA40022F2A}" type="presOf" srcId="{11F9ED56-7E5C-488A-91FA-500A1B535961}" destId="{A6AA2D66-58E4-BD42-B9DB-232E8106EBDE}" srcOrd="0" destOrd="0" presId="urn:microsoft.com/office/officeart/2005/8/layout/vProcess5"/>
    <dgm:cxn modelId="{332FD29D-2D21-4BA3-8AEB-8C4975C8CEE8}" srcId="{E799F15C-E634-4465-B5B7-582A21EB5887}" destId="{928CB482-705E-41E4-A1D7-4449C6EA9282}" srcOrd="3" destOrd="0" parTransId="{6828BDA3-4984-4B3D-B5AD-FE6BB4288B5C}" sibTransId="{24287683-159A-4D8A-B872-17A28A6C909B}"/>
    <dgm:cxn modelId="{D1CDB8A7-1E64-AD44-B7EC-DAEF463A2F40}" type="presOf" srcId="{60B7933B-7B15-42A2-A36D-968D8715BF3C}" destId="{F02D152B-AC89-F54A-9158-8AE2DB85BBE8}" srcOrd="0" destOrd="0" presId="urn:microsoft.com/office/officeart/2005/8/layout/vProcess5"/>
    <dgm:cxn modelId="{9A6717B4-E44B-0B44-98D2-D296BFB0C240}" type="presOf" srcId="{6A5AB3B7-2C35-48EB-8685-0877A30D27C6}" destId="{FE0C16B1-9925-ED40-AE02-B340AB5CE9B7}" srcOrd="1" destOrd="0" presId="urn:microsoft.com/office/officeart/2005/8/layout/vProcess5"/>
    <dgm:cxn modelId="{894413B9-6722-9840-9ADB-8D26C0430EC9}" type="presOf" srcId="{97BB251D-A8FB-424A-AF89-D08646E02165}" destId="{709DFE06-58EB-8040-B1CA-1C958B387010}" srcOrd="0" destOrd="0" presId="urn:microsoft.com/office/officeart/2005/8/layout/vProcess5"/>
    <dgm:cxn modelId="{47C801C2-70A2-A64B-B30E-6639F4C1FBF0}" type="presOf" srcId="{928CB482-705E-41E4-A1D7-4449C6EA9282}" destId="{9198C426-C69F-1348-BBB3-DEC1276DC4FA}" srcOrd="1" destOrd="0" presId="urn:microsoft.com/office/officeart/2005/8/layout/vProcess5"/>
    <dgm:cxn modelId="{AF3FEAE4-B9E9-49C3-8AD1-E7CC4A92E895}" srcId="{E799F15C-E634-4465-B5B7-582A21EB5887}" destId="{2D0DF9D9-0DDE-4991-AF14-C0F18E180F23}" srcOrd="1" destOrd="0" parTransId="{68EEEC12-8F48-4A76-AA54-DCAB0A34591F}" sibTransId="{60B7933B-7B15-42A2-A36D-968D8715BF3C}"/>
    <dgm:cxn modelId="{5E31B2EA-C9A3-DE4B-A0BF-736B7064C906}" type="presOf" srcId="{2D0DF9D9-0DDE-4991-AF14-C0F18E180F23}" destId="{FDC9FABF-283A-3346-9EC7-BC28FB4B59D9}" srcOrd="0" destOrd="0" presId="urn:microsoft.com/office/officeart/2005/8/layout/vProcess5"/>
    <dgm:cxn modelId="{46D099F2-D451-3742-AA0C-6653AFBBB38D}" type="presOf" srcId="{2D0DF9D9-0DDE-4991-AF14-C0F18E180F23}" destId="{F7D74016-0318-C848-B1D1-6EE32BA00002}" srcOrd="1" destOrd="0" presId="urn:microsoft.com/office/officeart/2005/8/layout/vProcess5"/>
    <dgm:cxn modelId="{1378B2F6-7034-4815-9BD4-5ED084C7CB6E}" srcId="{E799F15C-E634-4465-B5B7-582A21EB5887}" destId="{97BB251D-A8FB-424A-AF89-D08646E02165}" srcOrd="0" destOrd="0" parTransId="{E8DAF737-413F-446A-A417-009ADC2CEB59}" sibTransId="{565C17D8-1121-4F45-937C-BD266042A8D0}"/>
    <dgm:cxn modelId="{9530AE86-D38A-E147-ABCA-B025B7A70DC4}" type="presParOf" srcId="{BD431913-69E1-B34C-B3F7-8CFEAD4D15AC}" destId="{89D6B439-7858-894C-8CAC-9B5D0B12EAD5}" srcOrd="0" destOrd="0" presId="urn:microsoft.com/office/officeart/2005/8/layout/vProcess5"/>
    <dgm:cxn modelId="{EBDCF228-7E5F-2F4B-B369-C6C53864D69B}" type="presParOf" srcId="{BD431913-69E1-B34C-B3F7-8CFEAD4D15AC}" destId="{709DFE06-58EB-8040-B1CA-1C958B387010}" srcOrd="1" destOrd="0" presId="urn:microsoft.com/office/officeart/2005/8/layout/vProcess5"/>
    <dgm:cxn modelId="{157073A9-638C-164E-BB4E-98330FD29CDF}" type="presParOf" srcId="{BD431913-69E1-B34C-B3F7-8CFEAD4D15AC}" destId="{FDC9FABF-283A-3346-9EC7-BC28FB4B59D9}" srcOrd="2" destOrd="0" presId="urn:microsoft.com/office/officeart/2005/8/layout/vProcess5"/>
    <dgm:cxn modelId="{F596A07B-C0E2-7D4C-900B-BCE794B19A46}" type="presParOf" srcId="{BD431913-69E1-B34C-B3F7-8CFEAD4D15AC}" destId="{AE6E7ED6-30ED-7245-BAA0-AFE804385B72}" srcOrd="3" destOrd="0" presId="urn:microsoft.com/office/officeart/2005/8/layout/vProcess5"/>
    <dgm:cxn modelId="{A1E35508-A4E3-5847-BB4B-33C3B2EA84E3}" type="presParOf" srcId="{BD431913-69E1-B34C-B3F7-8CFEAD4D15AC}" destId="{8DD2D9D8-B968-6D49-AC03-5FC54860F9B7}" srcOrd="4" destOrd="0" presId="urn:microsoft.com/office/officeart/2005/8/layout/vProcess5"/>
    <dgm:cxn modelId="{176FC0C4-0466-0D43-A693-96A5B278F703}" type="presParOf" srcId="{BD431913-69E1-B34C-B3F7-8CFEAD4D15AC}" destId="{AB240C3A-CA84-8449-AE4F-E27CC909AC15}" srcOrd="5" destOrd="0" presId="urn:microsoft.com/office/officeart/2005/8/layout/vProcess5"/>
    <dgm:cxn modelId="{E1403303-EFBE-564C-A8A0-05D3AAD614D2}" type="presParOf" srcId="{BD431913-69E1-B34C-B3F7-8CFEAD4D15AC}" destId="{F02D152B-AC89-F54A-9158-8AE2DB85BBE8}" srcOrd="6" destOrd="0" presId="urn:microsoft.com/office/officeart/2005/8/layout/vProcess5"/>
    <dgm:cxn modelId="{89E8C4BB-2D66-C74A-BFA1-DE8545EF5A0A}" type="presParOf" srcId="{BD431913-69E1-B34C-B3F7-8CFEAD4D15AC}" destId="{A6AA2D66-58E4-BD42-B9DB-232E8106EBDE}" srcOrd="7" destOrd="0" presId="urn:microsoft.com/office/officeart/2005/8/layout/vProcess5"/>
    <dgm:cxn modelId="{517BE8A3-7312-304C-ABD1-739715873184}" type="presParOf" srcId="{BD431913-69E1-B34C-B3F7-8CFEAD4D15AC}" destId="{90A286A6-0EED-4D43-B6AC-83EF1DDE898D}" srcOrd="8" destOrd="0" presId="urn:microsoft.com/office/officeart/2005/8/layout/vProcess5"/>
    <dgm:cxn modelId="{5E1F103B-6979-7A4B-A8B2-905FA5E060F6}" type="presParOf" srcId="{BD431913-69E1-B34C-B3F7-8CFEAD4D15AC}" destId="{F7D74016-0318-C848-B1D1-6EE32BA00002}" srcOrd="9" destOrd="0" presId="urn:microsoft.com/office/officeart/2005/8/layout/vProcess5"/>
    <dgm:cxn modelId="{625FE627-1505-744F-BF79-25DD75C5E6C0}" type="presParOf" srcId="{BD431913-69E1-B34C-B3F7-8CFEAD4D15AC}" destId="{FE0C16B1-9925-ED40-AE02-B340AB5CE9B7}" srcOrd="10" destOrd="0" presId="urn:microsoft.com/office/officeart/2005/8/layout/vProcess5"/>
    <dgm:cxn modelId="{16F92C26-5E14-0445-83EE-51321F389FDB}" type="presParOf" srcId="{BD431913-69E1-B34C-B3F7-8CFEAD4D15AC}" destId="{9198C426-C69F-1348-BBB3-DEC1276DC4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FE06-58EB-8040-B1CA-1C958B387010}">
      <dsp:nvSpPr>
        <dsp:cNvPr id="0" name=""/>
        <dsp:cNvSpPr/>
      </dsp:nvSpPr>
      <dsp:spPr>
        <a:xfrm>
          <a:off x="0" y="0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Examine the word root.</a:t>
          </a:r>
        </a:p>
      </dsp:txBody>
      <dsp:txXfrm>
        <a:off x="21422" y="21422"/>
        <a:ext cx="6832471" cy="688544"/>
      </dsp:txXfrm>
    </dsp:sp>
    <dsp:sp modelId="{FDC9FABF-283A-3346-9EC7-BC28FB4B59D9}">
      <dsp:nvSpPr>
        <dsp:cNvPr id="0" name=""/>
        <dsp:cNvSpPr/>
      </dsp:nvSpPr>
      <dsp:spPr>
        <a:xfrm>
          <a:off x="643493" y="864368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whether the root is attached by a meaningful morpheme.</a:t>
          </a:r>
        </a:p>
      </dsp:txBody>
      <dsp:txXfrm>
        <a:off x="664915" y="885790"/>
        <a:ext cx="6521760" cy="688544"/>
      </dsp:txXfrm>
    </dsp:sp>
    <dsp:sp modelId="{AE6E7ED6-30ED-7245-BAA0-AFE804385B72}">
      <dsp:nvSpPr>
        <dsp:cNvPr id="0" name=""/>
        <dsp:cNvSpPr/>
      </dsp:nvSpPr>
      <dsp:spPr>
        <a:xfrm>
          <a:off x="1277381" y="1728736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Separate the root with the morpheme.</a:t>
          </a:r>
        </a:p>
      </dsp:txBody>
      <dsp:txXfrm>
        <a:off x="1298803" y="1750158"/>
        <a:ext cx="6531364" cy="688544"/>
      </dsp:txXfrm>
    </dsp:sp>
    <dsp:sp modelId="{8DD2D9D8-B968-6D49-AC03-5FC54860F9B7}">
      <dsp:nvSpPr>
        <dsp:cNvPr id="0" name=""/>
        <dsp:cNvSpPr/>
      </dsp:nvSpPr>
      <dsp:spPr>
        <a:xfrm>
          <a:off x="1920875" y="2593105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Inseparable morphemes means a single morpheme. </a:t>
          </a:r>
        </a:p>
      </dsp:txBody>
      <dsp:txXfrm>
        <a:off x="1942297" y="2614527"/>
        <a:ext cx="6521760" cy="688544"/>
      </dsp:txXfrm>
    </dsp:sp>
    <dsp:sp modelId="{AB240C3A-CA84-8449-AE4F-E27CC909AC15}">
      <dsp:nvSpPr>
        <dsp:cNvPr id="0" name=""/>
        <dsp:cNvSpPr/>
      </dsp:nvSpPr>
      <dsp:spPr>
        <a:xfrm>
          <a:off x="7208097" y="560177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15062" y="560177"/>
        <a:ext cx="261472" cy="357740"/>
      </dsp:txXfrm>
    </dsp:sp>
    <dsp:sp modelId="{F02D152B-AC89-F54A-9158-8AE2DB85BBE8}">
      <dsp:nvSpPr>
        <dsp:cNvPr id="0" name=""/>
        <dsp:cNvSpPr/>
      </dsp:nvSpPr>
      <dsp:spPr>
        <a:xfrm>
          <a:off x="7851590" y="1424545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58555" y="1424545"/>
        <a:ext cx="261472" cy="357740"/>
      </dsp:txXfrm>
    </dsp:sp>
    <dsp:sp modelId="{A6AA2D66-58E4-BD42-B9DB-232E8106EBDE}">
      <dsp:nvSpPr>
        <dsp:cNvPr id="0" name=""/>
        <dsp:cNvSpPr/>
      </dsp:nvSpPr>
      <dsp:spPr>
        <a:xfrm>
          <a:off x="8485479" y="2288914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592444" y="2288914"/>
        <a:ext cx="261472" cy="357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3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9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5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9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6D07-6C03-0947-8E83-5EBD5BDC43F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857F0B-0CB9-AA42-8C9A-2EDF21D3BEF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3CEE-3C10-81CD-E519-2894EB3A3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morphemes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A3017-DD0E-576A-E330-B3DC626FC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Bound and free morphemes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A4D11-EDED-EB2A-039F-3A3BA75D4F46}"/>
              </a:ext>
            </a:extLst>
          </p:cNvPr>
          <p:cNvSpPr txBox="1"/>
          <p:nvPr/>
        </p:nvSpPr>
        <p:spPr>
          <a:xfrm>
            <a:off x="10501655" y="543615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 3</a:t>
            </a:r>
          </a:p>
        </p:txBody>
      </p:sp>
    </p:spTree>
    <p:extLst>
      <p:ext uri="{BB962C8B-B14F-4D97-AF65-F5344CB8AC3E}">
        <p14:creationId xmlns:p14="http://schemas.microsoft.com/office/powerpoint/2010/main" val="249615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FFB-31AC-158F-94C8-EA71A323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6221430" cy="905010"/>
          </a:xfrm>
        </p:spPr>
        <p:txBody>
          <a:bodyPr/>
          <a:lstStyle/>
          <a:p>
            <a:r>
              <a:rPr lang="en-US" dirty="0"/>
              <a:t>Free and bound morphemes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E139-FC13-AF97-4799-D6BE9544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074578" cy="3450613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What is a free morpheme</a:t>
            </a:r>
            <a:r>
              <a:rPr lang="en-US" b="1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What is a bound morpheme?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6B427-5DD5-078E-9086-9F8EA912F240}"/>
              </a:ext>
            </a:extLst>
          </p:cNvPr>
          <p:cNvSpPr txBox="1"/>
          <p:nvPr/>
        </p:nvSpPr>
        <p:spPr>
          <a:xfrm>
            <a:off x="1729409" y="2902225"/>
            <a:ext cx="947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0" i="1" dirty="0">
                <a:effectLst/>
                <a:latin typeface="Söhne"/>
              </a:rPr>
              <a:t>Free morphemes are morphemes that can stand alone as words and convey meaning on their own.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AF77F-5F5F-8E1A-012C-BD8957982BDB}"/>
              </a:ext>
            </a:extLst>
          </p:cNvPr>
          <p:cNvSpPr txBox="1"/>
          <p:nvPr/>
        </p:nvSpPr>
        <p:spPr>
          <a:xfrm>
            <a:off x="1729409" y="4474191"/>
            <a:ext cx="1025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0" i="1" dirty="0">
                <a:effectLst/>
                <a:latin typeface="Söhne"/>
              </a:rPr>
              <a:t>Bound morphemes are morphemes that cannot stand alone as words and do not convey meaning by themselves. </a:t>
            </a:r>
            <a:r>
              <a:rPr lang="en-ID" i="1" dirty="0">
                <a:latin typeface="Söhne"/>
              </a:rPr>
              <a:t>T</a:t>
            </a:r>
            <a:r>
              <a:rPr lang="en-ID" b="0" i="1" dirty="0">
                <a:effectLst/>
                <a:latin typeface="Söhne"/>
              </a:rPr>
              <a:t>hey must be attached to free morphemes to create words with specific meanings or to inflect the meaning of a word.</a:t>
            </a:r>
            <a:endParaRPr lang="en-US" i="1" dirty="0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6C1B64A6-F5A9-7BD4-184C-5C62B2F34ED0}"/>
              </a:ext>
            </a:extLst>
          </p:cNvPr>
          <p:cNvSpPr/>
          <p:nvPr/>
        </p:nvSpPr>
        <p:spPr>
          <a:xfrm>
            <a:off x="7584694" y="1060181"/>
            <a:ext cx="1558001" cy="1836934"/>
          </a:xfrm>
          <a:prstGeom prst="borderCallout1">
            <a:avLst>
              <a:gd name="adj1" fmla="val 18750"/>
              <a:gd name="adj2" fmla="val -8333"/>
              <a:gd name="adj3" fmla="val 91595"/>
              <a:gd name="adj4" fmla="val -163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Examples: </a:t>
            </a:r>
          </a:p>
          <a:p>
            <a:r>
              <a:rPr lang="en-US" i="1" dirty="0"/>
              <a:t>Cat</a:t>
            </a:r>
          </a:p>
          <a:p>
            <a:r>
              <a:rPr lang="en-US" i="1" dirty="0"/>
              <a:t>Dog</a:t>
            </a:r>
          </a:p>
          <a:p>
            <a:r>
              <a:rPr lang="en-US" i="1" dirty="0"/>
              <a:t>Bike</a:t>
            </a:r>
          </a:p>
          <a:p>
            <a:r>
              <a:rPr lang="en-US" i="1" dirty="0"/>
              <a:t>Laptop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E780E40A-62F6-A213-A068-08F018A63D19}"/>
              </a:ext>
            </a:extLst>
          </p:cNvPr>
          <p:cNvSpPr/>
          <p:nvPr/>
        </p:nvSpPr>
        <p:spPr>
          <a:xfrm>
            <a:off x="32726" y="3075040"/>
            <a:ext cx="1418853" cy="1798819"/>
          </a:xfrm>
          <a:prstGeom prst="borderCallout1">
            <a:avLst>
              <a:gd name="adj1" fmla="val 3279"/>
              <a:gd name="adj2" fmla="val 98144"/>
              <a:gd name="adj3" fmla="val 51532"/>
              <a:gd name="adj4" fmla="val 1250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Examples: </a:t>
            </a:r>
          </a:p>
          <a:p>
            <a:r>
              <a:rPr lang="en-US" i="1" dirty="0"/>
              <a:t>-er</a:t>
            </a:r>
          </a:p>
          <a:p>
            <a:r>
              <a:rPr lang="en-US" i="1" dirty="0"/>
              <a:t>-</a:t>
            </a:r>
            <a:r>
              <a:rPr lang="en-US" i="1" dirty="0" err="1"/>
              <a:t>ly</a:t>
            </a:r>
            <a:endParaRPr lang="en-US" i="1" dirty="0"/>
          </a:p>
          <a:p>
            <a:r>
              <a:rPr lang="en-US" i="1" dirty="0"/>
              <a:t>Un-</a:t>
            </a:r>
          </a:p>
          <a:p>
            <a:r>
              <a:rPr lang="en-US" i="1" dirty="0"/>
              <a:t>Dis-</a:t>
            </a:r>
          </a:p>
          <a:p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5856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C974E-F88E-D151-6CF4-3B016BB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Affixes in English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word&#10;&#10;Description automatically generated">
            <a:extLst>
              <a:ext uri="{FF2B5EF4-FFF2-40B4-BE49-F238E27FC236}">
                <a16:creationId xmlns:a16="http://schemas.microsoft.com/office/drawing/2014/main" id="{4D03D02E-67B3-41DB-7C9F-DB349B91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74" y="1164555"/>
            <a:ext cx="6282919" cy="3769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9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924AFA-F498-9D99-35AD-CB51AB61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endParaRPr lang="en-US" sz="6000">
              <a:solidFill>
                <a:schemeClr val="tx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pic>
        <p:nvPicPr>
          <p:cNvPr id="5" name="Picture 4" descr="A table of english grammar&#10;&#10;Description automatically generated with medium confidence">
            <a:extLst>
              <a:ext uri="{FF2B5EF4-FFF2-40B4-BE49-F238E27FC236}">
                <a16:creationId xmlns:a16="http://schemas.microsoft.com/office/drawing/2014/main" id="{BB5B0196-EAA6-DEB7-A3CE-ECBF86346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0"/>
          <a:stretch/>
        </p:blipFill>
        <p:spPr>
          <a:xfrm>
            <a:off x="1815164" y="854464"/>
            <a:ext cx="8549640" cy="42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indow&#10;&#10;Description automatically generated">
            <a:extLst>
              <a:ext uri="{FF2B5EF4-FFF2-40B4-BE49-F238E27FC236}">
                <a16:creationId xmlns:a16="http://schemas.microsoft.com/office/drawing/2014/main" id="{59A90208-E464-F237-46C9-ABB466DED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57" b="18927"/>
          <a:stretch/>
        </p:blipFill>
        <p:spPr>
          <a:xfrm>
            <a:off x="3060423" y="2325756"/>
            <a:ext cx="6071153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6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1BFD-408D-D93C-4BF9-D8D862D0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9905"/>
            <a:ext cx="2434621" cy="58713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8A8A-5B92-9A40-D05F-DF9C6083F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The discreteness of morphemes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Root, Stem, and 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How to identify a single morpheme or more morphemes?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Practice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Bound and free morphemes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Affixes in English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50 examples of Prefixes and Affixes in English  </a:t>
            </a:r>
          </a:p>
        </p:txBody>
      </p:sp>
      <p:pic>
        <p:nvPicPr>
          <p:cNvPr id="5" name="Picture 4" descr="A pencil and papers with lines&#10;&#10;Description automatically generated">
            <a:extLst>
              <a:ext uri="{FF2B5EF4-FFF2-40B4-BE49-F238E27FC236}">
                <a16:creationId xmlns:a16="http://schemas.microsoft.com/office/drawing/2014/main" id="{8F0887F8-6E76-0A1C-AA9F-379EC41B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12" y="4135582"/>
            <a:ext cx="1729509" cy="17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9588-52C9-AEEA-B9E9-5BBF57C6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98087"/>
            <a:ext cx="9603275" cy="587136"/>
          </a:xfrm>
        </p:spPr>
        <p:txBody>
          <a:bodyPr/>
          <a:lstStyle/>
          <a:p>
            <a:r>
              <a:rPr lang="en-US" dirty="0"/>
              <a:t>The Discreteness of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4B08C-EF8E-AD24-AC8E-00B35AB7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Morpheme </a:t>
            </a:r>
            <a:r>
              <a:rPr lang="en-US" i="1" dirty="0"/>
              <a:t>–er</a:t>
            </a:r>
            <a:r>
              <a:rPr lang="en-US" dirty="0"/>
              <a:t> </a:t>
            </a:r>
          </a:p>
          <a:p>
            <a:r>
              <a:rPr lang="en-US" dirty="0"/>
              <a:t>It means ‘</a:t>
            </a:r>
            <a:r>
              <a:rPr lang="en-US" i="1" dirty="0"/>
              <a:t>one who does</a:t>
            </a:r>
            <a:r>
              <a:rPr lang="en-US" dirty="0"/>
              <a:t>’ ( i.e., </a:t>
            </a:r>
            <a:r>
              <a:rPr lang="en-US" i="1" dirty="0"/>
              <a:t>verbs</a:t>
            </a:r>
            <a:r>
              <a:rPr lang="en-US" dirty="0"/>
              <a:t>) and </a:t>
            </a:r>
            <a:r>
              <a:rPr lang="en-US" i="1" dirty="0"/>
              <a:t>comparation (i.e., adjective).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else?</a:t>
            </a:r>
          </a:p>
        </p:txBody>
      </p:sp>
      <p:pic>
        <p:nvPicPr>
          <p:cNvPr id="9" name="Picture 8" descr="A person driving a truck&#10;&#10;Description automatically generated">
            <a:extLst>
              <a:ext uri="{FF2B5EF4-FFF2-40B4-BE49-F238E27FC236}">
                <a16:creationId xmlns:a16="http://schemas.microsoft.com/office/drawing/2014/main" id="{C16F6302-C63E-0261-634E-35DFE37B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3"/>
          <a:stretch/>
        </p:blipFill>
        <p:spPr>
          <a:xfrm>
            <a:off x="5295738" y="3125088"/>
            <a:ext cx="1600523" cy="1375440"/>
          </a:xfrm>
          <a:prstGeom prst="rect">
            <a:avLst/>
          </a:prstGeom>
        </p:spPr>
      </p:pic>
      <p:pic>
        <p:nvPicPr>
          <p:cNvPr id="13" name="Picture 12" descr="A person typing on a computer&#10;&#10;Description automatically generated">
            <a:extLst>
              <a:ext uri="{FF2B5EF4-FFF2-40B4-BE49-F238E27FC236}">
                <a16:creationId xmlns:a16="http://schemas.microsoft.com/office/drawing/2014/main" id="{1CED6C39-E5BE-930D-762B-AABB2DF3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119" y="3125087"/>
            <a:ext cx="2439767" cy="1375439"/>
          </a:xfrm>
          <a:prstGeom prst="rect">
            <a:avLst/>
          </a:prstGeom>
        </p:spPr>
      </p:pic>
      <p:pic>
        <p:nvPicPr>
          <p:cNvPr id="15" name="Picture 14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C8653F8F-115E-4023-5325-C8B18E9A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744" y="3125087"/>
            <a:ext cx="1352107" cy="13521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FB724B-6440-5F4F-199C-81F5D5132677}"/>
              </a:ext>
            </a:extLst>
          </p:cNvPr>
          <p:cNvSpPr txBox="1"/>
          <p:nvPr/>
        </p:nvSpPr>
        <p:spPr>
          <a:xfrm>
            <a:off x="1901328" y="447719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AC89E-628A-965F-4C58-C9754A6BE851}"/>
              </a:ext>
            </a:extLst>
          </p:cNvPr>
          <p:cNvSpPr txBox="1"/>
          <p:nvPr/>
        </p:nvSpPr>
        <p:spPr>
          <a:xfrm>
            <a:off x="5709371" y="4500526"/>
            <a:ext cx="7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BE2D1-53A7-C077-9493-E61E97094568}"/>
              </a:ext>
            </a:extLst>
          </p:cNvPr>
          <p:cNvSpPr txBox="1"/>
          <p:nvPr/>
        </p:nvSpPr>
        <p:spPr>
          <a:xfrm>
            <a:off x="9912203" y="453096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9532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nterior of dark warehouse">
            <a:extLst>
              <a:ext uri="{FF2B5EF4-FFF2-40B4-BE49-F238E27FC236}">
                <a16:creationId xmlns:a16="http://schemas.microsoft.com/office/drawing/2014/main" id="{13A02DD2-7425-7CA1-578C-63E144D1B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F5B57-A258-6CE1-8DA4-61098107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Adjectives + -</a:t>
            </a:r>
            <a:r>
              <a:rPr lang="en-US" i="1" dirty="0"/>
              <a:t>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AA645-6803-A728-4462-ABD81E86017F}"/>
              </a:ext>
            </a:extLst>
          </p:cNvPr>
          <p:cNvSpPr txBox="1"/>
          <p:nvPr/>
        </p:nvSpPr>
        <p:spPr>
          <a:xfrm>
            <a:off x="4976636" y="1518888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Nice + -er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13BF0-8C05-9BC2-4D80-B81D4791DBDA}"/>
              </a:ext>
            </a:extLst>
          </p:cNvPr>
          <p:cNvSpPr txBox="1"/>
          <p:nvPr/>
        </p:nvSpPr>
        <p:spPr>
          <a:xfrm>
            <a:off x="8781400" y="1481099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nicer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79F71-F483-BD58-3C3D-90086948564F}"/>
              </a:ext>
            </a:extLst>
          </p:cNvPr>
          <p:cNvSpPr txBox="1"/>
          <p:nvPr/>
        </p:nvSpPr>
        <p:spPr>
          <a:xfrm>
            <a:off x="5013159" y="2322395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Tall + -er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9E62D-D392-9C55-401C-B0F763F5BAD5}"/>
              </a:ext>
            </a:extLst>
          </p:cNvPr>
          <p:cNvSpPr txBox="1"/>
          <p:nvPr/>
        </p:nvSpPr>
        <p:spPr>
          <a:xfrm>
            <a:off x="8781401" y="2322395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80A43-0062-9CBE-16F7-4CD3D93603EB}"/>
              </a:ext>
            </a:extLst>
          </p:cNvPr>
          <p:cNvSpPr txBox="1"/>
          <p:nvPr/>
        </p:nvSpPr>
        <p:spPr>
          <a:xfrm>
            <a:off x="5013159" y="3089312"/>
            <a:ext cx="2405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Cheap +- 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69AD17-1C2C-2DB8-D538-430027A346A9}"/>
              </a:ext>
            </a:extLst>
          </p:cNvPr>
          <p:cNvSpPr txBox="1"/>
          <p:nvPr/>
        </p:nvSpPr>
        <p:spPr>
          <a:xfrm>
            <a:off x="8781401" y="3105849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cheaper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D9FF1-D7F7-267E-0398-A49753323BAE}"/>
              </a:ext>
            </a:extLst>
          </p:cNvPr>
          <p:cNvSpPr txBox="1"/>
          <p:nvPr/>
        </p:nvSpPr>
        <p:spPr>
          <a:xfrm>
            <a:off x="4976636" y="4040782"/>
            <a:ext cx="2352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Short + -er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3C3F6-569A-E193-D01D-C842D844AAE2}"/>
              </a:ext>
            </a:extLst>
          </p:cNvPr>
          <p:cNvSpPr txBox="1"/>
          <p:nvPr/>
        </p:nvSpPr>
        <p:spPr>
          <a:xfrm>
            <a:off x="4985272" y="4907694"/>
            <a:ext cx="2246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Cheap + -er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258BBC-7ADD-13F6-C03A-90E6C0295AF5}"/>
              </a:ext>
            </a:extLst>
          </p:cNvPr>
          <p:cNvSpPr txBox="1"/>
          <p:nvPr/>
        </p:nvSpPr>
        <p:spPr>
          <a:xfrm>
            <a:off x="8781402" y="4060091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shorter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F28E7E-D950-3F5E-3DB2-6B8BC4F40F3D}"/>
              </a:ext>
            </a:extLst>
          </p:cNvPr>
          <p:cNvSpPr txBox="1"/>
          <p:nvPr/>
        </p:nvSpPr>
        <p:spPr>
          <a:xfrm>
            <a:off x="8781403" y="4968882"/>
            <a:ext cx="1860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cheaper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FBA8CC-1521-2A38-ED58-D7D2B916EA36}"/>
              </a:ext>
            </a:extLst>
          </p:cNvPr>
          <p:cNvCxnSpPr>
            <a:cxnSpLocks/>
          </p:cNvCxnSpPr>
          <p:nvPr/>
        </p:nvCxnSpPr>
        <p:spPr>
          <a:xfrm>
            <a:off x="7113629" y="1795887"/>
            <a:ext cx="1219200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B5ABAE-3712-8DAE-F39E-5AEF22265D17}"/>
              </a:ext>
            </a:extLst>
          </p:cNvPr>
          <p:cNvCxnSpPr>
            <a:cxnSpLocks/>
          </p:cNvCxnSpPr>
          <p:nvPr/>
        </p:nvCxnSpPr>
        <p:spPr>
          <a:xfrm>
            <a:off x="7137693" y="2670177"/>
            <a:ext cx="1219200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508844-B76C-E1B4-4F8F-53A9D4130EF2}"/>
              </a:ext>
            </a:extLst>
          </p:cNvPr>
          <p:cNvCxnSpPr>
            <a:cxnSpLocks/>
          </p:cNvCxnSpPr>
          <p:nvPr/>
        </p:nvCxnSpPr>
        <p:spPr>
          <a:xfrm>
            <a:off x="7231692" y="3396082"/>
            <a:ext cx="1219200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8494D7-C57E-0161-6798-BE6511E9405C}"/>
              </a:ext>
            </a:extLst>
          </p:cNvPr>
          <p:cNvCxnSpPr>
            <a:cxnSpLocks/>
          </p:cNvCxnSpPr>
          <p:nvPr/>
        </p:nvCxnSpPr>
        <p:spPr>
          <a:xfrm>
            <a:off x="7206585" y="4337090"/>
            <a:ext cx="1219200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96E23C1-83BF-9F20-B8BB-9D9A4D17686C}"/>
              </a:ext>
            </a:extLst>
          </p:cNvPr>
          <p:cNvCxnSpPr>
            <a:cxnSpLocks/>
          </p:cNvCxnSpPr>
          <p:nvPr/>
        </p:nvCxnSpPr>
        <p:spPr>
          <a:xfrm>
            <a:off x="7329050" y="5257800"/>
            <a:ext cx="1219200" cy="0"/>
          </a:xfrm>
          <a:prstGeom prst="straightConnector1">
            <a:avLst/>
          </a:prstGeom>
          <a:ln w="603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26277E8-747E-63B5-545A-4B9138841028}"/>
              </a:ext>
            </a:extLst>
          </p:cNvPr>
          <p:cNvSpPr/>
          <p:nvPr/>
        </p:nvSpPr>
        <p:spPr>
          <a:xfrm>
            <a:off x="3906982" y="850122"/>
            <a:ext cx="3990109" cy="5466957"/>
          </a:xfrm>
          <a:prstGeom prst="ellipse">
            <a:avLst/>
          </a:prstGeom>
          <a:solidFill>
            <a:schemeClr val="accent6">
              <a:alpha val="56043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CF99E4E-A4B1-D1F3-7390-1E7AC09D7228}"/>
              </a:ext>
            </a:extLst>
          </p:cNvPr>
          <p:cNvSpPr/>
          <p:nvPr/>
        </p:nvSpPr>
        <p:spPr>
          <a:xfrm>
            <a:off x="7938650" y="869177"/>
            <a:ext cx="3990109" cy="5466957"/>
          </a:xfrm>
          <a:prstGeom prst="ellipse">
            <a:avLst/>
          </a:prstGeom>
          <a:solidFill>
            <a:schemeClr val="accent6">
              <a:alpha val="56043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03244285-57DE-A0F5-15E8-9E04A93BAE20}"/>
              </a:ext>
            </a:extLst>
          </p:cNvPr>
          <p:cNvSpPr/>
          <p:nvPr/>
        </p:nvSpPr>
        <p:spPr>
          <a:xfrm>
            <a:off x="5619854" y="91683"/>
            <a:ext cx="4091988" cy="1037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Adjective to adjective </a:t>
            </a:r>
          </a:p>
        </p:txBody>
      </p:sp>
    </p:spTree>
    <p:extLst>
      <p:ext uri="{BB962C8B-B14F-4D97-AF65-F5344CB8AC3E}">
        <p14:creationId xmlns:p14="http://schemas.microsoft.com/office/powerpoint/2010/main" val="377405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8" grpId="0"/>
      <p:bldP spid="20" grpId="0"/>
      <p:bldP spid="25" grpId="0"/>
      <p:bldP spid="28" grpId="0"/>
      <p:bldP spid="29" grpId="0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A closeup of hand that is feeding an elephant">
            <a:extLst>
              <a:ext uri="{FF2B5EF4-FFF2-40B4-BE49-F238E27FC236}">
                <a16:creationId xmlns:a16="http://schemas.microsoft.com/office/drawing/2014/main" id="{E9E79BF3-8AFC-FAD3-294E-10F9F3B95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7405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5B67D7-E0B5-A045-EB68-EDA401F2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What about these words?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AB2274-92CE-4D6C-E8FF-8019331C1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sz="3000" dirty="0"/>
              <a:t>Finger </a:t>
            </a:r>
          </a:p>
          <a:p>
            <a:r>
              <a:rPr lang="en-US" sz="3000" dirty="0"/>
              <a:t>Mother </a:t>
            </a:r>
          </a:p>
          <a:p>
            <a:r>
              <a:rPr lang="en-US" sz="3000" dirty="0"/>
              <a:t>Monster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985DAAE-EF70-982A-616C-51815413EB6B}"/>
              </a:ext>
            </a:extLst>
          </p:cNvPr>
          <p:cNvSpPr/>
          <p:nvPr/>
        </p:nvSpPr>
        <p:spPr>
          <a:xfrm>
            <a:off x="3170071" y="2303829"/>
            <a:ext cx="1364653" cy="1729235"/>
          </a:xfrm>
          <a:prstGeom prst="rightBrace">
            <a:avLst>
              <a:gd name="adj1" fmla="val 8333"/>
              <a:gd name="adj2" fmla="val 48901"/>
            </a:avLst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BAB5A-F057-A830-ABFB-BEF28AE2905B}"/>
              </a:ext>
            </a:extLst>
          </p:cNvPr>
          <p:cNvSpPr txBox="1"/>
          <p:nvPr/>
        </p:nvSpPr>
        <p:spPr>
          <a:xfrm>
            <a:off x="4846029" y="2524616"/>
            <a:ext cx="52760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highlight>
                  <a:srgbClr val="FFFF00"/>
                </a:highlight>
              </a:rPr>
              <a:t>A single morpheme, </a:t>
            </a:r>
          </a:p>
          <a:p>
            <a:r>
              <a:rPr lang="en-US" sz="3500" dirty="0">
                <a:highlight>
                  <a:srgbClr val="FFFF00"/>
                </a:highlight>
              </a:rPr>
              <a:t>or a monomorphemic word</a:t>
            </a:r>
          </a:p>
        </p:txBody>
      </p:sp>
      <p:pic>
        <p:nvPicPr>
          <p:cNvPr id="14" name="Picture 13" descr="Cartoon of a person holding a cup&#10;&#10;Description automatically generated">
            <a:extLst>
              <a:ext uri="{FF2B5EF4-FFF2-40B4-BE49-F238E27FC236}">
                <a16:creationId xmlns:a16="http://schemas.microsoft.com/office/drawing/2014/main" id="{1DBEA0FE-3C65-47E6-91DB-63A05FE04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53" y="3841543"/>
            <a:ext cx="1501960" cy="2002613"/>
          </a:xfrm>
          <a:prstGeom prst="rect">
            <a:avLst/>
          </a:prstGeom>
        </p:spPr>
      </p:pic>
      <p:sp>
        <p:nvSpPr>
          <p:cNvPr id="16" name="Line Callout 2 15">
            <a:extLst>
              <a:ext uri="{FF2B5EF4-FFF2-40B4-BE49-F238E27FC236}">
                <a16:creationId xmlns:a16="http://schemas.microsoft.com/office/drawing/2014/main" id="{E5BD8F52-8B44-20E8-5DE9-F6577FE43319}"/>
              </a:ext>
            </a:extLst>
          </p:cNvPr>
          <p:cNvSpPr/>
          <p:nvPr/>
        </p:nvSpPr>
        <p:spPr>
          <a:xfrm>
            <a:off x="3852397" y="1644756"/>
            <a:ext cx="2294021" cy="542133"/>
          </a:xfrm>
          <a:prstGeom prst="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Someone is not *</a:t>
            </a:r>
            <a:r>
              <a:rPr lang="en-US" i="1" dirty="0" err="1"/>
              <a:t>finging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9609-77DF-5F1E-EE24-38C4E372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Root, stem, and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00BC-E0A2-D51C-EAA9-935CCEBC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i="1" dirty="0"/>
              <a:t>Root</a:t>
            </a:r>
            <a:r>
              <a:rPr lang="en-ID" dirty="0"/>
              <a:t> can mostly stand alone; for example, </a:t>
            </a:r>
            <a:r>
              <a:rPr lang="en-ID" i="1" dirty="0"/>
              <a:t>paint</a:t>
            </a:r>
            <a:r>
              <a:rPr lang="en-ID" dirty="0"/>
              <a:t> in </a:t>
            </a:r>
            <a:r>
              <a:rPr lang="en-ID" i="1" dirty="0"/>
              <a:t>painter</a:t>
            </a:r>
            <a:r>
              <a:rPr lang="en-ID" dirty="0"/>
              <a:t> and </a:t>
            </a:r>
            <a:r>
              <a:rPr lang="en-ID" i="1" dirty="0"/>
              <a:t>read</a:t>
            </a:r>
            <a:r>
              <a:rPr lang="en-ID" dirty="0"/>
              <a:t> in </a:t>
            </a:r>
            <a:r>
              <a:rPr lang="en-ID" i="1" dirty="0"/>
              <a:t>reread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i="1" dirty="0"/>
              <a:t>Stem</a:t>
            </a:r>
            <a:r>
              <a:rPr lang="en-ID" dirty="0"/>
              <a:t> refers to a form when a root morpheme and an affix are combined. </a:t>
            </a:r>
          </a:p>
          <a:p>
            <a:pPr marL="0" indent="0">
              <a:buNone/>
            </a:pPr>
            <a:r>
              <a:rPr lang="en-ID" dirty="0"/>
              <a:t>For example :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i="1" dirty="0"/>
              <a:t>comfort</a:t>
            </a:r>
            <a:r>
              <a:rPr lang="en-ID" dirty="0"/>
              <a:t> + - </a:t>
            </a:r>
            <a:r>
              <a:rPr lang="en-ID" i="1" dirty="0"/>
              <a:t>able</a:t>
            </a:r>
            <a:r>
              <a:rPr lang="en-ID" dirty="0"/>
              <a:t>  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i="1" dirty="0"/>
              <a:t>beauty</a:t>
            </a:r>
            <a:r>
              <a:rPr lang="en-ID" dirty="0"/>
              <a:t> + </a:t>
            </a:r>
            <a:r>
              <a:rPr lang="en-ID" i="1" dirty="0"/>
              <a:t>-</a:t>
            </a:r>
            <a:r>
              <a:rPr lang="en-ID" i="1" dirty="0" err="1"/>
              <a:t>ful</a:t>
            </a:r>
            <a:endParaRPr lang="en-ID" i="1" dirty="0"/>
          </a:p>
          <a:p>
            <a:pPr marL="0" indent="0">
              <a:buNone/>
            </a:pPr>
            <a:r>
              <a:rPr lang="en-ID" i="1" dirty="0"/>
              <a:t>Base</a:t>
            </a:r>
            <a:r>
              <a:rPr lang="en-ID" dirty="0"/>
              <a:t> means any root or stem to which an affix is attached. </a:t>
            </a:r>
          </a:p>
          <a:p>
            <a:pPr marL="0" indent="0">
              <a:buNone/>
            </a:pPr>
            <a:r>
              <a:rPr lang="en-ID" dirty="0"/>
              <a:t>	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12A22C-FA40-24EF-2460-EB5F8265F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82807"/>
              </p:ext>
            </p:extLst>
          </p:nvPr>
        </p:nvGraphicFramePr>
        <p:xfrm>
          <a:off x="1450975" y="2141772"/>
          <a:ext cx="960437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55">
                  <a:extLst>
                    <a:ext uri="{9D8B030D-6E8A-4147-A177-3AD203B41FA5}">
                      <a16:colId xmlns:a16="http://schemas.microsoft.com/office/drawing/2014/main" val="1424887037"/>
                    </a:ext>
                  </a:extLst>
                </a:gridCol>
                <a:gridCol w="5229961">
                  <a:extLst>
                    <a:ext uri="{9D8B030D-6E8A-4147-A177-3AD203B41FA5}">
                      <a16:colId xmlns:a16="http://schemas.microsoft.com/office/drawing/2014/main" val="217519111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65402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 + 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Verb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 + believe + 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+ verb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856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753EFE-0A02-EDEC-352D-FE934A1C7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986"/>
              </p:ext>
            </p:extLst>
          </p:nvPr>
        </p:nvGraphicFramePr>
        <p:xfrm>
          <a:off x="1450480" y="3490820"/>
          <a:ext cx="9604374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55">
                  <a:extLst>
                    <a:ext uri="{9D8B030D-6E8A-4147-A177-3AD203B41FA5}">
                      <a16:colId xmlns:a16="http://schemas.microsoft.com/office/drawing/2014/main" val="1424887037"/>
                    </a:ext>
                  </a:extLst>
                </a:gridCol>
                <a:gridCol w="5229961">
                  <a:extLst>
                    <a:ext uri="{9D8B030D-6E8A-4147-A177-3AD203B41FA5}">
                      <a16:colId xmlns:a16="http://schemas.microsoft.com/office/drawing/2014/main" val="217519111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65402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system + </a:t>
                      </a:r>
                      <a:r>
                        <a:rPr lang="en-US" dirty="0" err="1"/>
                        <a:t>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Noun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3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 + system + </a:t>
                      </a:r>
                      <a:r>
                        <a:rPr lang="en-US" dirty="0" err="1"/>
                        <a:t>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+ noun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 + system + </a:t>
                      </a:r>
                      <a:r>
                        <a:rPr lang="en-US" dirty="0" err="1"/>
                        <a:t>atic</a:t>
                      </a:r>
                      <a:r>
                        <a:rPr lang="en-US" dirty="0"/>
                        <a:t> + 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+ noun + suffix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27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 + system + </a:t>
                      </a:r>
                      <a:r>
                        <a:rPr lang="en-US" dirty="0" err="1"/>
                        <a:t>atic</a:t>
                      </a:r>
                      <a:r>
                        <a:rPr lang="en-US" dirty="0"/>
                        <a:t> + al + </a:t>
                      </a:r>
                      <a:r>
                        <a:rPr lang="en-US" dirty="0" err="1"/>
                        <a:t>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+ noun + suffix + suffix +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85626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5BDAD7D-D68F-C26B-F903-5FAC1F54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red sticker with white text&#10;&#10;Description automatically generated">
            <a:extLst>
              <a:ext uri="{FF2B5EF4-FFF2-40B4-BE49-F238E27FC236}">
                <a16:creationId xmlns:a16="http://schemas.microsoft.com/office/drawing/2014/main" id="{E03E79C7-56E6-0AA7-C0A3-14548310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80" y="450399"/>
            <a:ext cx="2601975" cy="1228710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0760B159-C92A-FCB3-D489-8697B563EF6D}"/>
              </a:ext>
            </a:extLst>
          </p:cNvPr>
          <p:cNvSpPr/>
          <p:nvPr/>
        </p:nvSpPr>
        <p:spPr>
          <a:xfrm>
            <a:off x="4052455" y="2204485"/>
            <a:ext cx="477982" cy="664803"/>
          </a:xfrm>
          <a:prstGeom prst="rightBrac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B5B76-5BA1-DC55-B0B1-DBD27C2FE29B}"/>
              </a:ext>
            </a:extLst>
          </p:cNvPr>
          <p:cNvSpPr txBox="1"/>
          <p:nvPr/>
        </p:nvSpPr>
        <p:spPr>
          <a:xfrm>
            <a:off x="4620491" y="2269155"/>
            <a:ext cx="1378527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base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430B8E7-D3AD-3A18-061C-45CD07F0E8B8}"/>
              </a:ext>
            </a:extLst>
          </p:cNvPr>
          <p:cNvSpPr/>
          <p:nvPr/>
        </p:nvSpPr>
        <p:spPr>
          <a:xfrm>
            <a:off x="5008418" y="3665465"/>
            <a:ext cx="540327" cy="1225893"/>
          </a:xfrm>
          <a:prstGeom prst="rightBrac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170C1-417C-6126-D205-F9E3B69D6246}"/>
              </a:ext>
            </a:extLst>
          </p:cNvPr>
          <p:cNvSpPr txBox="1"/>
          <p:nvPr/>
        </p:nvSpPr>
        <p:spPr>
          <a:xfrm>
            <a:off x="5624945" y="4075486"/>
            <a:ext cx="1378527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7333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7C88-EED6-DB8A-4E31-A1D55CC3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How to identify a single morpheme or more morphemes?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585E4C-2C74-B7CE-023F-4ED36DF54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42447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8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4E4ED-06B6-8CDA-9804-C29B572C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5" y="2822151"/>
            <a:ext cx="2064021" cy="55620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000" dirty="0"/>
              <a:t>Practice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EE82643-059F-392B-ABFD-0D5013D9B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" t="8998" r="6820" b="5887"/>
          <a:stretch/>
        </p:blipFill>
        <p:spPr>
          <a:xfrm>
            <a:off x="2847292" y="93187"/>
            <a:ext cx="9221942" cy="59448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154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{B8ECAA94-F283-6441-B429-033119617F42}tf10001119</Template>
  <TotalTime>463</TotalTime>
  <Words>411</Words>
  <Application>Microsoft Macintosh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Söhne</vt:lpstr>
      <vt:lpstr>Gallery</vt:lpstr>
      <vt:lpstr>Types of morphemes</vt:lpstr>
      <vt:lpstr>contents</vt:lpstr>
      <vt:lpstr>The Discreteness of morphemes</vt:lpstr>
      <vt:lpstr>Adjectives + -er</vt:lpstr>
      <vt:lpstr>What about these words?</vt:lpstr>
      <vt:lpstr>Root, stem, and base</vt:lpstr>
      <vt:lpstr>PowerPoint Presentation</vt:lpstr>
      <vt:lpstr>How to identify a single morpheme or more morphemes?</vt:lpstr>
      <vt:lpstr>Practice </vt:lpstr>
      <vt:lpstr>Free and bound morphemes </vt:lpstr>
      <vt:lpstr>Affixes in English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morphosyntax</dc:title>
  <dc:creator>Reviewer</dc:creator>
  <cp:lastModifiedBy>Reviewer</cp:lastModifiedBy>
  <cp:revision>4</cp:revision>
  <dcterms:created xsi:type="dcterms:W3CDTF">2023-09-10T14:03:56Z</dcterms:created>
  <dcterms:modified xsi:type="dcterms:W3CDTF">2023-09-17T15:43:05Z</dcterms:modified>
</cp:coreProperties>
</file>