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90" d="100"/>
          <a:sy n="90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87CAC-FE3F-4F4F-B259-C21373F29E6B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E52C167-2DFB-4045-93E6-06E1403863D1}">
      <dgm:prSet/>
      <dgm:spPr/>
      <dgm:t>
        <a:bodyPr/>
        <a:lstStyle/>
        <a:p>
          <a:r>
            <a:rPr lang="en-US"/>
            <a:t>The chicken is ready to eat </a:t>
          </a:r>
        </a:p>
      </dgm:t>
    </dgm:pt>
    <dgm:pt modelId="{07A45490-C810-407B-8EDD-EFDEACFC72AE}" type="parTrans" cxnId="{294FDF3F-E385-4DC6-90A8-24B5C2BE7644}">
      <dgm:prSet/>
      <dgm:spPr/>
      <dgm:t>
        <a:bodyPr/>
        <a:lstStyle/>
        <a:p>
          <a:endParaRPr lang="en-US"/>
        </a:p>
      </dgm:t>
    </dgm:pt>
    <dgm:pt modelId="{0D3ACF17-B06A-4F27-8E0E-E92B25F17DAD}" type="sibTrans" cxnId="{294FDF3F-E385-4DC6-90A8-24B5C2BE7644}">
      <dgm:prSet/>
      <dgm:spPr/>
      <dgm:t>
        <a:bodyPr/>
        <a:lstStyle/>
        <a:p>
          <a:endParaRPr lang="en-US"/>
        </a:p>
      </dgm:t>
    </dgm:pt>
    <dgm:pt modelId="{BD0973BB-9E00-4F69-AADE-77ED9C60FC6C}">
      <dgm:prSet/>
      <dgm:spPr/>
      <dgm:t>
        <a:bodyPr/>
        <a:lstStyle/>
        <a:p>
          <a:r>
            <a:rPr lang="en-US"/>
            <a:t>He greeted the girl with a smile</a:t>
          </a:r>
        </a:p>
      </dgm:t>
    </dgm:pt>
    <dgm:pt modelId="{A0FA6DA9-03D0-4961-879A-C69A63D8DF0A}" type="parTrans" cxnId="{9AB9DC8E-8A73-43F0-AEC3-A3EF5E7525D8}">
      <dgm:prSet/>
      <dgm:spPr/>
      <dgm:t>
        <a:bodyPr/>
        <a:lstStyle/>
        <a:p>
          <a:endParaRPr lang="en-US"/>
        </a:p>
      </dgm:t>
    </dgm:pt>
    <dgm:pt modelId="{68F0DA2B-1FAF-46A4-960B-4A2C3B1787D0}" type="sibTrans" cxnId="{9AB9DC8E-8A73-43F0-AEC3-A3EF5E7525D8}">
      <dgm:prSet/>
      <dgm:spPr/>
      <dgm:t>
        <a:bodyPr/>
        <a:lstStyle/>
        <a:p>
          <a:endParaRPr lang="en-US"/>
        </a:p>
      </dgm:t>
    </dgm:pt>
    <dgm:pt modelId="{F3E9C1CB-DCB9-496D-B9EA-70D5A7D285CA}">
      <dgm:prSet/>
      <dgm:spPr/>
      <dgm:t>
        <a:bodyPr/>
        <a:lstStyle/>
        <a:p>
          <a:r>
            <a:rPr lang="en-US"/>
            <a:t>He returned over the field</a:t>
          </a:r>
        </a:p>
      </dgm:t>
    </dgm:pt>
    <dgm:pt modelId="{AA9DE4E0-AC2A-4101-BBE1-33426DE95608}" type="parTrans" cxnId="{DE41A9B2-D68A-4A67-AA05-90E18ADB1EBF}">
      <dgm:prSet/>
      <dgm:spPr/>
      <dgm:t>
        <a:bodyPr/>
        <a:lstStyle/>
        <a:p>
          <a:endParaRPr lang="en-US"/>
        </a:p>
      </dgm:t>
    </dgm:pt>
    <dgm:pt modelId="{402FFACC-CBB4-4078-B36F-5F94748BF01D}" type="sibTrans" cxnId="{DE41A9B2-D68A-4A67-AA05-90E18ADB1EBF}">
      <dgm:prSet/>
      <dgm:spPr/>
      <dgm:t>
        <a:bodyPr/>
        <a:lstStyle/>
        <a:p>
          <a:endParaRPr lang="en-US"/>
        </a:p>
      </dgm:t>
    </dgm:pt>
    <dgm:pt modelId="{EF91274B-E783-BE47-AA38-0D5DB409C63F}" type="pres">
      <dgm:prSet presAssocID="{15687CAC-FE3F-4F4F-B259-C21373F29E6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59B7A8B-9F6A-8245-84FD-0C2CE37F131B}" type="pres">
      <dgm:prSet presAssocID="{9E52C167-2DFB-4045-93E6-06E1403863D1}" presName="hierRoot1" presStyleCnt="0"/>
      <dgm:spPr/>
    </dgm:pt>
    <dgm:pt modelId="{6191CFBE-867C-2341-A38B-5C86F33068E7}" type="pres">
      <dgm:prSet presAssocID="{9E52C167-2DFB-4045-93E6-06E1403863D1}" presName="composite" presStyleCnt="0"/>
      <dgm:spPr/>
    </dgm:pt>
    <dgm:pt modelId="{E6BAFD40-E63D-7244-BE1E-81858793A9A2}" type="pres">
      <dgm:prSet presAssocID="{9E52C167-2DFB-4045-93E6-06E1403863D1}" presName="background" presStyleLbl="node0" presStyleIdx="0" presStyleCnt="3"/>
      <dgm:spPr/>
    </dgm:pt>
    <dgm:pt modelId="{1D31EB4B-10B1-5743-A062-87B87F2069BE}" type="pres">
      <dgm:prSet presAssocID="{9E52C167-2DFB-4045-93E6-06E1403863D1}" presName="text" presStyleLbl="fgAcc0" presStyleIdx="0" presStyleCnt="3">
        <dgm:presLayoutVars>
          <dgm:chPref val="3"/>
        </dgm:presLayoutVars>
      </dgm:prSet>
      <dgm:spPr/>
    </dgm:pt>
    <dgm:pt modelId="{0E7E062D-86AA-2F46-8B2D-11A67267C764}" type="pres">
      <dgm:prSet presAssocID="{9E52C167-2DFB-4045-93E6-06E1403863D1}" presName="hierChild2" presStyleCnt="0"/>
      <dgm:spPr/>
    </dgm:pt>
    <dgm:pt modelId="{9443C2CE-440A-F948-91CF-2069015716F3}" type="pres">
      <dgm:prSet presAssocID="{BD0973BB-9E00-4F69-AADE-77ED9C60FC6C}" presName="hierRoot1" presStyleCnt="0"/>
      <dgm:spPr/>
    </dgm:pt>
    <dgm:pt modelId="{D6F5186D-51FB-4F41-A4D3-403ABCFCD5D9}" type="pres">
      <dgm:prSet presAssocID="{BD0973BB-9E00-4F69-AADE-77ED9C60FC6C}" presName="composite" presStyleCnt="0"/>
      <dgm:spPr/>
    </dgm:pt>
    <dgm:pt modelId="{6BFB5876-0C71-DF41-AE90-A261D31A5875}" type="pres">
      <dgm:prSet presAssocID="{BD0973BB-9E00-4F69-AADE-77ED9C60FC6C}" presName="background" presStyleLbl="node0" presStyleIdx="1" presStyleCnt="3"/>
      <dgm:spPr/>
    </dgm:pt>
    <dgm:pt modelId="{7DE20D5C-812B-DA40-AB44-D5E48F928578}" type="pres">
      <dgm:prSet presAssocID="{BD0973BB-9E00-4F69-AADE-77ED9C60FC6C}" presName="text" presStyleLbl="fgAcc0" presStyleIdx="1" presStyleCnt="3">
        <dgm:presLayoutVars>
          <dgm:chPref val="3"/>
        </dgm:presLayoutVars>
      </dgm:prSet>
      <dgm:spPr/>
    </dgm:pt>
    <dgm:pt modelId="{1988A0C2-25B2-1E49-B999-8E81FE4A6F35}" type="pres">
      <dgm:prSet presAssocID="{BD0973BB-9E00-4F69-AADE-77ED9C60FC6C}" presName="hierChild2" presStyleCnt="0"/>
      <dgm:spPr/>
    </dgm:pt>
    <dgm:pt modelId="{9BF6366C-AEC5-7149-9EF7-D092E3771976}" type="pres">
      <dgm:prSet presAssocID="{F3E9C1CB-DCB9-496D-B9EA-70D5A7D285CA}" presName="hierRoot1" presStyleCnt="0"/>
      <dgm:spPr/>
    </dgm:pt>
    <dgm:pt modelId="{E2B88EA8-14F3-F440-B771-066EB747657E}" type="pres">
      <dgm:prSet presAssocID="{F3E9C1CB-DCB9-496D-B9EA-70D5A7D285CA}" presName="composite" presStyleCnt="0"/>
      <dgm:spPr/>
    </dgm:pt>
    <dgm:pt modelId="{CBDE4D60-DA18-4A47-9141-38A20E9D4905}" type="pres">
      <dgm:prSet presAssocID="{F3E9C1CB-DCB9-496D-B9EA-70D5A7D285CA}" presName="background" presStyleLbl="node0" presStyleIdx="2" presStyleCnt="3"/>
      <dgm:spPr/>
    </dgm:pt>
    <dgm:pt modelId="{418C0EA6-CF6A-0F4A-827B-798D68CE4F7E}" type="pres">
      <dgm:prSet presAssocID="{F3E9C1CB-DCB9-496D-B9EA-70D5A7D285CA}" presName="text" presStyleLbl="fgAcc0" presStyleIdx="2" presStyleCnt="3">
        <dgm:presLayoutVars>
          <dgm:chPref val="3"/>
        </dgm:presLayoutVars>
      </dgm:prSet>
      <dgm:spPr/>
    </dgm:pt>
    <dgm:pt modelId="{55EAFED6-A0D5-6D48-9D07-2E3C4D3C83F7}" type="pres">
      <dgm:prSet presAssocID="{F3E9C1CB-DCB9-496D-B9EA-70D5A7D285CA}" presName="hierChild2" presStyleCnt="0"/>
      <dgm:spPr/>
    </dgm:pt>
  </dgm:ptLst>
  <dgm:cxnLst>
    <dgm:cxn modelId="{294FDF3F-E385-4DC6-90A8-24B5C2BE7644}" srcId="{15687CAC-FE3F-4F4F-B259-C21373F29E6B}" destId="{9E52C167-2DFB-4045-93E6-06E1403863D1}" srcOrd="0" destOrd="0" parTransId="{07A45490-C810-407B-8EDD-EFDEACFC72AE}" sibTransId="{0D3ACF17-B06A-4F27-8E0E-E92B25F17DAD}"/>
    <dgm:cxn modelId="{5E36DB49-E3A4-7645-971E-83ECA3209E28}" type="presOf" srcId="{15687CAC-FE3F-4F4F-B259-C21373F29E6B}" destId="{EF91274B-E783-BE47-AA38-0D5DB409C63F}" srcOrd="0" destOrd="0" presId="urn:microsoft.com/office/officeart/2005/8/layout/hierarchy1"/>
    <dgm:cxn modelId="{3D32DC67-210A-F34A-AC09-D1277FC07774}" type="presOf" srcId="{9E52C167-2DFB-4045-93E6-06E1403863D1}" destId="{1D31EB4B-10B1-5743-A062-87B87F2069BE}" srcOrd="0" destOrd="0" presId="urn:microsoft.com/office/officeart/2005/8/layout/hierarchy1"/>
    <dgm:cxn modelId="{9AB9DC8E-8A73-43F0-AEC3-A3EF5E7525D8}" srcId="{15687CAC-FE3F-4F4F-B259-C21373F29E6B}" destId="{BD0973BB-9E00-4F69-AADE-77ED9C60FC6C}" srcOrd="1" destOrd="0" parTransId="{A0FA6DA9-03D0-4961-879A-C69A63D8DF0A}" sibTransId="{68F0DA2B-1FAF-46A4-960B-4A2C3B1787D0}"/>
    <dgm:cxn modelId="{9F60889D-23E3-EB4F-A997-4D5A8A16D3D3}" type="presOf" srcId="{F3E9C1CB-DCB9-496D-B9EA-70D5A7D285CA}" destId="{418C0EA6-CF6A-0F4A-827B-798D68CE4F7E}" srcOrd="0" destOrd="0" presId="urn:microsoft.com/office/officeart/2005/8/layout/hierarchy1"/>
    <dgm:cxn modelId="{4B9CA9AC-6FBB-6144-AB80-36BF3F3779E1}" type="presOf" srcId="{BD0973BB-9E00-4F69-AADE-77ED9C60FC6C}" destId="{7DE20D5C-812B-DA40-AB44-D5E48F928578}" srcOrd="0" destOrd="0" presId="urn:microsoft.com/office/officeart/2005/8/layout/hierarchy1"/>
    <dgm:cxn modelId="{DE41A9B2-D68A-4A67-AA05-90E18ADB1EBF}" srcId="{15687CAC-FE3F-4F4F-B259-C21373F29E6B}" destId="{F3E9C1CB-DCB9-496D-B9EA-70D5A7D285CA}" srcOrd="2" destOrd="0" parTransId="{AA9DE4E0-AC2A-4101-BBE1-33426DE95608}" sibTransId="{402FFACC-CBB4-4078-B36F-5F94748BF01D}"/>
    <dgm:cxn modelId="{92604A8D-E74C-DB4C-B6CE-A0488840CE99}" type="presParOf" srcId="{EF91274B-E783-BE47-AA38-0D5DB409C63F}" destId="{559B7A8B-9F6A-8245-84FD-0C2CE37F131B}" srcOrd="0" destOrd="0" presId="urn:microsoft.com/office/officeart/2005/8/layout/hierarchy1"/>
    <dgm:cxn modelId="{B1FFE457-1403-2A4A-8596-CE4A694BBCD1}" type="presParOf" srcId="{559B7A8B-9F6A-8245-84FD-0C2CE37F131B}" destId="{6191CFBE-867C-2341-A38B-5C86F33068E7}" srcOrd="0" destOrd="0" presId="urn:microsoft.com/office/officeart/2005/8/layout/hierarchy1"/>
    <dgm:cxn modelId="{E5C01AE0-6D52-7B48-9EB2-03957F7D3F7B}" type="presParOf" srcId="{6191CFBE-867C-2341-A38B-5C86F33068E7}" destId="{E6BAFD40-E63D-7244-BE1E-81858793A9A2}" srcOrd="0" destOrd="0" presId="urn:microsoft.com/office/officeart/2005/8/layout/hierarchy1"/>
    <dgm:cxn modelId="{60A51C53-108E-394A-877E-A410B5B2EF65}" type="presParOf" srcId="{6191CFBE-867C-2341-A38B-5C86F33068E7}" destId="{1D31EB4B-10B1-5743-A062-87B87F2069BE}" srcOrd="1" destOrd="0" presId="urn:microsoft.com/office/officeart/2005/8/layout/hierarchy1"/>
    <dgm:cxn modelId="{CD326ED9-7C27-0543-8639-C869FE63578D}" type="presParOf" srcId="{559B7A8B-9F6A-8245-84FD-0C2CE37F131B}" destId="{0E7E062D-86AA-2F46-8B2D-11A67267C764}" srcOrd="1" destOrd="0" presId="urn:microsoft.com/office/officeart/2005/8/layout/hierarchy1"/>
    <dgm:cxn modelId="{DE27086F-ADAB-AA47-9F60-DCB3C4AF4A38}" type="presParOf" srcId="{EF91274B-E783-BE47-AA38-0D5DB409C63F}" destId="{9443C2CE-440A-F948-91CF-2069015716F3}" srcOrd="1" destOrd="0" presId="urn:microsoft.com/office/officeart/2005/8/layout/hierarchy1"/>
    <dgm:cxn modelId="{F0768D2E-A610-4748-B12F-9C2749FFB419}" type="presParOf" srcId="{9443C2CE-440A-F948-91CF-2069015716F3}" destId="{D6F5186D-51FB-4F41-A4D3-403ABCFCD5D9}" srcOrd="0" destOrd="0" presId="urn:microsoft.com/office/officeart/2005/8/layout/hierarchy1"/>
    <dgm:cxn modelId="{6BD310E1-6E70-3A48-9E18-F22F6AF00211}" type="presParOf" srcId="{D6F5186D-51FB-4F41-A4D3-403ABCFCD5D9}" destId="{6BFB5876-0C71-DF41-AE90-A261D31A5875}" srcOrd="0" destOrd="0" presId="urn:microsoft.com/office/officeart/2005/8/layout/hierarchy1"/>
    <dgm:cxn modelId="{F137935C-6816-2145-AAE2-7E20E4DB8F13}" type="presParOf" srcId="{D6F5186D-51FB-4F41-A4D3-403ABCFCD5D9}" destId="{7DE20D5C-812B-DA40-AB44-D5E48F928578}" srcOrd="1" destOrd="0" presId="urn:microsoft.com/office/officeart/2005/8/layout/hierarchy1"/>
    <dgm:cxn modelId="{2B193F40-45A5-6243-9BCE-ED7224A48F68}" type="presParOf" srcId="{9443C2CE-440A-F948-91CF-2069015716F3}" destId="{1988A0C2-25B2-1E49-B999-8E81FE4A6F35}" srcOrd="1" destOrd="0" presId="urn:microsoft.com/office/officeart/2005/8/layout/hierarchy1"/>
    <dgm:cxn modelId="{D16B9F8E-E3BE-424D-A90F-F1D6AA0819C7}" type="presParOf" srcId="{EF91274B-E783-BE47-AA38-0D5DB409C63F}" destId="{9BF6366C-AEC5-7149-9EF7-D092E3771976}" srcOrd="2" destOrd="0" presId="urn:microsoft.com/office/officeart/2005/8/layout/hierarchy1"/>
    <dgm:cxn modelId="{C4D6166D-58D4-904D-8EA8-A5761861D12A}" type="presParOf" srcId="{9BF6366C-AEC5-7149-9EF7-D092E3771976}" destId="{E2B88EA8-14F3-F440-B771-066EB747657E}" srcOrd="0" destOrd="0" presId="urn:microsoft.com/office/officeart/2005/8/layout/hierarchy1"/>
    <dgm:cxn modelId="{075BA1F4-52BE-3A4E-A53E-18A0EF89A86C}" type="presParOf" srcId="{E2B88EA8-14F3-F440-B771-066EB747657E}" destId="{CBDE4D60-DA18-4A47-9141-38A20E9D4905}" srcOrd="0" destOrd="0" presId="urn:microsoft.com/office/officeart/2005/8/layout/hierarchy1"/>
    <dgm:cxn modelId="{B6187A7B-01A5-B64B-A32C-1E29429EAA83}" type="presParOf" srcId="{E2B88EA8-14F3-F440-B771-066EB747657E}" destId="{418C0EA6-CF6A-0F4A-827B-798D68CE4F7E}" srcOrd="1" destOrd="0" presId="urn:microsoft.com/office/officeart/2005/8/layout/hierarchy1"/>
    <dgm:cxn modelId="{20BE6D36-2D9E-F14C-948F-2E4163868AE1}" type="presParOf" srcId="{9BF6366C-AEC5-7149-9EF7-D092E3771976}" destId="{55EAFED6-A0D5-6D48-9D07-2E3C4D3C83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AFD40-E63D-7244-BE1E-81858793A9A2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1EB4B-10B1-5743-A062-87B87F2069BE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The chicken is ready to eat </a:t>
          </a:r>
        </a:p>
      </dsp:txBody>
      <dsp:txXfrm>
        <a:off x="398656" y="1088253"/>
        <a:ext cx="2959127" cy="1837317"/>
      </dsp:txXfrm>
    </dsp:sp>
    <dsp:sp modelId="{6BFB5876-0C71-DF41-AE90-A261D31A5875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20D5C-812B-DA40-AB44-D5E48F928578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He greeted the girl with a smile</a:t>
          </a:r>
        </a:p>
      </dsp:txBody>
      <dsp:txXfrm>
        <a:off x="4155097" y="1088253"/>
        <a:ext cx="2959127" cy="1837317"/>
      </dsp:txXfrm>
    </dsp:sp>
    <dsp:sp modelId="{CBDE4D60-DA18-4A47-9141-38A20E9D4905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C0EA6-CF6A-0F4A-827B-798D68CE4F7E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He returned over the field</a:t>
          </a:r>
        </a:p>
      </dsp:txBody>
      <dsp:txXfrm>
        <a:off x="7911539" y="1088253"/>
        <a:ext cx="2959127" cy="183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85A02-DF1E-62D7-76F7-DC8EE61D7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1572A0-3CA4-32F5-404C-942D364DC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2D0F8-7AF5-4A41-F7BE-3E9DD122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98D7-F63D-C545-B714-5DD9FFBBA9E3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82DA8-27C1-569A-CF61-79E3E89FB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031BC-1EB5-1228-7D2F-296D9721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1899-2E45-FE45-A976-5E945219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8C3F1-A371-00F4-75CF-637F800A8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E4933D-A4D4-01EA-E4B4-E0A509AE3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3303C-DE38-5988-934E-AF1F4662B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98D7-F63D-C545-B714-5DD9FFBBA9E3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14658-132A-A189-CF6C-411796A3A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2525A-4C7F-09FF-F395-741FD2C0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1899-2E45-FE45-A976-5E945219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2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2CA491-43F1-05EB-CA69-1302DB13B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34A4C-DFE8-941B-B9A3-7F1E28C3D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F9367-E9AC-9460-135C-FE95D3D87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98D7-F63D-C545-B714-5DD9FFBBA9E3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5B30D-F1A2-7D40-2418-0A73ABB56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11EC1-C77D-2194-D8D9-3990CFC5C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1899-2E45-FE45-A976-5E945219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9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1096-D769-6F9C-A52C-275FA7869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D4888-7795-4A3A-12FE-B5AE65936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F8711-BEF6-0DF8-C524-AEBF8F989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98D7-F63D-C545-B714-5DD9FFBBA9E3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4BD04-151C-14B3-D0F0-A370EC59C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40E7A-E46C-1F3F-3135-6E23DB2C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1899-2E45-FE45-A976-5E945219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FA613-8B11-1533-F547-C87D5F40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7339E-DC29-6FE5-1DF8-4C8711452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22DF4-F448-85B5-42BD-22509C324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98D7-F63D-C545-B714-5DD9FFBBA9E3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F905A-FAFB-7805-0F36-0555C4F6C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9AD39-6440-3264-E1FD-9870842C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1899-2E45-FE45-A976-5E945219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3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03191-17C6-1B70-B4FB-72E10FF6C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05FC2-1581-8CD9-38AA-B2CC76296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950DC-7209-9E34-31CB-B0017263D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A8E55-861A-BFFE-99D6-6952AEC2B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98D7-F63D-C545-B714-5DD9FFBBA9E3}" type="datetimeFigureOut">
              <a:rPr lang="en-US" smtClean="0"/>
              <a:t>10/2/23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948FF-8127-6C90-8CAD-D1857262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5C8EB-0383-26CF-BC97-6531A037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1899-2E45-FE45-A976-5E945219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4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53EBC-7D92-17AC-CD9A-2E392D7A4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D3D6F-5459-5834-8998-D2C5D54E3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E86F9-5D99-A293-70DF-98DB56E08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C35FA-AB32-DC7E-5338-7B792F991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A3FD0-6824-FDC9-9DAE-1E345F3BE3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C292AE-0DDC-7BCD-1B95-87F90A88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98D7-F63D-C545-B714-5DD9FFBBA9E3}" type="datetimeFigureOut">
              <a:rPr lang="en-US" smtClean="0"/>
              <a:t>10/2/23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A9860A-FB72-F1DA-3127-7A3015BA5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89160-AAFD-8AD5-3DEB-8A1874CF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1899-2E45-FE45-A976-5E945219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1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D9D8-3BDF-F134-4D03-4E4C86FE8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2D8590-3EBB-108D-609D-E465917DE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98D7-F63D-C545-B714-5DD9FFBBA9E3}" type="datetimeFigureOut">
              <a:rPr lang="en-US" smtClean="0"/>
              <a:t>10/2/23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DDE108-B5D9-46E6-EFD2-7C9F9ADF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A3F28-BEDA-F5C4-2E24-0051A44E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1899-2E45-FE45-A976-5E945219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5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6FD4B-5AAA-1923-2344-95FB6AD7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98D7-F63D-C545-B714-5DD9FFBBA9E3}" type="datetimeFigureOut">
              <a:rPr lang="en-US" smtClean="0"/>
              <a:t>10/2/23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1C4367-3556-63C3-5D56-579B6F61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6A092-AA31-B732-7285-F01DD34B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1899-2E45-FE45-A976-5E945219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0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45EC7-12BB-0C01-C927-9840CAEA2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B637B-035E-DDF8-37F1-514A733B5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F0AC1-248E-1071-38B9-1BD4D151D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11C6B-8612-5373-0CD3-DFCD9C94C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98D7-F63D-C545-B714-5DD9FFBBA9E3}" type="datetimeFigureOut">
              <a:rPr lang="en-US" smtClean="0"/>
              <a:t>10/2/23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50088-8E3D-48C2-F8C1-32AC8F35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EA433-C6D8-3B24-ABD3-E425BC4C0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1899-2E45-FE45-A976-5E945219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8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62F5A-6120-C87D-B08B-EBB2B057E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C97773-D4DE-83F6-719F-5AFB857E7D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52A432-2F9E-79BE-76D4-4AD720B5C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C04BF-4248-20C2-B5E9-DBA68C47C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98D7-F63D-C545-B714-5DD9FFBBA9E3}" type="datetimeFigureOut">
              <a:rPr lang="en-US" smtClean="0"/>
              <a:t>10/2/23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80B27-866A-A900-CB77-1528544E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CF2BB-2FA3-47C7-952B-A25994C7B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91899-2E45-FE45-A976-5E945219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7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834651-839D-518C-B6B0-AD17A1124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309A3-43EC-B032-AF43-9068BE53C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C046A-E47C-F833-A7A9-3C4581697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A98D7-F63D-C545-B714-5DD9FFBBA9E3}" type="datetimeFigureOut">
              <a:rPr lang="en-US" smtClean="0"/>
              <a:t>10/2/23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B438-8E2F-3382-FA2D-23962651E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A9328-410D-2549-FB2F-5128FBB4D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91899-2E45-FE45-A976-5E945219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6B42D4-674E-481C-F699-D53E61086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9005889" cy="2308324"/>
          </a:xfrm>
        </p:spPr>
        <p:txBody>
          <a:bodyPr>
            <a:normAutofit/>
          </a:bodyPr>
          <a:lstStyle/>
          <a:p>
            <a:pPr algn="l"/>
            <a:r>
              <a:rPr lang="en-US" sz="7200" dirty="0">
                <a:solidFill>
                  <a:schemeClr val="bg1"/>
                </a:solidFill>
              </a:rPr>
              <a:t>Reference and Sense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D1F070-E0E6-57B4-F915-5F7950FD0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07649" y="6055426"/>
            <a:ext cx="1550989" cy="47625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Meeting 5</a:t>
            </a:r>
          </a:p>
        </p:txBody>
      </p:sp>
    </p:spTree>
    <p:extLst>
      <p:ext uri="{BB962C8B-B14F-4D97-AF65-F5344CB8AC3E}">
        <p14:creationId xmlns:p14="http://schemas.microsoft.com/office/powerpoint/2010/main" val="3339341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3E33B-DFA4-8567-65EA-91BEFD62F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106" y="228600"/>
            <a:ext cx="5804893" cy="6329363"/>
          </a:xfrm>
        </p:spPr>
        <p:txBody>
          <a:bodyPr anchor="t">
            <a:noAutofit/>
          </a:bodyPr>
          <a:lstStyle/>
          <a:p>
            <a:r>
              <a:rPr lang="en-US" sz="3400" dirty="0"/>
              <a:t>Robert took off his jacket </a:t>
            </a:r>
          </a:p>
          <a:p>
            <a:r>
              <a:rPr lang="en-US" sz="3400" dirty="0"/>
              <a:t>Robert took his jacket off</a:t>
            </a:r>
          </a:p>
          <a:p>
            <a:endParaRPr lang="en-US" sz="3400" dirty="0"/>
          </a:p>
          <a:p>
            <a:r>
              <a:rPr lang="en-US" sz="3400" dirty="0"/>
              <a:t>Fatimah wrote the answer down</a:t>
            </a:r>
          </a:p>
          <a:p>
            <a:r>
              <a:rPr lang="en-US" sz="3400" dirty="0"/>
              <a:t>Fatimah wrote down the answer</a:t>
            </a:r>
          </a:p>
          <a:p>
            <a:endParaRPr lang="en-US" sz="3400" dirty="0"/>
          </a:p>
          <a:p>
            <a:r>
              <a:rPr lang="en-US" sz="3400" dirty="0"/>
              <a:t>Bachelors prefer redheads </a:t>
            </a:r>
          </a:p>
          <a:p>
            <a:r>
              <a:rPr lang="en-US" sz="3400" dirty="0"/>
              <a:t>Girls with red hair are preferred by unmarried men</a:t>
            </a:r>
          </a:p>
          <a:p>
            <a:endParaRPr lang="en-US" sz="3400" dirty="0"/>
          </a:p>
        </p:txBody>
      </p:sp>
      <p:pic>
        <p:nvPicPr>
          <p:cNvPr id="6" name="Picture 5" descr="A hand writing a word on a white board&#10;&#10;Description automatically generated">
            <a:extLst>
              <a:ext uri="{FF2B5EF4-FFF2-40B4-BE49-F238E27FC236}">
                <a16:creationId xmlns:a16="http://schemas.microsoft.com/office/drawing/2014/main" id="{45E98041-15D2-DC50-FE0F-FAFD5CE29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57400"/>
            <a:ext cx="5281018" cy="350869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871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28245-60F2-70DA-6860-FF9A16378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1100137"/>
            <a:ext cx="6372225" cy="1115387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The same word with more than one sense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C62C4-758D-280E-FF44-CA326A2CA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596243"/>
            <a:ext cx="6029325" cy="3804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tx2"/>
                </a:solidFill>
              </a:rPr>
              <a:t>Does the word ‘</a:t>
            </a:r>
            <a:r>
              <a:rPr lang="en-US" sz="2200" i="1" dirty="0">
                <a:solidFill>
                  <a:schemeClr val="tx2"/>
                </a:solidFill>
              </a:rPr>
              <a:t>bank</a:t>
            </a:r>
            <a:r>
              <a:rPr lang="en-US" sz="2200" dirty="0">
                <a:solidFill>
                  <a:schemeClr val="tx2"/>
                </a:solidFill>
              </a:rPr>
              <a:t>’  have the same meaning in the following sentences? 	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2"/>
                </a:solidFill>
              </a:rPr>
              <a:t>		</a:t>
            </a:r>
          </a:p>
          <a:p>
            <a:r>
              <a:rPr lang="en-US" sz="2200" i="1" dirty="0">
                <a:solidFill>
                  <a:schemeClr val="tx2"/>
                </a:solidFill>
              </a:rPr>
              <a:t>I have an account at the </a:t>
            </a:r>
            <a:r>
              <a:rPr lang="en-US" sz="2200" i="1" dirty="0">
                <a:solidFill>
                  <a:schemeClr val="tx2"/>
                </a:solidFill>
                <a:highlight>
                  <a:srgbClr val="FFFF00"/>
                </a:highlight>
              </a:rPr>
              <a:t>Bank</a:t>
            </a:r>
            <a:r>
              <a:rPr lang="en-US" sz="2200" i="1" dirty="0">
                <a:solidFill>
                  <a:schemeClr val="tx2"/>
                </a:solidFill>
              </a:rPr>
              <a:t> Syariah Indonesia</a:t>
            </a:r>
          </a:p>
          <a:p>
            <a:r>
              <a:rPr lang="en-US" sz="2200" i="1" dirty="0">
                <a:solidFill>
                  <a:schemeClr val="tx2"/>
                </a:solidFill>
              </a:rPr>
              <a:t>We started the raft to the other </a:t>
            </a:r>
            <a:r>
              <a:rPr lang="en-US" sz="2200" i="1" dirty="0">
                <a:solidFill>
                  <a:schemeClr val="tx2"/>
                </a:solidFill>
                <a:highlight>
                  <a:srgbClr val="FFFF00"/>
                </a:highlight>
              </a:rPr>
              <a:t>bank</a:t>
            </a:r>
            <a:r>
              <a:rPr lang="en-US" sz="2200" i="1" dirty="0">
                <a:solidFill>
                  <a:schemeClr val="tx2"/>
                </a:solidFill>
              </a:rPr>
              <a:t> of the river</a:t>
            </a:r>
          </a:p>
          <a:p>
            <a:endParaRPr lang="en-US" sz="2200" i="1" dirty="0">
              <a:solidFill>
                <a:schemeClr val="tx2"/>
              </a:solidFill>
            </a:endParaRPr>
          </a:p>
          <a:p>
            <a:r>
              <a:rPr lang="en-US" sz="2200" i="1" dirty="0">
                <a:solidFill>
                  <a:schemeClr val="tx2"/>
                </a:solidFill>
              </a:rPr>
              <a:t>The DC-Air craft </a:t>
            </a:r>
            <a:r>
              <a:rPr lang="en-US" sz="2200" i="1" dirty="0">
                <a:solidFill>
                  <a:schemeClr val="tx2"/>
                </a:solidFill>
                <a:highlight>
                  <a:srgbClr val="FFFF00"/>
                </a:highlight>
              </a:rPr>
              <a:t>banked</a:t>
            </a:r>
            <a:r>
              <a:rPr lang="en-US" sz="2200" i="1" dirty="0">
                <a:solidFill>
                  <a:schemeClr val="tx2"/>
                </a:solidFill>
              </a:rPr>
              <a:t> sharply to avoid a crash</a:t>
            </a:r>
          </a:p>
          <a:p>
            <a:r>
              <a:rPr lang="en-US" sz="2200" i="1" dirty="0">
                <a:solidFill>
                  <a:schemeClr val="tx2"/>
                </a:solidFill>
              </a:rPr>
              <a:t>I </a:t>
            </a:r>
            <a:r>
              <a:rPr lang="en-US" sz="2200" i="1" dirty="0">
                <a:solidFill>
                  <a:schemeClr val="tx2"/>
                </a:solidFill>
                <a:highlight>
                  <a:srgbClr val="FFFF00"/>
                </a:highlight>
              </a:rPr>
              <a:t>banked</a:t>
            </a:r>
            <a:r>
              <a:rPr lang="en-US" sz="2200" i="1" dirty="0">
                <a:solidFill>
                  <a:schemeClr val="tx2"/>
                </a:solidFill>
              </a:rPr>
              <a:t> the furnace up with the coke last night</a:t>
            </a:r>
          </a:p>
        </p:txBody>
      </p:sp>
      <p:pic>
        <p:nvPicPr>
          <p:cNvPr id="11" name="Picture 10" descr="A machine with a metal beam in it&#10;&#10;Description automatically generated with medium confidence">
            <a:extLst>
              <a:ext uri="{FF2B5EF4-FFF2-40B4-BE49-F238E27FC236}">
                <a16:creationId xmlns:a16="http://schemas.microsoft.com/office/drawing/2014/main" id="{02B8613A-950E-0F35-5979-90BE9BA9AA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82" r="10481" b="-4"/>
          <a:stretch/>
        </p:blipFill>
        <p:spPr>
          <a:xfrm>
            <a:off x="6832212" y="714531"/>
            <a:ext cx="2304451" cy="2643262"/>
          </a:xfrm>
          <a:prstGeom prst="rect">
            <a:avLst/>
          </a:prstGeom>
        </p:spPr>
      </p:pic>
      <p:pic>
        <p:nvPicPr>
          <p:cNvPr id="9" name="Picture 8" descr="A group of airplanes flying in the sky&#10;&#10;Description automatically generated">
            <a:extLst>
              <a:ext uri="{FF2B5EF4-FFF2-40B4-BE49-F238E27FC236}">
                <a16:creationId xmlns:a16="http://schemas.microsoft.com/office/drawing/2014/main" id="{2991DA6B-B662-AA1D-3B38-B8072EA33A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3" r="-3" b="-2"/>
          <a:stretch/>
        </p:blipFill>
        <p:spPr>
          <a:xfrm>
            <a:off x="9277949" y="714526"/>
            <a:ext cx="2304451" cy="2643266"/>
          </a:xfrm>
          <a:prstGeom prst="rect">
            <a:avLst/>
          </a:prstGeom>
        </p:spPr>
      </p:pic>
      <p:pic>
        <p:nvPicPr>
          <p:cNvPr id="5" name="Picture 4" descr="A person holding a phone&#10;&#10;Description automatically generated">
            <a:extLst>
              <a:ext uri="{FF2B5EF4-FFF2-40B4-BE49-F238E27FC236}">
                <a16:creationId xmlns:a16="http://schemas.microsoft.com/office/drawing/2014/main" id="{C0D01825-E004-4967-C1C1-A0ECF0BF90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47" r="14447"/>
          <a:stretch/>
        </p:blipFill>
        <p:spPr>
          <a:xfrm flipH="1">
            <a:off x="6832212" y="3500270"/>
            <a:ext cx="2304451" cy="2605795"/>
          </a:xfrm>
          <a:prstGeom prst="rect">
            <a:avLst/>
          </a:prstGeom>
        </p:spPr>
      </p:pic>
      <p:pic>
        <p:nvPicPr>
          <p:cNvPr id="7" name="Picture 6" descr="A tree next to a body of water&#10;&#10;Description automatically generated">
            <a:extLst>
              <a:ext uri="{FF2B5EF4-FFF2-40B4-BE49-F238E27FC236}">
                <a16:creationId xmlns:a16="http://schemas.microsoft.com/office/drawing/2014/main" id="{F68F56D1-572B-A128-9087-E2839E21E3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499" r="29473" b="5"/>
          <a:stretch/>
        </p:blipFill>
        <p:spPr>
          <a:xfrm>
            <a:off x="9277948" y="3500270"/>
            <a:ext cx="2304451" cy="26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1DCAC-D700-BC16-3DB6-9049EC366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Write down two sentences bringing out clearly the two different meanings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C07D6238-B651-FF0B-A01C-A195C7FD09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68198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5582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4C4EC46-EC6F-A0A9-36BF-531F5C82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5" y="-5"/>
            <a:ext cx="5197641" cy="6857997"/>
          </a:xfrm>
          <a:prstGeom prst="rect">
            <a:avLst/>
          </a:prstGeom>
          <a:gradFill>
            <a:gsLst>
              <a:gs pos="0">
                <a:srgbClr val="215F9A"/>
              </a:gs>
              <a:gs pos="97899">
                <a:schemeClr val="accent3">
                  <a:lumMod val="60000"/>
                  <a:lumOff val="40000"/>
                </a:schemeClr>
              </a:gs>
              <a:gs pos="74000">
                <a:schemeClr val="accent3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13763C0-6092-3B3C-822A-21E174E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0"/>
            <a:ext cx="4608950" cy="6872675"/>
          </a:xfrm>
          <a:prstGeom prst="rect">
            <a:avLst/>
          </a:prstGeom>
          <a:gradFill flip="none" rotWithShape="1">
            <a:gsLst>
              <a:gs pos="0">
                <a:srgbClr val="163E64">
                  <a:alpha val="59000"/>
                </a:srgbClr>
              </a:gs>
              <a:gs pos="69000">
                <a:srgbClr val="215F9A">
                  <a:alpha val="0"/>
                </a:srgb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olo journey">
            <a:extLst>
              <a:ext uri="{FF2B5EF4-FFF2-40B4-BE49-F238E27FC236}">
                <a16:creationId xmlns:a16="http://schemas.microsoft.com/office/drawing/2014/main" id="{0FCE9A6B-DE8E-A7EF-C003-52592AFFD5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l="25996" r="17163"/>
          <a:stretch/>
        </p:blipFill>
        <p:spPr>
          <a:xfrm>
            <a:off x="20" y="-14687"/>
            <a:ext cx="5197615" cy="685799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4ECF21D-729A-005C-E880-CA278A4F4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86570"/>
            <a:ext cx="5197642" cy="4486105"/>
          </a:xfrm>
          <a:prstGeom prst="rect">
            <a:avLst/>
          </a:prstGeom>
          <a:gradFill flip="none" rotWithShape="1">
            <a:gsLst>
              <a:gs pos="11000">
                <a:schemeClr val="accent2"/>
              </a:gs>
              <a:gs pos="71000">
                <a:schemeClr val="accent2">
                  <a:alpha val="0"/>
                </a:schemeClr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EDAEA2-865D-E67C-A774-2FD2DD4A2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13227"/>
            <a:ext cx="5197642" cy="4259448"/>
          </a:xfrm>
          <a:prstGeom prst="rect">
            <a:avLst/>
          </a:prstGeom>
          <a:gradFill flip="none" rotWithShape="1">
            <a:gsLst>
              <a:gs pos="2101">
                <a:schemeClr val="accent5">
                  <a:lumMod val="75000"/>
                </a:schemeClr>
              </a:gs>
              <a:gs pos="31000">
                <a:schemeClr val="accent5">
                  <a:alpha val="66000"/>
                </a:schemeClr>
              </a:gs>
              <a:gs pos="71000">
                <a:schemeClr val="accent2">
                  <a:alpha val="0"/>
                </a:schemeClr>
              </a:gs>
            </a:gsLst>
            <a:lin ang="17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745510-E2D8-DE5D-A119-F374C8BD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15" y="4021743"/>
            <a:ext cx="3999542" cy="2235074"/>
          </a:xfrm>
        </p:spPr>
        <p:txBody>
          <a:bodyPr anchor="b"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The relationship between reference and sense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C329A05C-A110-6D40-5899-991F51C03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430" y="328613"/>
            <a:ext cx="6088045" cy="6215061"/>
          </a:xfrm>
        </p:spPr>
        <p:txBody>
          <a:bodyPr anchor="t">
            <a:normAutofit/>
          </a:bodyPr>
          <a:lstStyle/>
          <a:p>
            <a:r>
              <a:rPr lang="en-US" sz="2000" dirty="0"/>
              <a:t>The referent of an expression is often a thing or a person in the world, meanwhile the sense of an expression is not a thing at all.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Rule: </a:t>
            </a:r>
          </a:p>
          <a:p>
            <a:pPr marL="0" indent="0">
              <a:buNone/>
            </a:pPr>
            <a:r>
              <a:rPr lang="en-US" sz="2000" dirty="0"/>
              <a:t>“</a:t>
            </a:r>
            <a:r>
              <a:rPr lang="en-US" sz="2000" i="1" dirty="0">
                <a:highlight>
                  <a:srgbClr val="FFFF00"/>
                </a:highlight>
              </a:rPr>
              <a:t>Every expression has meaning has sense, but not every expression has reference</a:t>
            </a:r>
            <a:r>
              <a:rPr lang="en-US" sz="2000" dirty="0"/>
              <a:t>”.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Consider the following expressions, do they refer to things in the world?</a:t>
            </a:r>
          </a:p>
          <a:p>
            <a:r>
              <a:rPr lang="en-US" sz="2000" i="1" dirty="0"/>
              <a:t>Almost </a:t>
            </a:r>
          </a:p>
          <a:p>
            <a:r>
              <a:rPr lang="en-US" sz="2000" i="1" dirty="0"/>
              <a:t>Probable </a:t>
            </a:r>
          </a:p>
          <a:p>
            <a:r>
              <a:rPr lang="en-US" sz="2000" i="1" dirty="0"/>
              <a:t>And </a:t>
            </a:r>
          </a:p>
          <a:p>
            <a:r>
              <a:rPr lang="en-US" sz="2000" i="1" dirty="0"/>
              <a:t>If</a:t>
            </a:r>
          </a:p>
          <a:p>
            <a:r>
              <a:rPr lang="en-US" sz="2000" i="1" dirty="0"/>
              <a:t>Above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25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FAA83-7151-DDC0-3771-E55DA1AE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626721"/>
            <a:ext cx="4669410" cy="70201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Practice </a:t>
            </a:r>
          </a:p>
        </p:txBody>
      </p:sp>
      <p:pic>
        <p:nvPicPr>
          <p:cNvPr id="5" name="Picture 4" descr="Open book">
            <a:extLst>
              <a:ext uri="{FF2B5EF4-FFF2-40B4-BE49-F238E27FC236}">
                <a16:creationId xmlns:a16="http://schemas.microsoft.com/office/drawing/2014/main" id="{A5E1D738-F937-33C0-DF67-5F4AA285F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7" r="22514" b="2"/>
          <a:stretch/>
        </p:blipFill>
        <p:spPr>
          <a:xfrm>
            <a:off x="612518" y="608141"/>
            <a:ext cx="4793644" cy="564828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4420C61-30B9-D26F-6720-C32154CA3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465047" flipV="1">
            <a:off x="11636678" y="400406"/>
            <a:ext cx="413532" cy="368654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760044"/>
              <a:gd name="connsiteY0" fmla="*/ 300 h 4964247"/>
              <a:gd name="connsiteX1" fmla="*/ 3813909 w 4760044"/>
              <a:gd name="connsiteY1" fmla="*/ 619239 h 4964247"/>
              <a:gd name="connsiteX2" fmla="*/ 4735908 w 4760044"/>
              <a:gd name="connsiteY2" fmla="*/ 1906206 h 4964247"/>
              <a:gd name="connsiteX3" fmla="*/ 4451030 w 4760044"/>
              <a:gd name="connsiteY3" fmla="*/ 3809387 h 4964247"/>
              <a:gd name="connsiteX4" fmla="*/ 3419865 w 4760044"/>
              <a:gd name="connsiteY4" fmla="*/ 4845155 h 4964247"/>
              <a:gd name="connsiteX5" fmla="*/ 1074535 w 4760044"/>
              <a:gd name="connsiteY5" fmla="*/ 4657536 h 4964247"/>
              <a:gd name="connsiteX6" fmla="*/ 33359 w 4760044"/>
              <a:gd name="connsiteY6" fmla="*/ 2995965 h 4964247"/>
              <a:gd name="connsiteX7" fmla="*/ 592137 w 4760044"/>
              <a:gd name="connsiteY7" fmla="*/ 806156 h 4964247"/>
              <a:gd name="connsiteX8" fmla="*/ 2649000 w 4760044"/>
              <a:gd name="connsiteY8" fmla="*/ 300 h 4964247"/>
              <a:gd name="connsiteX0" fmla="*/ 2649000 w 4849477"/>
              <a:gd name="connsiteY0" fmla="*/ -2 h 4963945"/>
              <a:gd name="connsiteX1" fmla="*/ 4735908 w 4849477"/>
              <a:gd name="connsiteY1" fmla="*/ 1905904 h 4963945"/>
              <a:gd name="connsiteX2" fmla="*/ 4451030 w 4849477"/>
              <a:gd name="connsiteY2" fmla="*/ 3809085 h 4963945"/>
              <a:gd name="connsiteX3" fmla="*/ 3419865 w 4849477"/>
              <a:gd name="connsiteY3" fmla="*/ 4844853 h 4963945"/>
              <a:gd name="connsiteX4" fmla="*/ 1074535 w 4849477"/>
              <a:gd name="connsiteY4" fmla="*/ 4657234 h 4963945"/>
              <a:gd name="connsiteX5" fmla="*/ 33359 w 4849477"/>
              <a:gd name="connsiteY5" fmla="*/ 2995663 h 4963945"/>
              <a:gd name="connsiteX6" fmla="*/ 592137 w 4849477"/>
              <a:gd name="connsiteY6" fmla="*/ 805854 h 4963945"/>
              <a:gd name="connsiteX7" fmla="*/ 2649000 w 4849477"/>
              <a:gd name="connsiteY7" fmla="*/ -2 h 4963945"/>
              <a:gd name="connsiteX0" fmla="*/ 2649000 w 4859466"/>
              <a:gd name="connsiteY0" fmla="*/ -2 h 5536260"/>
              <a:gd name="connsiteX1" fmla="*/ 4735908 w 4859466"/>
              <a:gd name="connsiteY1" fmla="*/ 1905904 h 5536260"/>
              <a:gd name="connsiteX2" fmla="*/ 4451030 w 4859466"/>
              <a:gd name="connsiteY2" fmla="*/ 3809085 h 5536260"/>
              <a:gd name="connsiteX3" fmla="*/ 3067466 w 4859466"/>
              <a:gd name="connsiteY3" fmla="*/ 5491001 h 5536260"/>
              <a:gd name="connsiteX4" fmla="*/ 1074535 w 4859466"/>
              <a:gd name="connsiteY4" fmla="*/ 4657234 h 5536260"/>
              <a:gd name="connsiteX5" fmla="*/ 33359 w 4859466"/>
              <a:gd name="connsiteY5" fmla="*/ 2995663 h 5536260"/>
              <a:gd name="connsiteX6" fmla="*/ 592137 w 4859466"/>
              <a:gd name="connsiteY6" fmla="*/ 805854 h 5536260"/>
              <a:gd name="connsiteX7" fmla="*/ 2649000 w 4859466"/>
              <a:gd name="connsiteY7" fmla="*/ -2 h 5536260"/>
              <a:gd name="connsiteX0" fmla="*/ 2780481 w 4861205"/>
              <a:gd name="connsiteY0" fmla="*/ -2 h 5864449"/>
              <a:gd name="connsiteX1" fmla="*/ 4737647 w 4861205"/>
              <a:gd name="connsiteY1" fmla="*/ 2234093 h 5864449"/>
              <a:gd name="connsiteX2" fmla="*/ 4452769 w 4861205"/>
              <a:gd name="connsiteY2" fmla="*/ 4137274 h 5864449"/>
              <a:gd name="connsiteX3" fmla="*/ 3069205 w 4861205"/>
              <a:gd name="connsiteY3" fmla="*/ 5819190 h 5864449"/>
              <a:gd name="connsiteX4" fmla="*/ 1076274 w 4861205"/>
              <a:gd name="connsiteY4" fmla="*/ 4985423 h 5864449"/>
              <a:gd name="connsiteX5" fmla="*/ 35098 w 4861205"/>
              <a:gd name="connsiteY5" fmla="*/ 3323852 h 5864449"/>
              <a:gd name="connsiteX6" fmla="*/ 593876 w 4861205"/>
              <a:gd name="connsiteY6" fmla="*/ 1134043 h 5864449"/>
              <a:gd name="connsiteX7" fmla="*/ 2780481 w 4861205"/>
              <a:gd name="connsiteY7" fmla="*/ -2 h 586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1205" h="5864449">
                <a:moveTo>
                  <a:pt x="2780481" y="-2"/>
                </a:moveTo>
                <a:cubicBezTo>
                  <a:pt x="3471109" y="183340"/>
                  <a:pt x="4437309" y="1599245"/>
                  <a:pt x="4737647" y="2234093"/>
                </a:cubicBezTo>
                <a:cubicBezTo>
                  <a:pt x="5037985" y="2868941"/>
                  <a:pt x="4730843" y="3539758"/>
                  <a:pt x="4452769" y="4137274"/>
                </a:cubicBezTo>
                <a:cubicBezTo>
                  <a:pt x="4174695" y="4734790"/>
                  <a:pt x="3382031" y="5704221"/>
                  <a:pt x="3069205" y="5819190"/>
                </a:cubicBezTo>
                <a:cubicBezTo>
                  <a:pt x="2358359" y="6040255"/>
                  <a:pt x="1581959" y="5401313"/>
                  <a:pt x="1076274" y="4985423"/>
                </a:cubicBezTo>
                <a:cubicBezTo>
                  <a:pt x="570590" y="4569533"/>
                  <a:pt x="146935" y="3953087"/>
                  <a:pt x="35098" y="3323852"/>
                </a:cubicBezTo>
                <a:cubicBezTo>
                  <a:pt x="-92687" y="2646770"/>
                  <a:pt x="136312" y="1688019"/>
                  <a:pt x="593876" y="1134043"/>
                </a:cubicBezTo>
                <a:cubicBezTo>
                  <a:pt x="1051440" y="580067"/>
                  <a:pt x="2127808" y="30746"/>
                  <a:pt x="2780481" y="-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8505720-2558-A390-8612-99A55D48F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320892">
            <a:off x="11193220" y="1266534"/>
            <a:ext cx="1341234" cy="443910"/>
          </a:xfrm>
          <a:custGeom>
            <a:avLst/>
            <a:gdLst>
              <a:gd name="connsiteX0" fmla="*/ 0 w 1341234"/>
              <a:gd name="connsiteY0" fmla="*/ 254220 h 443910"/>
              <a:gd name="connsiteX1" fmla="*/ 406601 w 1341234"/>
              <a:gd name="connsiteY1" fmla="*/ 0 h 443910"/>
              <a:gd name="connsiteX2" fmla="*/ 457611 w 1341234"/>
              <a:gd name="connsiteY2" fmla="*/ 13676 h 443910"/>
              <a:gd name="connsiteX3" fmla="*/ 1341234 w 1341234"/>
              <a:gd name="connsiteY3" fmla="*/ 259580 h 443910"/>
              <a:gd name="connsiteX4" fmla="*/ 1301190 w 1341234"/>
              <a:gd name="connsiteY4" fmla="*/ 443736 h 443910"/>
              <a:gd name="connsiteX5" fmla="*/ 359344 w 1341234"/>
              <a:gd name="connsiteY5" fmla="*/ 311216 h 443910"/>
              <a:gd name="connsiteX6" fmla="*/ 47147 w 1341234"/>
              <a:gd name="connsiteY6" fmla="*/ 262014 h 44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1234" h="443910">
                <a:moveTo>
                  <a:pt x="0" y="254220"/>
                </a:moveTo>
                <a:lnTo>
                  <a:pt x="406601" y="0"/>
                </a:lnTo>
                <a:lnTo>
                  <a:pt x="457611" y="13676"/>
                </a:lnTo>
                <a:cubicBezTo>
                  <a:pt x="858001" y="120586"/>
                  <a:pt x="1311317" y="239969"/>
                  <a:pt x="1341234" y="259580"/>
                </a:cubicBezTo>
                <a:cubicBezTo>
                  <a:pt x="1337155" y="299693"/>
                  <a:pt x="1315377" y="449736"/>
                  <a:pt x="1301190" y="443736"/>
                </a:cubicBezTo>
                <a:cubicBezTo>
                  <a:pt x="1267732" y="445553"/>
                  <a:pt x="557777" y="378967"/>
                  <a:pt x="359344" y="311216"/>
                </a:cubicBezTo>
                <a:cubicBezTo>
                  <a:pt x="245881" y="291075"/>
                  <a:pt x="140295" y="276238"/>
                  <a:pt x="47147" y="262014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20743B-9C97-37DF-D56A-D2A9E750B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320892">
            <a:off x="11193220" y="1266534"/>
            <a:ext cx="1341234" cy="443910"/>
          </a:xfrm>
          <a:custGeom>
            <a:avLst/>
            <a:gdLst>
              <a:gd name="connsiteX0" fmla="*/ 0 w 1341234"/>
              <a:gd name="connsiteY0" fmla="*/ 254220 h 443910"/>
              <a:gd name="connsiteX1" fmla="*/ 406601 w 1341234"/>
              <a:gd name="connsiteY1" fmla="*/ 0 h 443910"/>
              <a:gd name="connsiteX2" fmla="*/ 457611 w 1341234"/>
              <a:gd name="connsiteY2" fmla="*/ 13676 h 443910"/>
              <a:gd name="connsiteX3" fmla="*/ 1341234 w 1341234"/>
              <a:gd name="connsiteY3" fmla="*/ 259580 h 443910"/>
              <a:gd name="connsiteX4" fmla="*/ 1301190 w 1341234"/>
              <a:gd name="connsiteY4" fmla="*/ 443736 h 443910"/>
              <a:gd name="connsiteX5" fmla="*/ 359344 w 1341234"/>
              <a:gd name="connsiteY5" fmla="*/ 311216 h 443910"/>
              <a:gd name="connsiteX6" fmla="*/ 47147 w 1341234"/>
              <a:gd name="connsiteY6" fmla="*/ 262014 h 44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1234" h="443910">
                <a:moveTo>
                  <a:pt x="0" y="254220"/>
                </a:moveTo>
                <a:lnTo>
                  <a:pt x="406601" y="0"/>
                </a:lnTo>
                <a:lnTo>
                  <a:pt x="457611" y="13676"/>
                </a:lnTo>
                <a:cubicBezTo>
                  <a:pt x="858001" y="120586"/>
                  <a:pt x="1311317" y="239969"/>
                  <a:pt x="1341234" y="259580"/>
                </a:cubicBezTo>
                <a:cubicBezTo>
                  <a:pt x="1337155" y="299693"/>
                  <a:pt x="1315377" y="449736"/>
                  <a:pt x="1301190" y="443736"/>
                </a:cubicBezTo>
                <a:cubicBezTo>
                  <a:pt x="1267732" y="445553"/>
                  <a:pt x="557777" y="378967"/>
                  <a:pt x="359344" y="311216"/>
                </a:cubicBezTo>
                <a:cubicBezTo>
                  <a:pt x="245881" y="291075"/>
                  <a:pt x="140295" y="276238"/>
                  <a:pt x="47147" y="262014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9C3539A-A126-556F-3B61-690C785C7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842612" flipH="1" flipV="1">
            <a:off x="10382778" y="58162"/>
            <a:ext cx="944833" cy="904406"/>
          </a:xfrm>
          <a:custGeom>
            <a:avLst/>
            <a:gdLst>
              <a:gd name="connsiteX0" fmla="*/ 886520 w 1083994"/>
              <a:gd name="connsiteY0" fmla="*/ 0 h 1037613"/>
              <a:gd name="connsiteX1" fmla="*/ 990233 w 1083994"/>
              <a:gd name="connsiteY1" fmla="*/ 29654 h 1037613"/>
              <a:gd name="connsiteX2" fmla="*/ 993535 w 1083994"/>
              <a:gd name="connsiteY2" fmla="*/ 43082 h 1037613"/>
              <a:gd name="connsiteX3" fmla="*/ 1051675 w 1083994"/>
              <a:gd name="connsiteY3" fmla="*/ 356973 h 1037613"/>
              <a:gd name="connsiteX4" fmla="*/ 1083975 w 1083994"/>
              <a:gd name="connsiteY4" fmla="*/ 602023 h 1037613"/>
              <a:gd name="connsiteX5" fmla="*/ 966613 w 1083994"/>
              <a:gd name="connsiteY5" fmla="*/ 901753 h 1037613"/>
              <a:gd name="connsiteX6" fmla="*/ 713135 w 1083994"/>
              <a:gd name="connsiteY6" fmla="*/ 1026319 h 1037613"/>
              <a:gd name="connsiteX7" fmla="*/ 318855 w 1083994"/>
              <a:gd name="connsiteY7" fmla="*/ 989106 h 1037613"/>
              <a:gd name="connsiteX8" fmla="*/ 128776 w 1083994"/>
              <a:gd name="connsiteY8" fmla="*/ 649273 h 1037613"/>
              <a:gd name="connsiteX9" fmla="*/ 0 w 1083994"/>
              <a:gd name="connsiteY9" fmla="*/ 49738 h 1037613"/>
              <a:gd name="connsiteX10" fmla="*/ 620956 w 1083994"/>
              <a:gd name="connsiteY10" fmla="*/ 642355 h 1037613"/>
              <a:gd name="connsiteX11" fmla="*/ 886064 w 1083994"/>
              <a:gd name="connsiteY11" fmla="*/ 1039 h 103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3994" h="1037613">
                <a:moveTo>
                  <a:pt x="886520" y="0"/>
                </a:moveTo>
                <a:lnTo>
                  <a:pt x="990233" y="29654"/>
                </a:lnTo>
                <a:lnTo>
                  <a:pt x="993535" y="43082"/>
                </a:lnTo>
                <a:cubicBezTo>
                  <a:pt x="1016489" y="140998"/>
                  <a:pt x="1041157" y="264776"/>
                  <a:pt x="1051675" y="356973"/>
                </a:cubicBezTo>
                <a:lnTo>
                  <a:pt x="1083975" y="602023"/>
                </a:lnTo>
                <a:cubicBezTo>
                  <a:pt x="1084789" y="765231"/>
                  <a:pt x="1059669" y="806637"/>
                  <a:pt x="966613" y="901753"/>
                </a:cubicBezTo>
                <a:cubicBezTo>
                  <a:pt x="910153" y="966250"/>
                  <a:pt x="821095" y="1011760"/>
                  <a:pt x="713135" y="1026319"/>
                </a:cubicBezTo>
                <a:cubicBezTo>
                  <a:pt x="605175" y="1040878"/>
                  <a:pt x="416248" y="1051946"/>
                  <a:pt x="318855" y="989106"/>
                </a:cubicBezTo>
                <a:cubicBezTo>
                  <a:pt x="221462" y="926265"/>
                  <a:pt x="147001" y="727446"/>
                  <a:pt x="128776" y="649273"/>
                </a:cubicBezTo>
                <a:cubicBezTo>
                  <a:pt x="93895" y="519198"/>
                  <a:pt x="28063" y="235695"/>
                  <a:pt x="0" y="49738"/>
                </a:cubicBezTo>
                <a:cubicBezTo>
                  <a:pt x="152500" y="20987"/>
                  <a:pt x="429040" y="429202"/>
                  <a:pt x="620956" y="642355"/>
                </a:cubicBezTo>
                <a:cubicBezTo>
                  <a:pt x="695371" y="468649"/>
                  <a:pt x="814439" y="166732"/>
                  <a:pt x="886064" y="10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5089FB1-F28D-0DD0-436F-D094F3C82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842612" flipH="1" flipV="1">
            <a:off x="10382780" y="58161"/>
            <a:ext cx="944832" cy="904404"/>
          </a:xfrm>
          <a:custGeom>
            <a:avLst/>
            <a:gdLst>
              <a:gd name="connsiteX0" fmla="*/ 886519 w 1083994"/>
              <a:gd name="connsiteY0" fmla="*/ 0 h 1037611"/>
              <a:gd name="connsiteX1" fmla="*/ 990233 w 1083994"/>
              <a:gd name="connsiteY1" fmla="*/ 29654 h 1037611"/>
              <a:gd name="connsiteX2" fmla="*/ 993535 w 1083994"/>
              <a:gd name="connsiteY2" fmla="*/ 43080 h 1037611"/>
              <a:gd name="connsiteX3" fmla="*/ 1051675 w 1083994"/>
              <a:gd name="connsiteY3" fmla="*/ 356971 h 1037611"/>
              <a:gd name="connsiteX4" fmla="*/ 1083975 w 1083994"/>
              <a:gd name="connsiteY4" fmla="*/ 602021 h 1037611"/>
              <a:gd name="connsiteX5" fmla="*/ 966613 w 1083994"/>
              <a:gd name="connsiteY5" fmla="*/ 901751 h 1037611"/>
              <a:gd name="connsiteX6" fmla="*/ 713135 w 1083994"/>
              <a:gd name="connsiteY6" fmla="*/ 1026317 h 1037611"/>
              <a:gd name="connsiteX7" fmla="*/ 318855 w 1083994"/>
              <a:gd name="connsiteY7" fmla="*/ 989104 h 1037611"/>
              <a:gd name="connsiteX8" fmla="*/ 128776 w 1083994"/>
              <a:gd name="connsiteY8" fmla="*/ 649271 h 1037611"/>
              <a:gd name="connsiteX9" fmla="*/ 0 w 1083994"/>
              <a:gd name="connsiteY9" fmla="*/ 49736 h 1037611"/>
              <a:gd name="connsiteX10" fmla="*/ 620956 w 1083994"/>
              <a:gd name="connsiteY10" fmla="*/ 642353 h 1037611"/>
              <a:gd name="connsiteX11" fmla="*/ 886064 w 1083994"/>
              <a:gd name="connsiteY11" fmla="*/ 1037 h 103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3994" h="1037611">
                <a:moveTo>
                  <a:pt x="886519" y="0"/>
                </a:moveTo>
                <a:lnTo>
                  <a:pt x="990233" y="29654"/>
                </a:lnTo>
                <a:lnTo>
                  <a:pt x="993535" y="43080"/>
                </a:lnTo>
                <a:cubicBezTo>
                  <a:pt x="1016489" y="140996"/>
                  <a:pt x="1041157" y="264774"/>
                  <a:pt x="1051675" y="356971"/>
                </a:cubicBezTo>
                <a:lnTo>
                  <a:pt x="1083975" y="602021"/>
                </a:lnTo>
                <a:cubicBezTo>
                  <a:pt x="1084789" y="765229"/>
                  <a:pt x="1059669" y="806635"/>
                  <a:pt x="966613" y="901751"/>
                </a:cubicBezTo>
                <a:cubicBezTo>
                  <a:pt x="910153" y="966248"/>
                  <a:pt x="821095" y="1011758"/>
                  <a:pt x="713135" y="1026317"/>
                </a:cubicBezTo>
                <a:cubicBezTo>
                  <a:pt x="605175" y="1040876"/>
                  <a:pt x="416248" y="1051944"/>
                  <a:pt x="318855" y="989104"/>
                </a:cubicBezTo>
                <a:cubicBezTo>
                  <a:pt x="221462" y="926263"/>
                  <a:pt x="147001" y="727444"/>
                  <a:pt x="128776" y="649271"/>
                </a:cubicBezTo>
                <a:cubicBezTo>
                  <a:pt x="93895" y="519196"/>
                  <a:pt x="28063" y="235693"/>
                  <a:pt x="0" y="49736"/>
                </a:cubicBezTo>
                <a:cubicBezTo>
                  <a:pt x="152500" y="20985"/>
                  <a:pt x="429040" y="429200"/>
                  <a:pt x="620956" y="642353"/>
                </a:cubicBezTo>
                <a:cubicBezTo>
                  <a:pt x="695371" y="468647"/>
                  <a:pt x="814439" y="166730"/>
                  <a:pt x="886064" y="103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44E94-020F-9ADD-B127-7D1E02B84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0869" y="1457325"/>
            <a:ext cx="5644229" cy="4900613"/>
          </a:xfrm>
        </p:spPr>
        <p:txBody>
          <a:bodyPr>
            <a:noAutofit/>
          </a:bodyPr>
          <a:lstStyle/>
          <a:p>
            <a:r>
              <a:rPr lang="en-US" sz="2500" i="1" dirty="0">
                <a:solidFill>
                  <a:schemeClr val="tx2"/>
                </a:solidFill>
              </a:rPr>
              <a:t>When you look up the meaning of a word in a dictionary, what do you find there, its referent, or an expression with the same sense?</a:t>
            </a:r>
          </a:p>
          <a:p>
            <a:r>
              <a:rPr lang="en-US" sz="2500" i="1" dirty="0">
                <a:solidFill>
                  <a:schemeClr val="tx2"/>
                </a:solidFill>
              </a:rPr>
              <a:t>Is a dictionary full or words or full of things, like a box or a sack?</a:t>
            </a:r>
          </a:p>
          <a:p>
            <a:r>
              <a:rPr lang="en-US" sz="2500" i="1" dirty="0">
                <a:solidFill>
                  <a:schemeClr val="tx2"/>
                </a:solidFill>
              </a:rPr>
              <a:t>Could a foreigner learn the meanings of his very first words of English by having their typical referents pointed out to him?</a:t>
            </a:r>
          </a:p>
          <a:p>
            <a:r>
              <a:rPr lang="en-US" sz="2500" i="1" dirty="0">
                <a:solidFill>
                  <a:schemeClr val="tx2"/>
                </a:solidFill>
              </a:rPr>
              <a:t>Could a foreigner learn the meanings of his very first words of English by looking them up in English dictionary?</a:t>
            </a:r>
          </a:p>
        </p:txBody>
      </p:sp>
    </p:spTree>
    <p:extLst>
      <p:ext uri="{BB962C8B-B14F-4D97-AF65-F5344CB8AC3E}">
        <p14:creationId xmlns:p14="http://schemas.microsoft.com/office/powerpoint/2010/main" val="40588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A2B8AE01-2885-4DBE-3792-F3713499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90"/>
          <a:stretch/>
        </p:blipFill>
        <p:spPr>
          <a:xfrm>
            <a:off x="20" y="-11728"/>
            <a:ext cx="12191980" cy="68697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306540-870A-7346-8CFF-A1B08DE5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51563" y="-1474817"/>
            <a:ext cx="4488873" cy="1219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8739">
                <a:srgbClr val="000000">
                  <a:alpha val="61000"/>
                </a:srgbClr>
              </a:gs>
              <a:gs pos="72000">
                <a:srgbClr val="000000">
                  <a:alpha val="43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0709DB-2B44-5630-57B1-2D0E293E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11" y="3735248"/>
            <a:ext cx="8708241" cy="19140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Any questions?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A79260-DC16-1E89-E412-78DBD431A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84227" y="4514"/>
            <a:ext cx="2506801" cy="1683387"/>
            <a:chOff x="9534627" y="4514"/>
            <a:chExt cx="2884678" cy="193714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1D6409-0F5D-2C86-7C2D-CD581A7005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248279" flipH="1">
              <a:off x="11002552" y="1096525"/>
              <a:ext cx="1416753" cy="845132"/>
            </a:xfrm>
            <a:custGeom>
              <a:avLst/>
              <a:gdLst>
                <a:gd name="connsiteX0" fmla="*/ 0 w 1416753"/>
                <a:gd name="connsiteY0" fmla="*/ 623770 h 845132"/>
                <a:gd name="connsiteX1" fmla="*/ 375766 w 1416753"/>
                <a:gd name="connsiteY1" fmla="*/ 720266 h 845132"/>
                <a:gd name="connsiteX2" fmla="*/ 979113 w 1416753"/>
                <a:gd name="connsiteY2" fmla="*/ 845132 h 845132"/>
                <a:gd name="connsiteX3" fmla="*/ 1416753 w 1416753"/>
                <a:gd name="connsiteY3" fmla="*/ 338205 h 845132"/>
                <a:gd name="connsiteX4" fmla="*/ 1382623 w 1416753"/>
                <a:gd name="connsiteY4" fmla="*/ 291276 h 845132"/>
                <a:gd name="connsiteX5" fmla="*/ 1205515 w 1416753"/>
                <a:gd name="connsiteY5" fmla="*/ 112415 h 845132"/>
                <a:gd name="connsiteX6" fmla="*/ 867275 w 1416753"/>
                <a:gd name="connsiteY6" fmla="*/ 157 h 845132"/>
                <a:gd name="connsiteX7" fmla="*/ 386071 w 1416753"/>
                <a:gd name="connsiteY7" fmla="*/ 95930 h 845132"/>
                <a:gd name="connsiteX8" fmla="*/ 107879 w 1416753"/>
                <a:gd name="connsiteY8" fmla="*/ 390877 h 845132"/>
                <a:gd name="connsiteX9" fmla="*/ 0 w 1416753"/>
                <a:gd name="connsiteY9" fmla="*/ 623770 h 845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6753" h="845132">
                  <a:moveTo>
                    <a:pt x="0" y="623770"/>
                  </a:moveTo>
                  <a:cubicBezTo>
                    <a:pt x="121532" y="654592"/>
                    <a:pt x="234160" y="689669"/>
                    <a:pt x="375766" y="720266"/>
                  </a:cubicBezTo>
                  <a:lnTo>
                    <a:pt x="979113" y="845132"/>
                  </a:lnTo>
                  <a:lnTo>
                    <a:pt x="1416753" y="338205"/>
                  </a:lnTo>
                  <a:lnTo>
                    <a:pt x="1382623" y="291276"/>
                  </a:lnTo>
                  <a:cubicBezTo>
                    <a:pt x="1332671" y="227450"/>
                    <a:pt x="1275038" y="165108"/>
                    <a:pt x="1205515" y="112415"/>
                  </a:cubicBezTo>
                  <a:cubicBezTo>
                    <a:pt x="1159167" y="77287"/>
                    <a:pt x="1003849" y="2905"/>
                    <a:pt x="867275" y="157"/>
                  </a:cubicBezTo>
                  <a:cubicBezTo>
                    <a:pt x="730700" y="-2591"/>
                    <a:pt x="512636" y="30810"/>
                    <a:pt x="386071" y="95930"/>
                  </a:cubicBezTo>
                  <a:cubicBezTo>
                    <a:pt x="259506" y="161051"/>
                    <a:pt x="165229" y="266255"/>
                    <a:pt x="107879" y="390877"/>
                  </a:cubicBezTo>
                  <a:cubicBezTo>
                    <a:pt x="85997" y="439158"/>
                    <a:pt x="10951" y="584952"/>
                    <a:pt x="0" y="62377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7FEF39C-B200-AB91-50E5-AA69C0462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248279" flipH="1">
              <a:off x="11002552" y="1096525"/>
              <a:ext cx="1416753" cy="845132"/>
            </a:xfrm>
            <a:custGeom>
              <a:avLst/>
              <a:gdLst>
                <a:gd name="connsiteX0" fmla="*/ 0 w 1416753"/>
                <a:gd name="connsiteY0" fmla="*/ 623770 h 845132"/>
                <a:gd name="connsiteX1" fmla="*/ 375767 w 1416753"/>
                <a:gd name="connsiteY1" fmla="*/ 720266 h 845132"/>
                <a:gd name="connsiteX2" fmla="*/ 979113 w 1416753"/>
                <a:gd name="connsiteY2" fmla="*/ 845132 h 845132"/>
                <a:gd name="connsiteX3" fmla="*/ 1416753 w 1416753"/>
                <a:gd name="connsiteY3" fmla="*/ 338205 h 845132"/>
                <a:gd name="connsiteX4" fmla="*/ 1382623 w 1416753"/>
                <a:gd name="connsiteY4" fmla="*/ 291276 h 845132"/>
                <a:gd name="connsiteX5" fmla="*/ 1205515 w 1416753"/>
                <a:gd name="connsiteY5" fmla="*/ 112415 h 845132"/>
                <a:gd name="connsiteX6" fmla="*/ 867275 w 1416753"/>
                <a:gd name="connsiteY6" fmla="*/ 157 h 845132"/>
                <a:gd name="connsiteX7" fmla="*/ 386071 w 1416753"/>
                <a:gd name="connsiteY7" fmla="*/ 95930 h 845132"/>
                <a:gd name="connsiteX8" fmla="*/ 107879 w 1416753"/>
                <a:gd name="connsiteY8" fmla="*/ 390877 h 845132"/>
                <a:gd name="connsiteX9" fmla="*/ 0 w 1416753"/>
                <a:gd name="connsiteY9" fmla="*/ 623770 h 845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6753" h="845132">
                  <a:moveTo>
                    <a:pt x="0" y="623770"/>
                  </a:moveTo>
                  <a:cubicBezTo>
                    <a:pt x="121532" y="654592"/>
                    <a:pt x="234160" y="689669"/>
                    <a:pt x="375767" y="720266"/>
                  </a:cubicBezTo>
                  <a:lnTo>
                    <a:pt x="979113" y="845132"/>
                  </a:lnTo>
                  <a:lnTo>
                    <a:pt x="1416753" y="338205"/>
                  </a:lnTo>
                  <a:lnTo>
                    <a:pt x="1382623" y="291276"/>
                  </a:lnTo>
                  <a:cubicBezTo>
                    <a:pt x="1332671" y="227450"/>
                    <a:pt x="1275038" y="165108"/>
                    <a:pt x="1205515" y="112415"/>
                  </a:cubicBezTo>
                  <a:cubicBezTo>
                    <a:pt x="1159167" y="77287"/>
                    <a:pt x="1003849" y="2905"/>
                    <a:pt x="867275" y="157"/>
                  </a:cubicBezTo>
                  <a:cubicBezTo>
                    <a:pt x="730700" y="-2591"/>
                    <a:pt x="512637" y="30809"/>
                    <a:pt x="386071" y="95930"/>
                  </a:cubicBezTo>
                  <a:cubicBezTo>
                    <a:pt x="259506" y="161051"/>
                    <a:pt x="165229" y="266254"/>
                    <a:pt x="107879" y="390877"/>
                  </a:cubicBezTo>
                  <a:cubicBezTo>
                    <a:pt x="85997" y="439158"/>
                    <a:pt x="10951" y="584952"/>
                    <a:pt x="0" y="62377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F57CAB-3859-C6CD-2A74-2FE32FF2C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5061467">
              <a:off x="10003253" y="-464112"/>
              <a:ext cx="1000157" cy="1937410"/>
            </a:xfrm>
            <a:custGeom>
              <a:avLst/>
              <a:gdLst>
                <a:gd name="connsiteX0" fmla="*/ 1000157 w 1000157"/>
                <a:gd name="connsiteY0" fmla="*/ 1102232 h 1937410"/>
                <a:gd name="connsiteX1" fmla="*/ 890809 w 1000157"/>
                <a:gd name="connsiteY1" fmla="*/ 1420244 h 1937410"/>
                <a:gd name="connsiteX2" fmla="*/ 830886 w 1000157"/>
                <a:gd name="connsiteY2" fmla="*/ 1430049 h 1937410"/>
                <a:gd name="connsiteX3" fmla="*/ 625381 w 1000157"/>
                <a:gd name="connsiteY3" fmla="*/ 1421725 h 1937410"/>
                <a:gd name="connsiteX4" fmla="*/ 394115 w 1000157"/>
                <a:gd name="connsiteY4" fmla="*/ 1353020 h 1937410"/>
                <a:gd name="connsiteX5" fmla="*/ 227806 w 1000157"/>
                <a:gd name="connsiteY5" fmla="*/ 1262595 h 1937410"/>
                <a:gd name="connsiteX6" fmla="*/ 222077 w 1000157"/>
                <a:gd name="connsiteY6" fmla="*/ 1293937 h 1937410"/>
                <a:gd name="connsiteX7" fmla="*/ 257021 w 1000157"/>
                <a:gd name="connsiteY7" fmla="*/ 1521425 h 1937410"/>
                <a:gd name="connsiteX8" fmla="*/ 329718 w 1000157"/>
                <a:gd name="connsiteY8" fmla="*/ 1788932 h 1937410"/>
                <a:gd name="connsiteX9" fmla="*/ 358171 w 1000157"/>
                <a:gd name="connsiteY9" fmla="*/ 1866810 h 1937410"/>
                <a:gd name="connsiteX10" fmla="*/ 162274 w 1000157"/>
                <a:gd name="connsiteY10" fmla="*/ 1937410 h 1937410"/>
                <a:gd name="connsiteX11" fmla="*/ 40999 w 1000157"/>
                <a:gd name="connsiteY11" fmla="*/ 1530780 h 1937410"/>
                <a:gd name="connsiteX12" fmla="*/ 130 w 1000157"/>
                <a:gd name="connsiteY12" fmla="*/ 1094879 h 1937410"/>
                <a:gd name="connsiteX13" fmla="*/ 77747 w 1000157"/>
                <a:gd name="connsiteY13" fmla="*/ 588060 h 1937410"/>
                <a:gd name="connsiteX14" fmla="*/ 199588 w 1000157"/>
                <a:gd name="connsiteY14" fmla="*/ 280523 h 1937410"/>
                <a:gd name="connsiteX15" fmla="*/ 306776 w 1000157"/>
                <a:gd name="connsiteY15" fmla="*/ 111727 h 1937410"/>
                <a:gd name="connsiteX16" fmla="*/ 416130 w 1000157"/>
                <a:gd name="connsiteY16" fmla="*/ 0 h 1937410"/>
                <a:gd name="connsiteX17" fmla="*/ 493343 w 1000157"/>
                <a:gd name="connsiteY17" fmla="*/ 215052 h 1937410"/>
                <a:gd name="connsiteX18" fmla="*/ 488736 w 1000157"/>
                <a:gd name="connsiteY18" fmla="*/ 439153 h 1937410"/>
                <a:gd name="connsiteX19" fmla="*/ 374038 w 1000157"/>
                <a:gd name="connsiteY19" fmla="*/ 651386 h 1937410"/>
                <a:gd name="connsiteX20" fmla="*/ 375640 w 1000157"/>
                <a:gd name="connsiteY20" fmla="*/ 679923 h 1937410"/>
                <a:gd name="connsiteX21" fmla="*/ 646830 w 1000157"/>
                <a:gd name="connsiteY21" fmla="*/ 526786 h 1937410"/>
                <a:gd name="connsiteX22" fmla="*/ 965722 w 1000157"/>
                <a:gd name="connsiteY22" fmla="*/ 454195 h 1937410"/>
                <a:gd name="connsiteX23" fmla="*/ 973884 w 1000157"/>
                <a:gd name="connsiteY23" fmla="*/ 458787 h 1937410"/>
                <a:gd name="connsiteX24" fmla="*/ 933346 w 1000157"/>
                <a:gd name="connsiteY24" fmla="*/ 595705 h 1937410"/>
                <a:gd name="connsiteX25" fmla="*/ 790087 w 1000157"/>
                <a:gd name="connsiteY25" fmla="*/ 785667 h 1937410"/>
                <a:gd name="connsiteX26" fmla="*/ 608178 w 1000157"/>
                <a:gd name="connsiteY26" fmla="*/ 939447 h 1937410"/>
                <a:gd name="connsiteX27" fmla="*/ 386518 w 1000157"/>
                <a:gd name="connsiteY27" fmla="*/ 1057102 h 1937410"/>
                <a:gd name="connsiteX28" fmla="*/ 496842 w 1000157"/>
                <a:gd name="connsiteY28" fmla="*/ 1070816 h 1937410"/>
                <a:gd name="connsiteX29" fmla="*/ 845020 w 1000157"/>
                <a:gd name="connsiteY29" fmla="*/ 1072001 h 1937410"/>
                <a:gd name="connsiteX30" fmla="*/ 985924 w 1000157"/>
                <a:gd name="connsiteY30" fmla="*/ 1097986 h 193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00157" h="1937410">
                  <a:moveTo>
                    <a:pt x="1000157" y="1102232"/>
                  </a:moveTo>
                  <a:lnTo>
                    <a:pt x="890809" y="1420244"/>
                  </a:lnTo>
                  <a:lnTo>
                    <a:pt x="830886" y="1430049"/>
                  </a:lnTo>
                  <a:cubicBezTo>
                    <a:pt x="753449" y="1439654"/>
                    <a:pt x="698175" y="1434563"/>
                    <a:pt x="625381" y="1421725"/>
                  </a:cubicBezTo>
                  <a:cubicBezTo>
                    <a:pt x="552586" y="1408887"/>
                    <a:pt x="460377" y="1379541"/>
                    <a:pt x="394115" y="1353020"/>
                  </a:cubicBezTo>
                  <a:cubicBezTo>
                    <a:pt x="327853" y="1326498"/>
                    <a:pt x="238957" y="1270351"/>
                    <a:pt x="227806" y="1262595"/>
                  </a:cubicBezTo>
                  <a:cubicBezTo>
                    <a:pt x="216655" y="1254837"/>
                    <a:pt x="217208" y="1250799"/>
                    <a:pt x="222077" y="1293937"/>
                  </a:cubicBezTo>
                  <a:cubicBezTo>
                    <a:pt x="226946" y="1337076"/>
                    <a:pt x="239081" y="1438925"/>
                    <a:pt x="257021" y="1521425"/>
                  </a:cubicBezTo>
                  <a:cubicBezTo>
                    <a:pt x="274961" y="1603924"/>
                    <a:pt x="302922" y="1709752"/>
                    <a:pt x="329718" y="1788932"/>
                  </a:cubicBezTo>
                  <a:lnTo>
                    <a:pt x="358171" y="1866810"/>
                  </a:lnTo>
                  <a:cubicBezTo>
                    <a:pt x="306835" y="1903850"/>
                    <a:pt x="211687" y="1922195"/>
                    <a:pt x="162274" y="1937410"/>
                  </a:cubicBezTo>
                  <a:cubicBezTo>
                    <a:pt x="110713" y="1802684"/>
                    <a:pt x="68023" y="1671202"/>
                    <a:pt x="40999" y="1530780"/>
                  </a:cubicBezTo>
                  <a:cubicBezTo>
                    <a:pt x="13975" y="1390358"/>
                    <a:pt x="-1594" y="1249608"/>
                    <a:pt x="130" y="1094879"/>
                  </a:cubicBezTo>
                  <a:cubicBezTo>
                    <a:pt x="1852" y="940150"/>
                    <a:pt x="44504" y="723786"/>
                    <a:pt x="77747" y="588060"/>
                  </a:cubicBezTo>
                  <a:cubicBezTo>
                    <a:pt x="110990" y="452334"/>
                    <a:pt x="161416" y="359911"/>
                    <a:pt x="199588" y="280523"/>
                  </a:cubicBezTo>
                  <a:cubicBezTo>
                    <a:pt x="237760" y="201134"/>
                    <a:pt x="268654" y="158777"/>
                    <a:pt x="306776" y="111727"/>
                  </a:cubicBezTo>
                  <a:cubicBezTo>
                    <a:pt x="340133" y="70559"/>
                    <a:pt x="385416" y="11405"/>
                    <a:pt x="416130" y="0"/>
                  </a:cubicBezTo>
                  <a:cubicBezTo>
                    <a:pt x="459534" y="74707"/>
                    <a:pt x="477949" y="136046"/>
                    <a:pt x="493343" y="215052"/>
                  </a:cubicBezTo>
                  <a:cubicBezTo>
                    <a:pt x="505787" y="309500"/>
                    <a:pt x="505983" y="354742"/>
                    <a:pt x="488736" y="439153"/>
                  </a:cubicBezTo>
                  <a:cubicBezTo>
                    <a:pt x="471153" y="525202"/>
                    <a:pt x="392887" y="611257"/>
                    <a:pt x="374038" y="651386"/>
                  </a:cubicBezTo>
                  <a:cubicBezTo>
                    <a:pt x="355188" y="691514"/>
                    <a:pt x="330175" y="700690"/>
                    <a:pt x="375640" y="679923"/>
                  </a:cubicBezTo>
                  <a:cubicBezTo>
                    <a:pt x="421105" y="659158"/>
                    <a:pt x="548483" y="564408"/>
                    <a:pt x="646830" y="526786"/>
                  </a:cubicBezTo>
                  <a:cubicBezTo>
                    <a:pt x="745176" y="489165"/>
                    <a:pt x="936630" y="451491"/>
                    <a:pt x="965722" y="454195"/>
                  </a:cubicBezTo>
                  <a:cubicBezTo>
                    <a:pt x="969359" y="454533"/>
                    <a:pt x="972038" y="456135"/>
                    <a:pt x="973884" y="458787"/>
                  </a:cubicBezTo>
                  <a:cubicBezTo>
                    <a:pt x="986811" y="477348"/>
                    <a:pt x="958960" y="547365"/>
                    <a:pt x="933346" y="595705"/>
                  </a:cubicBezTo>
                  <a:cubicBezTo>
                    <a:pt x="904074" y="650950"/>
                    <a:pt x="844282" y="728377"/>
                    <a:pt x="790087" y="785667"/>
                  </a:cubicBezTo>
                  <a:cubicBezTo>
                    <a:pt x="735893" y="842958"/>
                    <a:pt x="675440" y="894207"/>
                    <a:pt x="608178" y="939447"/>
                  </a:cubicBezTo>
                  <a:cubicBezTo>
                    <a:pt x="540917" y="984686"/>
                    <a:pt x="392691" y="1049620"/>
                    <a:pt x="386518" y="1057102"/>
                  </a:cubicBezTo>
                  <a:cubicBezTo>
                    <a:pt x="380344" y="1064584"/>
                    <a:pt x="420424" y="1068334"/>
                    <a:pt x="496842" y="1070816"/>
                  </a:cubicBezTo>
                  <a:cubicBezTo>
                    <a:pt x="573259" y="1073299"/>
                    <a:pt x="743805" y="1061595"/>
                    <a:pt x="845020" y="1072001"/>
                  </a:cubicBezTo>
                  <a:cubicBezTo>
                    <a:pt x="895627" y="1077203"/>
                    <a:pt x="942667" y="1086821"/>
                    <a:pt x="985924" y="1097986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647B7B6-B12B-DDFA-E170-0805D756F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0478977">
              <a:off x="10058270" y="1322265"/>
              <a:ext cx="351312" cy="354664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760044"/>
                <a:gd name="connsiteY0" fmla="*/ 300 h 4964247"/>
                <a:gd name="connsiteX1" fmla="*/ 3813909 w 4760044"/>
                <a:gd name="connsiteY1" fmla="*/ 619239 h 4964247"/>
                <a:gd name="connsiteX2" fmla="*/ 4735908 w 4760044"/>
                <a:gd name="connsiteY2" fmla="*/ 1906206 h 4964247"/>
                <a:gd name="connsiteX3" fmla="*/ 4451030 w 4760044"/>
                <a:gd name="connsiteY3" fmla="*/ 3809387 h 4964247"/>
                <a:gd name="connsiteX4" fmla="*/ 3419865 w 4760044"/>
                <a:gd name="connsiteY4" fmla="*/ 4845155 h 4964247"/>
                <a:gd name="connsiteX5" fmla="*/ 1074535 w 4760044"/>
                <a:gd name="connsiteY5" fmla="*/ 4657536 h 4964247"/>
                <a:gd name="connsiteX6" fmla="*/ 33359 w 4760044"/>
                <a:gd name="connsiteY6" fmla="*/ 2995965 h 4964247"/>
                <a:gd name="connsiteX7" fmla="*/ 592137 w 4760044"/>
                <a:gd name="connsiteY7" fmla="*/ 806156 h 4964247"/>
                <a:gd name="connsiteX8" fmla="*/ 2649000 w 4760044"/>
                <a:gd name="connsiteY8" fmla="*/ 300 h 4964247"/>
                <a:gd name="connsiteX0" fmla="*/ 2649000 w 4849477"/>
                <a:gd name="connsiteY0" fmla="*/ -2 h 4963945"/>
                <a:gd name="connsiteX1" fmla="*/ 4735908 w 4849477"/>
                <a:gd name="connsiteY1" fmla="*/ 1905904 h 4963945"/>
                <a:gd name="connsiteX2" fmla="*/ 4451030 w 4849477"/>
                <a:gd name="connsiteY2" fmla="*/ 3809085 h 4963945"/>
                <a:gd name="connsiteX3" fmla="*/ 3419865 w 4849477"/>
                <a:gd name="connsiteY3" fmla="*/ 4844853 h 4963945"/>
                <a:gd name="connsiteX4" fmla="*/ 1074535 w 4849477"/>
                <a:gd name="connsiteY4" fmla="*/ 4657234 h 4963945"/>
                <a:gd name="connsiteX5" fmla="*/ 33359 w 4849477"/>
                <a:gd name="connsiteY5" fmla="*/ 2995663 h 4963945"/>
                <a:gd name="connsiteX6" fmla="*/ 592137 w 4849477"/>
                <a:gd name="connsiteY6" fmla="*/ 805854 h 4963945"/>
                <a:gd name="connsiteX7" fmla="*/ 2649000 w 4849477"/>
                <a:gd name="connsiteY7" fmla="*/ -2 h 4963945"/>
                <a:gd name="connsiteX0" fmla="*/ 2649000 w 4859466"/>
                <a:gd name="connsiteY0" fmla="*/ -2 h 5536260"/>
                <a:gd name="connsiteX1" fmla="*/ 4735908 w 4859466"/>
                <a:gd name="connsiteY1" fmla="*/ 1905904 h 5536260"/>
                <a:gd name="connsiteX2" fmla="*/ 4451030 w 4859466"/>
                <a:gd name="connsiteY2" fmla="*/ 3809085 h 5536260"/>
                <a:gd name="connsiteX3" fmla="*/ 3067466 w 4859466"/>
                <a:gd name="connsiteY3" fmla="*/ 5491001 h 5536260"/>
                <a:gd name="connsiteX4" fmla="*/ 1074535 w 4859466"/>
                <a:gd name="connsiteY4" fmla="*/ 4657234 h 5536260"/>
                <a:gd name="connsiteX5" fmla="*/ 33359 w 4859466"/>
                <a:gd name="connsiteY5" fmla="*/ 2995663 h 5536260"/>
                <a:gd name="connsiteX6" fmla="*/ 592137 w 4859466"/>
                <a:gd name="connsiteY6" fmla="*/ 805854 h 5536260"/>
                <a:gd name="connsiteX7" fmla="*/ 2649000 w 4859466"/>
                <a:gd name="connsiteY7" fmla="*/ -2 h 5536260"/>
                <a:gd name="connsiteX0" fmla="*/ 2780481 w 4861205"/>
                <a:gd name="connsiteY0" fmla="*/ -2 h 5864449"/>
                <a:gd name="connsiteX1" fmla="*/ 4737647 w 4861205"/>
                <a:gd name="connsiteY1" fmla="*/ 2234093 h 5864449"/>
                <a:gd name="connsiteX2" fmla="*/ 4452769 w 4861205"/>
                <a:gd name="connsiteY2" fmla="*/ 4137274 h 5864449"/>
                <a:gd name="connsiteX3" fmla="*/ 3069205 w 4861205"/>
                <a:gd name="connsiteY3" fmla="*/ 5819190 h 5864449"/>
                <a:gd name="connsiteX4" fmla="*/ 1076274 w 4861205"/>
                <a:gd name="connsiteY4" fmla="*/ 4985423 h 5864449"/>
                <a:gd name="connsiteX5" fmla="*/ 35098 w 4861205"/>
                <a:gd name="connsiteY5" fmla="*/ 3323852 h 5864449"/>
                <a:gd name="connsiteX6" fmla="*/ 593876 w 4861205"/>
                <a:gd name="connsiteY6" fmla="*/ 1134043 h 5864449"/>
                <a:gd name="connsiteX7" fmla="*/ 2780481 w 4861205"/>
                <a:gd name="connsiteY7" fmla="*/ -2 h 5864449"/>
                <a:gd name="connsiteX0" fmla="*/ 2289077 w 4369801"/>
                <a:gd name="connsiteY0" fmla="*/ -2 h 5893101"/>
                <a:gd name="connsiteX1" fmla="*/ 4246243 w 4369801"/>
                <a:gd name="connsiteY1" fmla="*/ 2234093 h 5893101"/>
                <a:gd name="connsiteX2" fmla="*/ 3961365 w 4369801"/>
                <a:gd name="connsiteY2" fmla="*/ 4137274 h 5893101"/>
                <a:gd name="connsiteX3" fmla="*/ 2577801 w 4369801"/>
                <a:gd name="connsiteY3" fmla="*/ 5819190 h 5893101"/>
                <a:gd name="connsiteX4" fmla="*/ 584870 w 4369801"/>
                <a:gd name="connsiteY4" fmla="*/ 4985423 h 5893101"/>
                <a:gd name="connsiteX5" fmla="*/ 102472 w 4369801"/>
                <a:gd name="connsiteY5" fmla="*/ 1134043 h 5893101"/>
                <a:gd name="connsiteX6" fmla="*/ 2289077 w 4369801"/>
                <a:gd name="connsiteY6" fmla="*/ -2 h 5893101"/>
                <a:gd name="connsiteX0" fmla="*/ 2352777 w 4433501"/>
                <a:gd name="connsiteY0" fmla="*/ -2 h 5854124"/>
                <a:gd name="connsiteX1" fmla="*/ 4309943 w 4433501"/>
                <a:gd name="connsiteY1" fmla="*/ 2234093 h 5854124"/>
                <a:gd name="connsiteX2" fmla="*/ 4025065 w 4433501"/>
                <a:gd name="connsiteY2" fmla="*/ 4137274 h 5854124"/>
                <a:gd name="connsiteX3" fmla="*/ 2641501 w 4433501"/>
                <a:gd name="connsiteY3" fmla="*/ 5819190 h 5854124"/>
                <a:gd name="connsiteX4" fmla="*/ 430809 w 4433501"/>
                <a:gd name="connsiteY4" fmla="*/ 4389642 h 5854124"/>
                <a:gd name="connsiteX5" fmla="*/ 166172 w 4433501"/>
                <a:gd name="connsiteY5" fmla="*/ 1134043 h 5854124"/>
                <a:gd name="connsiteX6" fmla="*/ 2352777 w 4433501"/>
                <a:gd name="connsiteY6" fmla="*/ -2 h 5854124"/>
                <a:gd name="connsiteX0" fmla="*/ 2193618 w 4274342"/>
                <a:gd name="connsiteY0" fmla="*/ -2 h 5850779"/>
                <a:gd name="connsiteX1" fmla="*/ 4150784 w 4274342"/>
                <a:gd name="connsiteY1" fmla="*/ 2234093 h 5850779"/>
                <a:gd name="connsiteX2" fmla="*/ 3865906 w 4274342"/>
                <a:gd name="connsiteY2" fmla="*/ 4137274 h 5850779"/>
                <a:gd name="connsiteX3" fmla="*/ 2482342 w 4274342"/>
                <a:gd name="connsiteY3" fmla="*/ 5819190 h 5850779"/>
                <a:gd name="connsiteX4" fmla="*/ 271650 w 4274342"/>
                <a:gd name="connsiteY4" fmla="*/ 4389642 h 5850779"/>
                <a:gd name="connsiteX5" fmla="*/ 247914 w 4274342"/>
                <a:gd name="connsiteY5" fmla="*/ 1846756 h 5850779"/>
                <a:gd name="connsiteX6" fmla="*/ 2193618 w 4274342"/>
                <a:gd name="connsiteY6" fmla="*/ -2 h 5850779"/>
                <a:gd name="connsiteX0" fmla="*/ 1967294 w 4267345"/>
                <a:gd name="connsiteY0" fmla="*/ -3 h 5416782"/>
                <a:gd name="connsiteX1" fmla="*/ 4137681 w 4267345"/>
                <a:gd name="connsiteY1" fmla="*/ 1800096 h 5416782"/>
                <a:gd name="connsiteX2" fmla="*/ 3852803 w 4267345"/>
                <a:gd name="connsiteY2" fmla="*/ 3703277 h 5416782"/>
                <a:gd name="connsiteX3" fmla="*/ 2469239 w 4267345"/>
                <a:gd name="connsiteY3" fmla="*/ 5385193 h 5416782"/>
                <a:gd name="connsiteX4" fmla="*/ 258547 w 4267345"/>
                <a:gd name="connsiteY4" fmla="*/ 3955645 h 5416782"/>
                <a:gd name="connsiteX5" fmla="*/ 234811 w 4267345"/>
                <a:gd name="connsiteY5" fmla="*/ 1412759 h 5416782"/>
                <a:gd name="connsiteX6" fmla="*/ 1967294 w 4267345"/>
                <a:gd name="connsiteY6" fmla="*/ -3 h 5416782"/>
                <a:gd name="connsiteX0" fmla="*/ 1967294 w 3964997"/>
                <a:gd name="connsiteY0" fmla="*/ -3 h 5416782"/>
                <a:gd name="connsiteX1" fmla="*/ 3668011 w 3964997"/>
                <a:gd name="connsiteY1" fmla="*/ 1478862 h 5416782"/>
                <a:gd name="connsiteX2" fmla="*/ 3852803 w 3964997"/>
                <a:gd name="connsiteY2" fmla="*/ 3703277 h 5416782"/>
                <a:gd name="connsiteX3" fmla="*/ 2469239 w 3964997"/>
                <a:gd name="connsiteY3" fmla="*/ 5385193 h 5416782"/>
                <a:gd name="connsiteX4" fmla="*/ 258547 w 3964997"/>
                <a:gd name="connsiteY4" fmla="*/ 3955645 h 5416782"/>
                <a:gd name="connsiteX5" fmla="*/ 234811 w 3964997"/>
                <a:gd name="connsiteY5" fmla="*/ 1412759 h 5416782"/>
                <a:gd name="connsiteX6" fmla="*/ 1967294 w 3964997"/>
                <a:gd name="connsiteY6" fmla="*/ -3 h 541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4997" h="5416782">
                  <a:moveTo>
                    <a:pt x="1967294" y="-3"/>
                  </a:moveTo>
                  <a:cubicBezTo>
                    <a:pt x="2657922" y="183339"/>
                    <a:pt x="3353760" y="861649"/>
                    <a:pt x="3668011" y="1478862"/>
                  </a:cubicBezTo>
                  <a:cubicBezTo>
                    <a:pt x="3982262" y="2096075"/>
                    <a:pt x="4052598" y="3052222"/>
                    <a:pt x="3852803" y="3703277"/>
                  </a:cubicBezTo>
                  <a:cubicBezTo>
                    <a:pt x="3653008" y="4354332"/>
                    <a:pt x="2782065" y="5270224"/>
                    <a:pt x="2469239" y="5385193"/>
                  </a:cubicBezTo>
                  <a:cubicBezTo>
                    <a:pt x="1758393" y="5606258"/>
                    <a:pt x="630952" y="4617717"/>
                    <a:pt x="258547" y="3955645"/>
                  </a:cubicBezTo>
                  <a:cubicBezTo>
                    <a:pt x="-113858" y="3293573"/>
                    <a:pt x="-49980" y="2072034"/>
                    <a:pt x="234811" y="1412759"/>
                  </a:cubicBezTo>
                  <a:cubicBezTo>
                    <a:pt x="519602" y="753484"/>
                    <a:pt x="1314621" y="30745"/>
                    <a:pt x="1967294" y="-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906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03FAD-352A-6587-6AED-5C6C2B3B4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9522"/>
            <a:ext cx="3474720" cy="1073663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Introduction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E38E2-1BD9-4887-0156-DA530AD2D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27" y="2655298"/>
            <a:ext cx="4972049" cy="3727926"/>
          </a:xfrm>
        </p:spPr>
        <p:txBody>
          <a:bodyPr>
            <a:noAutofit/>
          </a:bodyPr>
          <a:lstStyle/>
          <a:p>
            <a:r>
              <a:rPr lang="en-US" sz="2000" dirty="0"/>
              <a:t>In talking sense, we deal with relationship inside the language</a:t>
            </a:r>
          </a:p>
          <a:p>
            <a:r>
              <a:rPr lang="en-US" sz="2000" dirty="0"/>
              <a:t>In talking sense, we deal with relationship between language and the world</a:t>
            </a:r>
          </a:p>
          <a:p>
            <a:r>
              <a:rPr lang="en-US" sz="2000" dirty="0"/>
              <a:t>By means of reference, a speaker indicates which things in the world (including person) are being talked about. </a:t>
            </a:r>
          </a:p>
          <a:p>
            <a:pPr marL="0" indent="0">
              <a:buNone/>
            </a:pPr>
            <a:r>
              <a:rPr lang="en-US" sz="2000" dirty="0"/>
              <a:t>	Example: </a:t>
            </a:r>
          </a:p>
          <a:p>
            <a:pPr marL="0" indent="0">
              <a:buNone/>
            </a:pPr>
            <a:r>
              <a:rPr lang="en-US" sz="2000" dirty="0"/>
              <a:t>	‘My son is in the beech tree’ </a:t>
            </a:r>
          </a:p>
        </p:txBody>
      </p:sp>
      <p:pic>
        <p:nvPicPr>
          <p:cNvPr id="5" name="Picture 4" descr="A tree with orange leaves&#10;&#10;Description automatically generated">
            <a:extLst>
              <a:ext uri="{FF2B5EF4-FFF2-40B4-BE49-F238E27FC236}">
                <a16:creationId xmlns:a16="http://schemas.microsoft.com/office/drawing/2014/main" id="{B4CC2C90-922C-69DA-ACD5-FCF8BFE96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79" r="1846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C5DFF5D8-7C67-A104-851C-638C3363A427}"/>
              </a:ext>
            </a:extLst>
          </p:cNvPr>
          <p:cNvSpPr/>
          <p:nvPr/>
        </p:nvSpPr>
        <p:spPr>
          <a:xfrm rot="5400000">
            <a:off x="1502229" y="5519057"/>
            <a:ext cx="283029" cy="57694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3B1FC9B-8583-532C-B8AC-B99EA1E4EDC6}"/>
              </a:ext>
            </a:extLst>
          </p:cNvPr>
          <p:cNvSpPr/>
          <p:nvPr/>
        </p:nvSpPr>
        <p:spPr>
          <a:xfrm rot="5400000">
            <a:off x="3186621" y="5173265"/>
            <a:ext cx="277587" cy="127396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5D4393-4BC5-09BA-B18F-AC33948C5F58}"/>
              </a:ext>
            </a:extLst>
          </p:cNvPr>
          <p:cNvSpPr txBox="1"/>
          <p:nvPr/>
        </p:nvSpPr>
        <p:spPr>
          <a:xfrm>
            <a:off x="1068639" y="6060058"/>
            <a:ext cx="1057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Identifies</a:t>
            </a:r>
          </a:p>
          <a:p>
            <a:r>
              <a:rPr lang="en-US" dirty="0"/>
              <a:t>person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4E6CD8-08ED-6BCC-2665-A3E39759E548}"/>
              </a:ext>
            </a:extLst>
          </p:cNvPr>
          <p:cNvSpPr txBox="1"/>
          <p:nvPr/>
        </p:nvSpPr>
        <p:spPr>
          <a:xfrm>
            <a:off x="2794436" y="6060058"/>
            <a:ext cx="1057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Identifies</a:t>
            </a:r>
          </a:p>
          <a:p>
            <a:r>
              <a:rPr lang="en-US" dirty="0"/>
              <a:t>thing </a:t>
            </a:r>
          </a:p>
        </p:txBody>
      </p:sp>
    </p:spTree>
    <p:extLst>
      <p:ext uri="{BB962C8B-B14F-4D97-AF65-F5344CB8AC3E}">
        <p14:creationId xmlns:p14="http://schemas.microsoft.com/office/powerpoint/2010/main" val="202606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9F578B-1D49-C09E-4D2B-B14B94B10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 dirty="0"/>
              <a:t>More example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99087AA-0E50-F824-5159-CF7955E14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97" y="2330505"/>
            <a:ext cx="4794948" cy="4100013"/>
          </a:xfrm>
        </p:spPr>
        <p:txBody>
          <a:bodyPr anchor="ctr">
            <a:normAutofit/>
          </a:bodyPr>
          <a:lstStyle/>
          <a:p>
            <a:r>
              <a:rPr lang="en-US" sz="2300" dirty="0"/>
              <a:t>When we say ‘</a:t>
            </a:r>
            <a:r>
              <a:rPr lang="en-US" sz="2300" dirty="0">
                <a:highlight>
                  <a:srgbClr val="FFFF00"/>
                </a:highlight>
              </a:rPr>
              <a:t>this page</a:t>
            </a:r>
            <a:r>
              <a:rPr lang="en-US" sz="2300" dirty="0"/>
              <a:t>”, the phrase is </a:t>
            </a:r>
            <a:r>
              <a:rPr lang="en-US" sz="2300" dirty="0">
                <a:solidFill>
                  <a:srgbClr val="00B050"/>
                </a:solidFill>
              </a:rPr>
              <a:t>a part of the English language, </a:t>
            </a:r>
            <a:r>
              <a:rPr lang="en-US" sz="2300" dirty="0"/>
              <a:t>identifying a particular sheet of paper, something that you could take between your finger ad thumb, a little part of the world. </a:t>
            </a:r>
          </a:p>
          <a:p>
            <a:pPr algn="just"/>
            <a:endParaRPr lang="en-US" sz="2300" dirty="0"/>
          </a:p>
          <a:p>
            <a:r>
              <a:rPr lang="en-US" sz="2300" dirty="0"/>
              <a:t>However, </a:t>
            </a:r>
            <a:r>
              <a:rPr lang="en-US" sz="2300" dirty="0">
                <a:highlight>
                  <a:srgbClr val="FFFF00"/>
                </a:highlight>
              </a:rPr>
              <a:t>the actual page</a:t>
            </a:r>
            <a:r>
              <a:rPr lang="en-US" sz="2300" dirty="0"/>
              <a:t>, the sheet of paper, is </a:t>
            </a:r>
            <a:r>
              <a:rPr lang="en-US" sz="2300" dirty="0">
                <a:solidFill>
                  <a:srgbClr val="00B050"/>
                </a:solidFill>
              </a:rPr>
              <a:t>not a part of the English</a:t>
            </a:r>
            <a:r>
              <a:rPr lang="en-US" sz="2300" dirty="0"/>
              <a:t> , since languages are not made of pieces of paper.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A close-up of an open book&#10;&#10;Description automatically generated">
            <a:extLst>
              <a:ext uri="{FF2B5EF4-FFF2-40B4-BE49-F238E27FC236}">
                <a16:creationId xmlns:a16="http://schemas.microsoft.com/office/drawing/2014/main" id="{885F4D30-36C6-9CCE-8F18-472E8DCB8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86" r="12846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5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hild with green glasses and red plaid shirt&#10;&#10;Description automatically generated">
            <a:extLst>
              <a:ext uri="{FF2B5EF4-FFF2-40B4-BE49-F238E27FC236}">
                <a16:creationId xmlns:a16="http://schemas.microsoft.com/office/drawing/2014/main" id="{8EACBB45-38F8-7E54-5C3D-A975B53FC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88" r="25825" b="9167"/>
          <a:stretch/>
        </p:blipFill>
        <p:spPr>
          <a:xfrm>
            <a:off x="-247656" y="0"/>
            <a:ext cx="5657852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7B7F4-48C5-80F3-81B0-3C0762C03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7852" y="200025"/>
            <a:ext cx="6400797" cy="63722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The relationship between two things --- the English expression ‘this page’ (part of the language) and the thing we could hold between our fingers and thumbs (part of the world)--- is called </a:t>
            </a:r>
            <a:r>
              <a:rPr lang="en-US" sz="2400" i="1" dirty="0">
                <a:highlight>
                  <a:srgbClr val="FFFF00"/>
                </a:highlight>
              </a:rPr>
              <a:t>REFERENCE</a:t>
            </a:r>
            <a:r>
              <a:rPr lang="en-US" sz="2400" dirty="0">
                <a:highlight>
                  <a:srgbClr val="FFFF00"/>
                </a:highlight>
              </a:rPr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Follow this instruction: </a:t>
            </a:r>
          </a:p>
          <a:p>
            <a:pPr marL="0" indent="0">
              <a:buNone/>
            </a:pPr>
            <a:r>
              <a:rPr lang="en-US" sz="2400" dirty="0"/>
              <a:t>	‘</a:t>
            </a:r>
            <a:r>
              <a:rPr lang="en-US" sz="2400" i="1" dirty="0"/>
              <a:t>touch your left ear</a:t>
            </a:r>
            <a:r>
              <a:rPr lang="en-US" sz="2400" dirty="0"/>
              <a:t>’ </a:t>
            </a:r>
          </a:p>
          <a:p>
            <a:pPr marL="514350" indent="-514350">
              <a:buAutoNum type="arabicParenBoth"/>
            </a:pPr>
            <a:r>
              <a:rPr lang="en-US" sz="2400" dirty="0"/>
              <a:t>Mention the last three words in the above instruction</a:t>
            </a:r>
          </a:p>
          <a:p>
            <a:pPr marL="514350" indent="-514350">
              <a:buAutoNum type="arabicParenBoth"/>
            </a:pPr>
            <a:r>
              <a:rPr lang="en-US" sz="2400" dirty="0"/>
              <a:t>Is the thing you touched is a part of the world or a part of the language?</a:t>
            </a:r>
          </a:p>
          <a:p>
            <a:pPr marL="514350" indent="-514350">
              <a:buAutoNum type="arabicParenBoth"/>
            </a:pPr>
            <a:r>
              <a:rPr lang="en-US" sz="2400" dirty="0"/>
              <a:t>Is your answer to (1) a part of language?</a:t>
            </a:r>
          </a:p>
          <a:p>
            <a:pPr marL="514350" indent="-514350">
              <a:buAutoNum type="arabicParenBoth"/>
            </a:pPr>
            <a:r>
              <a:rPr lang="en-US" sz="2400" dirty="0"/>
              <a:t>If you say to your mother ‘</a:t>
            </a:r>
            <a:r>
              <a:rPr lang="en-US" sz="2400" i="1" dirty="0"/>
              <a:t>There is a mosquito on your left ear</a:t>
            </a:r>
            <a:r>
              <a:rPr lang="en-US" sz="2400" dirty="0"/>
              <a:t>’ refer to the thing you touch in response to a previous question?</a:t>
            </a:r>
          </a:p>
        </p:txBody>
      </p:sp>
    </p:spTree>
    <p:extLst>
      <p:ext uri="{BB962C8B-B14F-4D97-AF65-F5344CB8AC3E}">
        <p14:creationId xmlns:p14="http://schemas.microsoft.com/office/powerpoint/2010/main" val="389882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5741F-BC87-2AFD-7039-480D465D2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258A9-9240-9D75-8B43-E8FEDED7A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referent can, in some cases, be used to refer to different things. </a:t>
            </a:r>
          </a:p>
          <a:p>
            <a:r>
              <a:rPr lang="en-US" dirty="0"/>
              <a:t>The referent of </a:t>
            </a:r>
            <a:r>
              <a:rPr lang="en-US" dirty="0">
                <a:highlight>
                  <a:srgbClr val="FFFF00"/>
                </a:highlight>
              </a:rPr>
              <a:t>‘the president of Indonesia’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US" dirty="0"/>
              <a:t>		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in (1945) 				 in (2023)				</a:t>
            </a:r>
          </a:p>
        </p:txBody>
      </p:sp>
      <p:pic>
        <p:nvPicPr>
          <p:cNvPr id="5" name="Picture 4" descr="A person in a uniform and tie&#10;&#10;Description automatically generated">
            <a:extLst>
              <a:ext uri="{FF2B5EF4-FFF2-40B4-BE49-F238E27FC236}">
                <a16:creationId xmlns:a16="http://schemas.microsoft.com/office/drawing/2014/main" id="{42A22666-93C5-77C4-D46D-76EDE7457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3140467"/>
            <a:ext cx="1587996" cy="2275621"/>
          </a:xfrm>
          <a:prstGeom prst="rect">
            <a:avLst/>
          </a:prstGeom>
        </p:spPr>
      </p:pic>
      <p:pic>
        <p:nvPicPr>
          <p:cNvPr id="7" name="Picture 6" descr="A person in a suit and tie&#10;&#10;Description automatically generated">
            <a:extLst>
              <a:ext uri="{FF2B5EF4-FFF2-40B4-BE49-F238E27FC236}">
                <a16:creationId xmlns:a16="http://schemas.microsoft.com/office/drawing/2014/main" id="{CE9517B0-75CE-6D8E-4092-2F1D3AD6B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855" y="3140467"/>
            <a:ext cx="1894501" cy="227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4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79840BF-6D8A-F18C-D9F1-8779CBF98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981" y="421349"/>
            <a:ext cx="3702580" cy="830880"/>
          </a:xfrm>
        </p:spPr>
        <p:txBody>
          <a:bodyPr anchor="b"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Practice: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39A51-03EF-A1E7-F11C-DF047C24A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6" y="1725190"/>
            <a:ext cx="4086588" cy="425874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Imagine two different everyday situations in which separate couple are having separate conversation about what they refer to with phrase ‘the moon’. 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Questions: 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FFFFFF"/>
                </a:solidFill>
              </a:rPr>
              <a:t>Would they be talking about the same object?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(i.e. does the moon normally have constant reference)</a:t>
            </a:r>
          </a:p>
        </p:txBody>
      </p:sp>
      <p:pic>
        <p:nvPicPr>
          <p:cNvPr id="5" name="Picture 4" descr="A silhouette of a person and person sitting on the ground with the sun in the background&#10;&#10;Description automatically generated">
            <a:extLst>
              <a:ext uri="{FF2B5EF4-FFF2-40B4-BE49-F238E27FC236}">
                <a16:creationId xmlns:a16="http://schemas.microsoft.com/office/drawing/2014/main" id="{7966DDE4-8879-09BE-0452-D51B4CA56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77" r="8382"/>
          <a:stretch/>
        </p:blipFill>
        <p:spPr>
          <a:xfrm>
            <a:off x="5891004" y="1300970"/>
            <a:ext cx="5407002" cy="425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1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uilding with a dome on the side of the water&#10;&#10;Description automatically generated">
            <a:extLst>
              <a:ext uri="{FF2B5EF4-FFF2-40B4-BE49-F238E27FC236}">
                <a16:creationId xmlns:a16="http://schemas.microsoft.com/office/drawing/2014/main" id="{70A19105-2EDF-47BD-2E52-506CBADAC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5" r="1918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C500FD-C99C-CB45-4D43-65BF6B25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23" y="730240"/>
            <a:ext cx="2119313" cy="1899912"/>
          </a:xfrm>
        </p:spPr>
        <p:txBody>
          <a:bodyPr>
            <a:normAutofit/>
          </a:bodyPr>
          <a:lstStyle/>
          <a:p>
            <a:r>
              <a:rPr lang="en-US" sz="4000" dirty="0"/>
              <a:t>Practice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1EB3D-F980-9260-0248-EF72B3C82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042" y="2630152"/>
            <a:ext cx="3808471" cy="22133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/>
              <a:t>In a conversation about traveling to Budapest, can </a:t>
            </a:r>
            <a:r>
              <a:rPr lang="en-US" sz="2500" dirty="0">
                <a:solidFill>
                  <a:srgbClr val="FFC000"/>
                </a:solidFill>
              </a:rPr>
              <a:t>the Hungarian parliament building</a:t>
            </a:r>
            <a:r>
              <a:rPr lang="en-US" sz="2500" dirty="0"/>
              <a:t>, and </a:t>
            </a:r>
            <a:r>
              <a:rPr lang="en-US" sz="2500" dirty="0">
                <a:solidFill>
                  <a:srgbClr val="00B050"/>
                </a:solidFill>
              </a:rPr>
              <a:t>House of the country </a:t>
            </a:r>
            <a:r>
              <a:rPr lang="en-US" sz="2500" dirty="0"/>
              <a:t>have the same referent?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89329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BF2EF-DEA7-7D09-C763-E6A52899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5400" dirty="0"/>
              <a:t>Sense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agram of a different type of object&#10;&#10;Description automatically generated with medium confidence">
            <a:extLst>
              <a:ext uri="{FF2B5EF4-FFF2-40B4-BE49-F238E27FC236}">
                <a16:creationId xmlns:a16="http://schemas.microsoft.com/office/drawing/2014/main" id="{9E61E30E-BD86-FBD6-37AA-1FB55AF1A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38" y="648653"/>
            <a:ext cx="6333934" cy="35628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1BEF8-503E-E4B3-674B-1E05712EC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922" y="4398527"/>
            <a:ext cx="6894576" cy="1428487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000" dirty="0"/>
              <a:t>Definition : </a:t>
            </a:r>
          </a:p>
          <a:p>
            <a:pPr marL="0" indent="0">
              <a:buNone/>
            </a:pPr>
            <a:r>
              <a:rPr lang="en-US" sz="2000" dirty="0"/>
              <a:t>It refers to its place in a system of semantic relationships with other expressions in the language.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first semantic relation mentioned in the discussion is sameness of meaning.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034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B877A-FA68-1336-C46B-ADE0C20CF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942976"/>
            <a:ext cx="11606213" cy="55499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Do the pairs of words have approximately the same or different meaning?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			fell over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			that Jessica will be here tomorrow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will see you on </a:t>
            </a:r>
          </a:p>
        </p:txBody>
      </p:sp>
      <p:sp>
        <p:nvSpPr>
          <p:cNvPr id="4" name="Double Brace 3">
            <a:extLst>
              <a:ext uri="{FF2B5EF4-FFF2-40B4-BE49-F238E27FC236}">
                <a16:creationId xmlns:a16="http://schemas.microsoft.com/office/drawing/2014/main" id="{40DE6104-3997-CFC9-389D-86CC810EB61A}"/>
              </a:ext>
            </a:extLst>
          </p:cNvPr>
          <p:cNvSpPr/>
          <p:nvPr/>
        </p:nvSpPr>
        <p:spPr>
          <a:xfrm>
            <a:off x="1028701" y="1843087"/>
            <a:ext cx="1443037" cy="90011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200" dirty="0"/>
              <a:t>almost </a:t>
            </a:r>
          </a:p>
          <a:p>
            <a:pPr algn="ctr"/>
            <a:r>
              <a:rPr lang="en-US" sz="2200" dirty="0"/>
              <a:t>nearly</a:t>
            </a:r>
          </a:p>
        </p:txBody>
      </p:sp>
      <p:sp>
        <p:nvSpPr>
          <p:cNvPr id="5" name="Double Brace 4">
            <a:extLst>
              <a:ext uri="{FF2B5EF4-FFF2-40B4-BE49-F238E27FC236}">
                <a16:creationId xmlns:a16="http://schemas.microsoft.com/office/drawing/2014/main" id="{DEDF19EA-644B-F360-5C94-E673709A83DC}"/>
              </a:ext>
            </a:extLst>
          </p:cNvPr>
          <p:cNvSpPr/>
          <p:nvPr/>
        </p:nvSpPr>
        <p:spPr>
          <a:xfrm>
            <a:off x="1028700" y="2978944"/>
            <a:ext cx="1443037" cy="90011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200" dirty="0"/>
              <a:t>likely </a:t>
            </a:r>
          </a:p>
          <a:p>
            <a:pPr algn="ctr"/>
            <a:r>
              <a:rPr lang="en-US" sz="2200" dirty="0"/>
              <a:t>probable</a:t>
            </a:r>
          </a:p>
        </p:txBody>
      </p:sp>
      <p:sp>
        <p:nvSpPr>
          <p:cNvPr id="6" name="Double Brace 5">
            <a:extLst>
              <a:ext uri="{FF2B5EF4-FFF2-40B4-BE49-F238E27FC236}">
                <a16:creationId xmlns:a16="http://schemas.microsoft.com/office/drawing/2014/main" id="{93536AF8-C76C-0666-5F2F-358E2D4998AE}"/>
              </a:ext>
            </a:extLst>
          </p:cNvPr>
          <p:cNvSpPr/>
          <p:nvPr/>
        </p:nvSpPr>
        <p:spPr>
          <a:xfrm>
            <a:off x="3052762" y="3879056"/>
            <a:ext cx="1776413" cy="90011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200" dirty="0"/>
              <a:t>Wednesday </a:t>
            </a:r>
          </a:p>
          <a:p>
            <a:pPr algn="ctr"/>
            <a:r>
              <a:rPr lang="en-US" sz="2200" dirty="0"/>
              <a:t>Thursday</a:t>
            </a:r>
          </a:p>
        </p:txBody>
      </p:sp>
    </p:spTree>
    <p:extLst>
      <p:ext uri="{BB962C8B-B14F-4D97-AF65-F5344CB8AC3E}">
        <p14:creationId xmlns:p14="http://schemas.microsoft.com/office/powerpoint/2010/main" val="1934588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755</Words>
  <Application>Microsoft Macintosh PowerPoint</Application>
  <PresentationFormat>Widescreen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Reference and Sense</vt:lpstr>
      <vt:lpstr>Introduction</vt:lpstr>
      <vt:lpstr>More example </vt:lpstr>
      <vt:lpstr>PowerPoint Presentation</vt:lpstr>
      <vt:lpstr>PowerPoint Presentation</vt:lpstr>
      <vt:lpstr>Practice: </vt:lpstr>
      <vt:lpstr>Practice </vt:lpstr>
      <vt:lpstr>Sense</vt:lpstr>
      <vt:lpstr>PowerPoint Presentation</vt:lpstr>
      <vt:lpstr>PowerPoint Presentation</vt:lpstr>
      <vt:lpstr>The same word with more than one sense</vt:lpstr>
      <vt:lpstr>Write down two sentences bringing out clearly the two different meanings</vt:lpstr>
      <vt:lpstr>The relationship between reference and sense</vt:lpstr>
      <vt:lpstr>Practice 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Reference and sense</dc:title>
  <dc:creator>Reviewer</dc:creator>
  <cp:lastModifiedBy>Reviewer</cp:lastModifiedBy>
  <cp:revision>3</cp:revision>
  <dcterms:created xsi:type="dcterms:W3CDTF">2023-10-02T13:01:44Z</dcterms:created>
  <dcterms:modified xsi:type="dcterms:W3CDTF">2023-10-02T16:21:20Z</dcterms:modified>
</cp:coreProperties>
</file>