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6" r:id="rId2"/>
    <p:sldId id="256" r:id="rId3"/>
    <p:sldId id="291" r:id="rId4"/>
    <p:sldId id="257" r:id="rId5"/>
    <p:sldId id="258" r:id="rId6"/>
    <p:sldId id="259" r:id="rId7"/>
    <p:sldId id="260" r:id="rId8"/>
    <p:sldId id="261" r:id="rId9"/>
    <p:sldId id="262" r:id="rId10"/>
    <p:sldId id="263"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0A26B-5C33-4BF5-8133-2EFEFFAD38E0}"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A8C82555-CC16-4E21-9522-E53EA4ADD800}">
      <dgm:prSet phldrT="[Text]" custT="1"/>
      <dgm:spPr/>
      <dgm:t>
        <a:bodyPr/>
        <a:lstStyle/>
        <a:p>
          <a:r>
            <a:rPr lang="en-US" sz="1600" dirty="0" smtClean="0"/>
            <a:t>Introduction: Linguistic Form and Function</a:t>
          </a:r>
          <a:endParaRPr lang="en-US" sz="1600" dirty="0"/>
        </a:p>
      </dgm:t>
    </dgm:pt>
    <dgm:pt modelId="{7C384074-372A-490C-A917-273B519ECD92}" type="parTrans" cxnId="{5E8EB7D5-87B9-4A32-A58B-73B787784D0C}">
      <dgm:prSet/>
      <dgm:spPr/>
      <dgm:t>
        <a:bodyPr/>
        <a:lstStyle/>
        <a:p>
          <a:endParaRPr lang="en-US"/>
        </a:p>
      </dgm:t>
    </dgm:pt>
    <dgm:pt modelId="{3B5EE798-E991-453F-BF50-2404F59C25E6}" type="sibTrans" cxnId="{5E8EB7D5-87B9-4A32-A58B-73B787784D0C}">
      <dgm:prSet/>
      <dgm:spPr/>
      <dgm:t>
        <a:bodyPr/>
        <a:lstStyle/>
        <a:p>
          <a:endParaRPr lang="en-US"/>
        </a:p>
      </dgm:t>
    </dgm:pt>
    <dgm:pt modelId="{19ADC45C-A7A2-44C3-8D97-F0A796D439AC}">
      <dgm:prSet phldrT="[Text]" custT="1"/>
      <dgm:spPr/>
      <dgm:t>
        <a:bodyPr/>
        <a:lstStyle/>
        <a:p>
          <a:r>
            <a:rPr lang="en-US" sz="1800" dirty="0" smtClean="0"/>
            <a:t>The Function of Language</a:t>
          </a:r>
          <a:endParaRPr lang="en-US" sz="1800" dirty="0"/>
        </a:p>
      </dgm:t>
    </dgm:pt>
    <dgm:pt modelId="{0CB63A9F-A207-426F-9288-703B9B3633B2}" type="parTrans" cxnId="{0A0F2E83-17E1-4D7A-9E10-CA862D9DACF3}">
      <dgm:prSet/>
      <dgm:spPr/>
      <dgm:t>
        <a:bodyPr/>
        <a:lstStyle/>
        <a:p>
          <a:endParaRPr lang="en-US"/>
        </a:p>
      </dgm:t>
    </dgm:pt>
    <dgm:pt modelId="{E92D0977-2AD8-42B6-AF7D-C96662EAB102}" type="sibTrans" cxnId="{0A0F2E83-17E1-4D7A-9E10-CA862D9DACF3}">
      <dgm:prSet/>
      <dgm:spPr/>
      <dgm:t>
        <a:bodyPr/>
        <a:lstStyle/>
        <a:p>
          <a:endParaRPr lang="en-US"/>
        </a:p>
      </dgm:t>
    </dgm:pt>
    <dgm:pt modelId="{E6A931FF-C0F2-4345-AA30-4B6EB1311A41}">
      <dgm:prSet phldrT="[Text]" custT="1"/>
      <dgm:spPr/>
      <dgm:t>
        <a:bodyPr/>
        <a:lstStyle/>
        <a:p>
          <a:r>
            <a:rPr lang="en-US" sz="1800" dirty="0" smtClean="0"/>
            <a:t>Spoken and Written Language</a:t>
          </a:r>
          <a:endParaRPr lang="en-US" sz="1800" dirty="0"/>
        </a:p>
      </dgm:t>
    </dgm:pt>
    <dgm:pt modelId="{BEDE4487-EF71-44D0-A2A0-98AF8C74D69A}" type="parTrans" cxnId="{EAB0AA8A-B2CA-4C0E-93A5-29C9003B8F57}">
      <dgm:prSet/>
      <dgm:spPr/>
      <dgm:t>
        <a:bodyPr/>
        <a:lstStyle/>
        <a:p>
          <a:endParaRPr lang="en-US"/>
        </a:p>
      </dgm:t>
    </dgm:pt>
    <dgm:pt modelId="{892797A8-85B0-4AA9-9AE5-6818342D0096}" type="sibTrans" cxnId="{EAB0AA8A-B2CA-4C0E-93A5-29C9003B8F57}">
      <dgm:prSet/>
      <dgm:spPr/>
      <dgm:t>
        <a:bodyPr/>
        <a:lstStyle/>
        <a:p>
          <a:endParaRPr lang="en-US"/>
        </a:p>
      </dgm:t>
    </dgm:pt>
    <dgm:pt modelId="{C04C1F66-C74E-428D-A621-CE123C8DF240}">
      <dgm:prSet custT="1"/>
      <dgm:spPr/>
      <dgm:t>
        <a:bodyPr/>
        <a:lstStyle/>
        <a:p>
          <a:r>
            <a:rPr lang="en-US" sz="1800" dirty="0" smtClean="0"/>
            <a:t>Sentence and Utterance</a:t>
          </a:r>
          <a:endParaRPr lang="en-US" sz="1800" dirty="0"/>
        </a:p>
      </dgm:t>
    </dgm:pt>
    <dgm:pt modelId="{CEAA13FF-08AB-45F9-A746-0CBFE789A713}" type="parTrans" cxnId="{F5094B51-76E0-4D73-9B73-ACD2C166836B}">
      <dgm:prSet/>
      <dgm:spPr/>
      <dgm:t>
        <a:bodyPr/>
        <a:lstStyle/>
        <a:p>
          <a:endParaRPr lang="en-US"/>
        </a:p>
      </dgm:t>
    </dgm:pt>
    <dgm:pt modelId="{4584D716-3DA5-4914-BB0C-3F7751114A8C}" type="sibTrans" cxnId="{F5094B51-76E0-4D73-9B73-ACD2C166836B}">
      <dgm:prSet/>
      <dgm:spPr/>
      <dgm:t>
        <a:bodyPr/>
        <a:lstStyle/>
        <a:p>
          <a:endParaRPr lang="en-US"/>
        </a:p>
      </dgm:t>
    </dgm:pt>
    <dgm:pt modelId="{4E80B5CB-78CD-4423-BAC6-D5FB08B33367}">
      <dgm:prSet custT="1"/>
      <dgm:spPr/>
      <dgm:t>
        <a:bodyPr/>
        <a:lstStyle/>
        <a:p>
          <a:r>
            <a:rPr lang="en-US" sz="1600" dirty="0" smtClean="0"/>
            <a:t>The Transactional View</a:t>
          </a:r>
          <a:endParaRPr lang="en-US" sz="1600" dirty="0"/>
        </a:p>
      </dgm:t>
    </dgm:pt>
    <dgm:pt modelId="{4B99B148-9B76-4B56-B142-DE5D18E776FA}" type="parTrans" cxnId="{785A653C-4642-4AB1-9534-8E1330D24FEC}">
      <dgm:prSet/>
      <dgm:spPr/>
      <dgm:t>
        <a:bodyPr/>
        <a:lstStyle/>
        <a:p>
          <a:endParaRPr lang="en-US"/>
        </a:p>
      </dgm:t>
    </dgm:pt>
    <dgm:pt modelId="{D74F9AE6-7F82-4434-896B-A4285F086E98}" type="sibTrans" cxnId="{785A653C-4642-4AB1-9534-8E1330D24FEC}">
      <dgm:prSet/>
      <dgm:spPr/>
      <dgm:t>
        <a:bodyPr/>
        <a:lstStyle/>
        <a:p>
          <a:endParaRPr lang="en-US"/>
        </a:p>
      </dgm:t>
    </dgm:pt>
    <dgm:pt modelId="{30B7CCC2-24A0-4A4D-8C70-DCF874D7BF70}">
      <dgm:prSet custT="1"/>
      <dgm:spPr/>
      <dgm:t>
        <a:bodyPr/>
        <a:lstStyle/>
        <a:p>
          <a:r>
            <a:rPr lang="en-US" sz="1600" dirty="0" smtClean="0"/>
            <a:t>The Interactional View</a:t>
          </a:r>
          <a:endParaRPr lang="en-US" sz="1600" dirty="0"/>
        </a:p>
      </dgm:t>
    </dgm:pt>
    <dgm:pt modelId="{EE0CAF53-C6E3-4015-9E16-8B33955FF12B}" type="parTrans" cxnId="{6F8581EF-F818-4ADD-B9B0-2F150CD0C776}">
      <dgm:prSet/>
      <dgm:spPr/>
      <dgm:t>
        <a:bodyPr/>
        <a:lstStyle/>
        <a:p>
          <a:endParaRPr lang="en-US"/>
        </a:p>
      </dgm:t>
    </dgm:pt>
    <dgm:pt modelId="{4875C0CF-DCEC-4856-A8F7-A2EEE6EC7840}" type="sibTrans" cxnId="{6F8581EF-F818-4ADD-B9B0-2F150CD0C776}">
      <dgm:prSet/>
      <dgm:spPr/>
      <dgm:t>
        <a:bodyPr/>
        <a:lstStyle/>
        <a:p>
          <a:endParaRPr lang="en-US"/>
        </a:p>
      </dgm:t>
    </dgm:pt>
    <dgm:pt modelId="{9BFC1EEB-AC84-48F7-8ABA-0D997B324217}">
      <dgm:prSet custT="1"/>
      <dgm:spPr/>
      <dgm:t>
        <a:bodyPr/>
        <a:lstStyle/>
        <a:p>
          <a:r>
            <a:rPr lang="en-US" sz="1600" dirty="0" smtClean="0"/>
            <a:t>Manner of Production</a:t>
          </a:r>
          <a:endParaRPr lang="en-US" sz="1600" dirty="0"/>
        </a:p>
      </dgm:t>
    </dgm:pt>
    <dgm:pt modelId="{9E4E7350-ACF0-4358-8F30-1837316BC87F}" type="parTrans" cxnId="{D856370F-6B2A-4C83-9427-907DFA6D67ED}">
      <dgm:prSet/>
      <dgm:spPr/>
      <dgm:t>
        <a:bodyPr/>
        <a:lstStyle/>
        <a:p>
          <a:endParaRPr lang="en-US"/>
        </a:p>
      </dgm:t>
    </dgm:pt>
    <dgm:pt modelId="{EFC4C306-9A0A-4429-86DA-F356748B163E}" type="sibTrans" cxnId="{D856370F-6B2A-4C83-9427-907DFA6D67ED}">
      <dgm:prSet/>
      <dgm:spPr/>
      <dgm:t>
        <a:bodyPr/>
        <a:lstStyle/>
        <a:p>
          <a:endParaRPr lang="en-US"/>
        </a:p>
      </dgm:t>
    </dgm:pt>
    <dgm:pt modelId="{8935CE5C-5D9B-4D9C-A116-04DCDD542E46}">
      <dgm:prSet custT="1"/>
      <dgm:spPr/>
      <dgm:t>
        <a:bodyPr/>
        <a:lstStyle/>
        <a:p>
          <a:pPr algn="ctr"/>
          <a:r>
            <a:rPr lang="en-US" sz="1600" dirty="0" smtClean="0"/>
            <a:t>The Representation of Discourse: Texts</a:t>
          </a:r>
        </a:p>
      </dgm:t>
    </dgm:pt>
    <dgm:pt modelId="{AA5BC563-DDF3-4F19-9B03-C824619A8AC1}" type="parTrans" cxnId="{5A6D7A75-3E74-4A7D-83A9-95FE0E21D8FC}">
      <dgm:prSet/>
      <dgm:spPr/>
      <dgm:t>
        <a:bodyPr/>
        <a:lstStyle/>
        <a:p>
          <a:endParaRPr lang="en-US"/>
        </a:p>
      </dgm:t>
    </dgm:pt>
    <dgm:pt modelId="{71A2608C-F65E-40F3-8513-E39844BA20B7}" type="sibTrans" cxnId="{5A6D7A75-3E74-4A7D-83A9-95FE0E21D8FC}">
      <dgm:prSet/>
      <dgm:spPr/>
      <dgm:t>
        <a:bodyPr/>
        <a:lstStyle/>
        <a:p>
          <a:endParaRPr lang="en-US"/>
        </a:p>
      </dgm:t>
    </dgm:pt>
    <dgm:pt modelId="{1A65BFD0-AAB9-441C-9585-351D4C17A643}">
      <dgm:prSet custT="1"/>
      <dgm:spPr/>
      <dgm:t>
        <a:bodyPr/>
        <a:lstStyle/>
        <a:p>
          <a:r>
            <a:rPr lang="en-US" sz="1600" dirty="0" smtClean="0"/>
            <a:t>Written Text</a:t>
          </a:r>
        </a:p>
      </dgm:t>
    </dgm:pt>
    <dgm:pt modelId="{FB20D036-3138-4F1C-A6A0-7B54E22FF4CE}" type="parTrans" cxnId="{5B37AE01-A1B8-47B3-AB1C-C35A1C202D4D}">
      <dgm:prSet/>
      <dgm:spPr/>
      <dgm:t>
        <a:bodyPr/>
        <a:lstStyle/>
        <a:p>
          <a:endParaRPr lang="en-US"/>
        </a:p>
      </dgm:t>
    </dgm:pt>
    <dgm:pt modelId="{0334D31E-B2AC-4268-B28C-C691A10DAA08}" type="sibTrans" cxnId="{5B37AE01-A1B8-47B3-AB1C-C35A1C202D4D}">
      <dgm:prSet/>
      <dgm:spPr/>
      <dgm:t>
        <a:bodyPr/>
        <a:lstStyle/>
        <a:p>
          <a:endParaRPr lang="en-US"/>
        </a:p>
      </dgm:t>
    </dgm:pt>
    <dgm:pt modelId="{12C409F1-E1BA-4FDA-97DD-56BA19330B84}">
      <dgm:prSet custT="1"/>
      <dgm:spPr/>
      <dgm:t>
        <a:bodyPr/>
        <a:lstStyle/>
        <a:p>
          <a:r>
            <a:rPr lang="en-US" sz="1600" dirty="0" smtClean="0"/>
            <a:t>Spoken Text</a:t>
          </a:r>
        </a:p>
      </dgm:t>
    </dgm:pt>
    <dgm:pt modelId="{9CDBEF74-0B8B-4CA3-9DC6-EE846CCD2D73}" type="parTrans" cxnId="{34C304EB-1566-4795-980D-FD26302C89A1}">
      <dgm:prSet/>
      <dgm:spPr/>
      <dgm:t>
        <a:bodyPr/>
        <a:lstStyle/>
        <a:p>
          <a:endParaRPr lang="en-US"/>
        </a:p>
      </dgm:t>
    </dgm:pt>
    <dgm:pt modelId="{9BC319C2-9130-4D2F-96A1-7DF828498551}" type="sibTrans" cxnId="{34C304EB-1566-4795-980D-FD26302C89A1}">
      <dgm:prSet/>
      <dgm:spPr/>
      <dgm:t>
        <a:bodyPr/>
        <a:lstStyle/>
        <a:p>
          <a:endParaRPr lang="en-US"/>
        </a:p>
      </dgm:t>
    </dgm:pt>
    <dgm:pt modelId="{379400BC-11E0-4DB7-A71A-17C5B7271640}">
      <dgm:prSet custT="1"/>
      <dgm:spPr/>
      <dgm:t>
        <a:bodyPr/>
        <a:lstStyle/>
        <a:p>
          <a:r>
            <a:rPr lang="en-US" sz="1600" dirty="0" smtClean="0"/>
            <a:t>The Relationship Between Speech and Writing</a:t>
          </a:r>
        </a:p>
      </dgm:t>
    </dgm:pt>
    <dgm:pt modelId="{AC2E093E-FD59-4081-AB20-3BA226A6810F}" type="parTrans" cxnId="{783AD38B-A5B7-445E-99B3-A423B3396A08}">
      <dgm:prSet/>
      <dgm:spPr/>
      <dgm:t>
        <a:bodyPr/>
        <a:lstStyle/>
        <a:p>
          <a:endParaRPr lang="en-US"/>
        </a:p>
      </dgm:t>
    </dgm:pt>
    <dgm:pt modelId="{DB8D5E83-D90A-430E-8C35-EF269531C980}" type="sibTrans" cxnId="{783AD38B-A5B7-445E-99B3-A423B3396A08}">
      <dgm:prSet/>
      <dgm:spPr/>
      <dgm:t>
        <a:bodyPr/>
        <a:lstStyle/>
        <a:p>
          <a:endParaRPr lang="en-US"/>
        </a:p>
      </dgm:t>
    </dgm:pt>
    <dgm:pt modelId="{40491E87-F425-473A-A0AE-0D1F0A5723FA}">
      <dgm:prSet custT="1"/>
      <dgm:spPr/>
      <dgm:t>
        <a:bodyPr/>
        <a:lstStyle/>
        <a:p>
          <a:r>
            <a:rPr lang="en-US" sz="1600" dirty="0" smtClean="0"/>
            <a:t>Differences in Form between Written and Spoken Language</a:t>
          </a:r>
        </a:p>
      </dgm:t>
    </dgm:pt>
    <dgm:pt modelId="{FD30A18C-8B19-4BDE-877C-D4F5D8D579BC}" type="parTrans" cxnId="{8089EF40-2FD6-4345-9903-6537E9881418}">
      <dgm:prSet/>
      <dgm:spPr/>
      <dgm:t>
        <a:bodyPr/>
        <a:lstStyle/>
        <a:p>
          <a:endParaRPr lang="en-US"/>
        </a:p>
      </dgm:t>
    </dgm:pt>
    <dgm:pt modelId="{D21166DF-E1D7-4376-80A1-10F683A6A7D0}" type="sibTrans" cxnId="{8089EF40-2FD6-4345-9903-6537E9881418}">
      <dgm:prSet/>
      <dgm:spPr/>
      <dgm:t>
        <a:bodyPr/>
        <a:lstStyle/>
        <a:p>
          <a:endParaRPr lang="en-US"/>
        </a:p>
      </dgm:t>
    </dgm:pt>
    <dgm:pt modelId="{0F10DF55-F899-44B7-A90F-30A503180BE7}">
      <dgm:prSet custT="1"/>
      <dgm:spPr/>
      <dgm:t>
        <a:bodyPr/>
        <a:lstStyle/>
        <a:p>
          <a:r>
            <a:rPr lang="en-US" sz="1600" dirty="0" smtClean="0"/>
            <a:t>On  ‘Data’</a:t>
          </a:r>
          <a:endParaRPr lang="en-US" sz="1600" dirty="0"/>
        </a:p>
      </dgm:t>
    </dgm:pt>
    <dgm:pt modelId="{9EBDD1F7-9828-449F-859E-D8C4BCA6D908}" type="parTrans" cxnId="{05A10630-DEEE-4182-8F01-006713498322}">
      <dgm:prSet/>
      <dgm:spPr/>
      <dgm:t>
        <a:bodyPr/>
        <a:lstStyle/>
        <a:p>
          <a:endParaRPr lang="en-US"/>
        </a:p>
      </dgm:t>
    </dgm:pt>
    <dgm:pt modelId="{DFD22838-CCC9-448B-9A21-415D2B458115}" type="sibTrans" cxnId="{05A10630-DEEE-4182-8F01-006713498322}">
      <dgm:prSet/>
      <dgm:spPr/>
      <dgm:t>
        <a:bodyPr/>
        <a:lstStyle/>
        <a:p>
          <a:endParaRPr lang="en-US"/>
        </a:p>
      </dgm:t>
    </dgm:pt>
    <dgm:pt modelId="{BAB3F2D3-BF5D-4A89-B88F-D03476554325}">
      <dgm:prSet custT="1"/>
      <dgm:spPr/>
      <dgm:t>
        <a:bodyPr/>
        <a:lstStyle/>
        <a:p>
          <a:r>
            <a:rPr lang="en-US" sz="1600" dirty="0" smtClean="0"/>
            <a:t>Rules Versus Regularities</a:t>
          </a:r>
          <a:endParaRPr lang="en-US" sz="1600" dirty="0"/>
        </a:p>
      </dgm:t>
    </dgm:pt>
    <dgm:pt modelId="{BDC76CF7-8006-4086-A06B-BA7849EEAA6A}" type="parTrans" cxnId="{84A6F2E6-90A2-4CBE-822B-AAB2FF8F2B98}">
      <dgm:prSet/>
      <dgm:spPr/>
      <dgm:t>
        <a:bodyPr/>
        <a:lstStyle/>
        <a:p>
          <a:endParaRPr lang="en-US"/>
        </a:p>
      </dgm:t>
    </dgm:pt>
    <dgm:pt modelId="{5718F9A2-556D-4793-A84E-99E829D36CAA}" type="sibTrans" cxnId="{84A6F2E6-90A2-4CBE-822B-AAB2FF8F2B98}">
      <dgm:prSet/>
      <dgm:spPr/>
      <dgm:t>
        <a:bodyPr/>
        <a:lstStyle/>
        <a:p>
          <a:endParaRPr lang="en-US"/>
        </a:p>
      </dgm:t>
    </dgm:pt>
    <dgm:pt modelId="{71E2879D-21EF-4238-9627-20CC74904A6B}">
      <dgm:prSet custT="1"/>
      <dgm:spPr/>
      <dgm:t>
        <a:bodyPr/>
        <a:lstStyle/>
        <a:p>
          <a:r>
            <a:rPr lang="en-US" sz="1600" dirty="0" smtClean="0"/>
            <a:t>Product Versus process</a:t>
          </a:r>
          <a:endParaRPr lang="en-US" sz="1600" dirty="0"/>
        </a:p>
      </dgm:t>
    </dgm:pt>
    <dgm:pt modelId="{A1DD4A0B-84D8-424C-AC74-3A28865A96AC}" type="parTrans" cxnId="{1C994BF2-DB82-48D1-8697-8CD41CDF8797}">
      <dgm:prSet/>
      <dgm:spPr/>
      <dgm:t>
        <a:bodyPr/>
        <a:lstStyle/>
        <a:p>
          <a:endParaRPr lang="en-US"/>
        </a:p>
      </dgm:t>
    </dgm:pt>
    <dgm:pt modelId="{1CB22167-4497-4C4C-BC13-BC93DEC2C441}" type="sibTrans" cxnId="{1C994BF2-DB82-48D1-8697-8CD41CDF8797}">
      <dgm:prSet/>
      <dgm:spPr/>
      <dgm:t>
        <a:bodyPr/>
        <a:lstStyle/>
        <a:p>
          <a:endParaRPr lang="en-US"/>
        </a:p>
      </dgm:t>
    </dgm:pt>
    <dgm:pt modelId="{235F09C4-AC68-4FAB-97D8-2F0F7AB0BCE6}">
      <dgm:prSet custT="1"/>
      <dgm:spPr/>
      <dgm:t>
        <a:bodyPr/>
        <a:lstStyle/>
        <a:p>
          <a:r>
            <a:rPr lang="en-US" sz="1600" dirty="0" smtClean="0"/>
            <a:t>On ‘context’</a:t>
          </a:r>
          <a:endParaRPr lang="en-US" sz="1600" dirty="0"/>
        </a:p>
      </dgm:t>
    </dgm:pt>
    <dgm:pt modelId="{3519C8C2-A000-44B5-9FF6-84A3F32F95E4}" type="parTrans" cxnId="{8F9587F9-6D66-466D-AE7C-1D6C98B63929}">
      <dgm:prSet/>
      <dgm:spPr/>
      <dgm:t>
        <a:bodyPr/>
        <a:lstStyle/>
        <a:p>
          <a:endParaRPr lang="en-US"/>
        </a:p>
      </dgm:t>
    </dgm:pt>
    <dgm:pt modelId="{E504E6DD-613C-4E9B-8B33-62950C376C79}" type="sibTrans" cxnId="{8F9587F9-6D66-466D-AE7C-1D6C98B63929}">
      <dgm:prSet/>
      <dgm:spPr/>
      <dgm:t>
        <a:bodyPr/>
        <a:lstStyle/>
        <a:p>
          <a:endParaRPr lang="en-US"/>
        </a:p>
      </dgm:t>
    </dgm:pt>
    <dgm:pt modelId="{44481780-905D-4BBF-92D2-5F220A24E6A3}" type="pres">
      <dgm:prSet presAssocID="{9AB0A26B-5C33-4BF5-8133-2EFEFFAD38E0}" presName="diagram" presStyleCnt="0">
        <dgm:presLayoutVars>
          <dgm:chPref val="1"/>
          <dgm:dir/>
          <dgm:animOne val="branch"/>
          <dgm:animLvl val="lvl"/>
          <dgm:resizeHandles val="exact"/>
        </dgm:presLayoutVars>
      </dgm:prSet>
      <dgm:spPr/>
      <dgm:t>
        <a:bodyPr/>
        <a:lstStyle/>
        <a:p>
          <a:endParaRPr lang="en-US"/>
        </a:p>
      </dgm:t>
    </dgm:pt>
    <dgm:pt modelId="{D1AE2507-36CF-40C2-BB3F-9B049D41237D}" type="pres">
      <dgm:prSet presAssocID="{A8C82555-CC16-4E21-9522-E53EA4ADD800}" presName="root1" presStyleCnt="0"/>
      <dgm:spPr/>
      <dgm:t>
        <a:bodyPr/>
        <a:lstStyle/>
        <a:p>
          <a:endParaRPr lang="en-US"/>
        </a:p>
      </dgm:t>
    </dgm:pt>
    <dgm:pt modelId="{C95A96F1-072B-4658-87AF-00A7ADDF2A87}" type="pres">
      <dgm:prSet presAssocID="{A8C82555-CC16-4E21-9522-E53EA4ADD800}" presName="LevelOneTextNode" presStyleLbl="node0" presStyleIdx="0" presStyleCnt="1" custScaleX="63595" custScaleY="94961" custLinFactNeighborX="-79740" custLinFactNeighborY="-10964">
        <dgm:presLayoutVars>
          <dgm:chPref val="3"/>
        </dgm:presLayoutVars>
      </dgm:prSet>
      <dgm:spPr/>
      <dgm:t>
        <a:bodyPr/>
        <a:lstStyle/>
        <a:p>
          <a:endParaRPr lang="en-US"/>
        </a:p>
      </dgm:t>
    </dgm:pt>
    <dgm:pt modelId="{45E0D01A-78F8-4172-BDAB-E17BC12584B2}" type="pres">
      <dgm:prSet presAssocID="{A8C82555-CC16-4E21-9522-E53EA4ADD800}" presName="level2hierChild" presStyleCnt="0"/>
      <dgm:spPr/>
      <dgm:t>
        <a:bodyPr/>
        <a:lstStyle/>
        <a:p>
          <a:endParaRPr lang="en-US"/>
        </a:p>
      </dgm:t>
    </dgm:pt>
    <dgm:pt modelId="{09B75CE4-2169-4743-98F0-2015D669B4B6}" type="pres">
      <dgm:prSet presAssocID="{0CB63A9F-A207-426F-9288-703B9B3633B2}" presName="conn2-1" presStyleLbl="parChTrans1D2" presStyleIdx="0" presStyleCnt="3"/>
      <dgm:spPr/>
      <dgm:t>
        <a:bodyPr/>
        <a:lstStyle/>
        <a:p>
          <a:endParaRPr lang="en-US"/>
        </a:p>
      </dgm:t>
    </dgm:pt>
    <dgm:pt modelId="{29F914BD-99E9-4931-83BB-7B2329CC5C9F}" type="pres">
      <dgm:prSet presAssocID="{0CB63A9F-A207-426F-9288-703B9B3633B2}" presName="connTx" presStyleLbl="parChTrans1D2" presStyleIdx="0" presStyleCnt="3"/>
      <dgm:spPr/>
      <dgm:t>
        <a:bodyPr/>
        <a:lstStyle/>
        <a:p>
          <a:endParaRPr lang="en-US"/>
        </a:p>
      </dgm:t>
    </dgm:pt>
    <dgm:pt modelId="{AB690EE0-1D34-445B-9DF1-00493748BB26}" type="pres">
      <dgm:prSet presAssocID="{19ADC45C-A7A2-44C3-8D97-F0A796D439AC}" presName="root2" presStyleCnt="0"/>
      <dgm:spPr/>
      <dgm:t>
        <a:bodyPr/>
        <a:lstStyle/>
        <a:p>
          <a:endParaRPr lang="en-US"/>
        </a:p>
      </dgm:t>
    </dgm:pt>
    <dgm:pt modelId="{658FE27A-B16A-4E74-B803-8821F7C18885}" type="pres">
      <dgm:prSet presAssocID="{19ADC45C-A7A2-44C3-8D97-F0A796D439AC}" presName="LevelTwoTextNode" presStyleLbl="node2" presStyleIdx="0" presStyleCnt="3" custScaleX="61281" custLinFactNeighborX="-478" custLinFactNeighborY="5676">
        <dgm:presLayoutVars>
          <dgm:chPref val="3"/>
        </dgm:presLayoutVars>
      </dgm:prSet>
      <dgm:spPr/>
      <dgm:t>
        <a:bodyPr/>
        <a:lstStyle/>
        <a:p>
          <a:endParaRPr lang="en-US"/>
        </a:p>
      </dgm:t>
    </dgm:pt>
    <dgm:pt modelId="{5FB3F1B8-3AB2-4FC2-83DD-9E456B7CA231}" type="pres">
      <dgm:prSet presAssocID="{19ADC45C-A7A2-44C3-8D97-F0A796D439AC}" presName="level3hierChild" presStyleCnt="0"/>
      <dgm:spPr/>
      <dgm:t>
        <a:bodyPr/>
        <a:lstStyle/>
        <a:p>
          <a:endParaRPr lang="en-US"/>
        </a:p>
      </dgm:t>
    </dgm:pt>
    <dgm:pt modelId="{58B483E8-8822-4514-8140-FDB054CEBD70}" type="pres">
      <dgm:prSet presAssocID="{4B99B148-9B76-4B56-B142-DE5D18E776FA}" presName="conn2-1" presStyleLbl="parChTrans1D3" presStyleIdx="0" presStyleCnt="12"/>
      <dgm:spPr/>
      <dgm:t>
        <a:bodyPr/>
        <a:lstStyle/>
        <a:p>
          <a:endParaRPr lang="en-US"/>
        </a:p>
      </dgm:t>
    </dgm:pt>
    <dgm:pt modelId="{6E0489A8-E1F1-4BF1-B9C9-6C4F276EF7FB}" type="pres">
      <dgm:prSet presAssocID="{4B99B148-9B76-4B56-B142-DE5D18E776FA}" presName="connTx" presStyleLbl="parChTrans1D3" presStyleIdx="0" presStyleCnt="12"/>
      <dgm:spPr/>
      <dgm:t>
        <a:bodyPr/>
        <a:lstStyle/>
        <a:p>
          <a:endParaRPr lang="en-US"/>
        </a:p>
      </dgm:t>
    </dgm:pt>
    <dgm:pt modelId="{B838AB49-D2EC-4A09-AC61-08268F6DE451}" type="pres">
      <dgm:prSet presAssocID="{4E80B5CB-78CD-4423-BAC6-D5FB08B33367}" presName="root2" presStyleCnt="0"/>
      <dgm:spPr/>
      <dgm:t>
        <a:bodyPr/>
        <a:lstStyle/>
        <a:p>
          <a:endParaRPr lang="en-US"/>
        </a:p>
      </dgm:t>
    </dgm:pt>
    <dgm:pt modelId="{848CFE58-7080-4EEE-BF7D-1F71E27AD741}" type="pres">
      <dgm:prSet presAssocID="{4E80B5CB-78CD-4423-BAC6-D5FB08B33367}" presName="LevelTwoTextNode" presStyleLbl="node3" presStyleIdx="0" presStyleCnt="12" custScaleX="89881" custScaleY="27197" custLinFactNeighborX="-4046" custLinFactNeighborY="-14602">
        <dgm:presLayoutVars>
          <dgm:chPref val="3"/>
        </dgm:presLayoutVars>
      </dgm:prSet>
      <dgm:spPr/>
      <dgm:t>
        <a:bodyPr/>
        <a:lstStyle/>
        <a:p>
          <a:endParaRPr lang="en-US"/>
        </a:p>
      </dgm:t>
    </dgm:pt>
    <dgm:pt modelId="{5A7E9451-1DE6-4E35-B64A-3B5D3C50E880}" type="pres">
      <dgm:prSet presAssocID="{4E80B5CB-78CD-4423-BAC6-D5FB08B33367}" presName="level3hierChild" presStyleCnt="0"/>
      <dgm:spPr/>
      <dgm:t>
        <a:bodyPr/>
        <a:lstStyle/>
        <a:p>
          <a:endParaRPr lang="en-US"/>
        </a:p>
      </dgm:t>
    </dgm:pt>
    <dgm:pt modelId="{68C55820-082C-4F9F-A345-F4DA6E0174DC}" type="pres">
      <dgm:prSet presAssocID="{EE0CAF53-C6E3-4015-9E16-8B33955FF12B}" presName="conn2-1" presStyleLbl="parChTrans1D3" presStyleIdx="1" presStyleCnt="12"/>
      <dgm:spPr/>
      <dgm:t>
        <a:bodyPr/>
        <a:lstStyle/>
        <a:p>
          <a:endParaRPr lang="en-US"/>
        </a:p>
      </dgm:t>
    </dgm:pt>
    <dgm:pt modelId="{2782D213-EF55-4000-BA73-FE72EDAD623E}" type="pres">
      <dgm:prSet presAssocID="{EE0CAF53-C6E3-4015-9E16-8B33955FF12B}" presName="connTx" presStyleLbl="parChTrans1D3" presStyleIdx="1" presStyleCnt="12"/>
      <dgm:spPr/>
      <dgm:t>
        <a:bodyPr/>
        <a:lstStyle/>
        <a:p>
          <a:endParaRPr lang="en-US"/>
        </a:p>
      </dgm:t>
    </dgm:pt>
    <dgm:pt modelId="{E5156491-A759-406C-9BD0-12EC64DBBFB2}" type="pres">
      <dgm:prSet presAssocID="{30B7CCC2-24A0-4A4D-8C70-DCF874D7BF70}" presName="root2" presStyleCnt="0"/>
      <dgm:spPr/>
      <dgm:t>
        <a:bodyPr/>
        <a:lstStyle/>
        <a:p>
          <a:endParaRPr lang="en-US"/>
        </a:p>
      </dgm:t>
    </dgm:pt>
    <dgm:pt modelId="{72C8A507-DAE8-43D0-8914-65C7AF6B56A1}" type="pres">
      <dgm:prSet presAssocID="{30B7CCC2-24A0-4A4D-8C70-DCF874D7BF70}" presName="LevelTwoTextNode" presStyleLbl="node3" presStyleIdx="1" presStyleCnt="12" custScaleX="87628" custScaleY="29506" custLinFactNeighborX="-926" custLinFactNeighborY="-13116">
        <dgm:presLayoutVars>
          <dgm:chPref val="3"/>
        </dgm:presLayoutVars>
      </dgm:prSet>
      <dgm:spPr/>
      <dgm:t>
        <a:bodyPr/>
        <a:lstStyle/>
        <a:p>
          <a:endParaRPr lang="en-US"/>
        </a:p>
      </dgm:t>
    </dgm:pt>
    <dgm:pt modelId="{B2499902-D744-461B-85C9-7D6196648BAD}" type="pres">
      <dgm:prSet presAssocID="{30B7CCC2-24A0-4A4D-8C70-DCF874D7BF70}" presName="level3hierChild" presStyleCnt="0"/>
      <dgm:spPr/>
      <dgm:t>
        <a:bodyPr/>
        <a:lstStyle/>
        <a:p>
          <a:endParaRPr lang="en-US"/>
        </a:p>
      </dgm:t>
    </dgm:pt>
    <dgm:pt modelId="{96CC0958-3CF7-4C5A-9952-6820F0756EE7}" type="pres">
      <dgm:prSet presAssocID="{BEDE4487-EF71-44D0-A2A0-98AF8C74D69A}" presName="conn2-1" presStyleLbl="parChTrans1D2" presStyleIdx="1" presStyleCnt="3"/>
      <dgm:spPr/>
      <dgm:t>
        <a:bodyPr/>
        <a:lstStyle/>
        <a:p>
          <a:endParaRPr lang="en-US"/>
        </a:p>
      </dgm:t>
    </dgm:pt>
    <dgm:pt modelId="{248D1E92-B4F7-4FC4-AB1A-28BEBC07D8EF}" type="pres">
      <dgm:prSet presAssocID="{BEDE4487-EF71-44D0-A2A0-98AF8C74D69A}" presName="connTx" presStyleLbl="parChTrans1D2" presStyleIdx="1" presStyleCnt="3"/>
      <dgm:spPr/>
      <dgm:t>
        <a:bodyPr/>
        <a:lstStyle/>
        <a:p>
          <a:endParaRPr lang="en-US"/>
        </a:p>
      </dgm:t>
    </dgm:pt>
    <dgm:pt modelId="{55634953-7EFB-4983-A3AA-B628E4194C3A}" type="pres">
      <dgm:prSet presAssocID="{E6A931FF-C0F2-4345-AA30-4B6EB1311A41}" presName="root2" presStyleCnt="0"/>
      <dgm:spPr/>
      <dgm:t>
        <a:bodyPr/>
        <a:lstStyle/>
        <a:p>
          <a:endParaRPr lang="en-US"/>
        </a:p>
      </dgm:t>
    </dgm:pt>
    <dgm:pt modelId="{6C9DE2DB-8349-49C3-8592-469DB4454D80}" type="pres">
      <dgm:prSet presAssocID="{E6A931FF-C0F2-4345-AA30-4B6EB1311A41}" presName="LevelTwoTextNode" presStyleLbl="node2" presStyleIdx="1" presStyleCnt="3" custScaleX="61071" custLinFactNeighborX="2560" custLinFactNeighborY="6003">
        <dgm:presLayoutVars>
          <dgm:chPref val="3"/>
        </dgm:presLayoutVars>
      </dgm:prSet>
      <dgm:spPr/>
      <dgm:t>
        <a:bodyPr/>
        <a:lstStyle/>
        <a:p>
          <a:endParaRPr lang="en-US"/>
        </a:p>
      </dgm:t>
    </dgm:pt>
    <dgm:pt modelId="{E085120C-F63B-4555-BA32-007A5584FBBE}" type="pres">
      <dgm:prSet presAssocID="{E6A931FF-C0F2-4345-AA30-4B6EB1311A41}" presName="level3hierChild" presStyleCnt="0"/>
      <dgm:spPr/>
      <dgm:t>
        <a:bodyPr/>
        <a:lstStyle/>
        <a:p>
          <a:endParaRPr lang="en-US"/>
        </a:p>
      </dgm:t>
    </dgm:pt>
    <dgm:pt modelId="{6CF1AAB6-F7A1-4915-B815-CC3ACDC09F7D}" type="pres">
      <dgm:prSet presAssocID="{9E4E7350-ACF0-4358-8F30-1837316BC87F}" presName="conn2-1" presStyleLbl="parChTrans1D3" presStyleIdx="2" presStyleCnt="12"/>
      <dgm:spPr/>
      <dgm:t>
        <a:bodyPr/>
        <a:lstStyle/>
        <a:p>
          <a:endParaRPr lang="en-US"/>
        </a:p>
      </dgm:t>
    </dgm:pt>
    <dgm:pt modelId="{65B49996-7323-48B6-BB3B-FB1D33091BFD}" type="pres">
      <dgm:prSet presAssocID="{9E4E7350-ACF0-4358-8F30-1837316BC87F}" presName="connTx" presStyleLbl="parChTrans1D3" presStyleIdx="2" presStyleCnt="12"/>
      <dgm:spPr/>
      <dgm:t>
        <a:bodyPr/>
        <a:lstStyle/>
        <a:p>
          <a:endParaRPr lang="en-US"/>
        </a:p>
      </dgm:t>
    </dgm:pt>
    <dgm:pt modelId="{E04FB468-DC23-4561-B399-97CB6116050B}" type="pres">
      <dgm:prSet presAssocID="{9BFC1EEB-AC84-48F7-8ABA-0D997B324217}" presName="root2" presStyleCnt="0"/>
      <dgm:spPr/>
      <dgm:t>
        <a:bodyPr/>
        <a:lstStyle/>
        <a:p>
          <a:endParaRPr lang="en-US"/>
        </a:p>
      </dgm:t>
    </dgm:pt>
    <dgm:pt modelId="{663837FE-4B93-4B95-AC4A-FC6A2B352990}" type="pres">
      <dgm:prSet presAssocID="{9BFC1EEB-AC84-48F7-8ABA-0D997B324217}" presName="LevelTwoTextNode" presStyleLbl="node3" presStyleIdx="2" presStyleCnt="12" custScaleX="93586" custScaleY="28492" custLinFactNeighborX="-3836" custLinFactNeighborY="-7698">
        <dgm:presLayoutVars>
          <dgm:chPref val="3"/>
        </dgm:presLayoutVars>
      </dgm:prSet>
      <dgm:spPr/>
      <dgm:t>
        <a:bodyPr/>
        <a:lstStyle/>
        <a:p>
          <a:endParaRPr lang="en-US"/>
        </a:p>
      </dgm:t>
    </dgm:pt>
    <dgm:pt modelId="{D0F5934D-DCA9-495D-8145-F6DAA83E768B}" type="pres">
      <dgm:prSet presAssocID="{9BFC1EEB-AC84-48F7-8ABA-0D997B324217}" presName="level3hierChild" presStyleCnt="0"/>
      <dgm:spPr/>
      <dgm:t>
        <a:bodyPr/>
        <a:lstStyle/>
        <a:p>
          <a:endParaRPr lang="en-US"/>
        </a:p>
      </dgm:t>
    </dgm:pt>
    <dgm:pt modelId="{979EFD35-A62C-44E8-9666-D2374572E3F1}" type="pres">
      <dgm:prSet presAssocID="{AA5BC563-DDF3-4F19-9B03-C824619A8AC1}" presName="conn2-1" presStyleLbl="parChTrans1D3" presStyleIdx="3" presStyleCnt="12"/>
      <dgm:spPr/>
      <dgm:t>
        <a:bodyPr/>
        <a:lstStyle/>
        <a:p>
          <a:endParaRPr lang="en-US"/>
        </a:p>
      </dgm:t>
    </dgm:pt>
    <dgm:pt modelId="{DADF2161-784D-4FF3-A370-DCC307ED5402}" type="pres">
      <dgm:prSet presAssocID="{AA5BC563-DDF3-4F19-9B03-C824619A8AC1}" presName="connTx" presStyleLbl="parChTrans1D3" presStyleIdx="3" presStyleCnt="12"/>
      <dgm:spPr/>
      <dgm:t>
        <a:bodyPr/>
        <a:lstStyle/>
        <a:p>
          <a:endParaRPr lang="en-US"/>
        </a:p>
      </dgm:t>
    </dgm:pt>
    <dgm:pt modelId="{DDA21BBA-393A-4BF6-A2D5-A78F0B2D3894}" type="pres">
      <dgm:prSet presAssocID="{8935CE5C-5D9B-4D9C-A116-04DCDD542E46}" presName="root2" presStyleCnt="0"/>
      <dgm:spPr/>
      <dgm:t>
        <a:bodyPr/>
        <a:lstStyle/>
        <a:p>
          <a:endParaRPr lang="en-US"/>
        </a:p>
      </dgm:t>
    </dgm:pt>
    <dgm:pt modelId="{AD3F7159-30D0-4DBF-A939-082EF271BCB5}" type="pres">
      <dgm:prSet presAssocID="{8935CE5C-5D9B-4D9C-A116-04DCDD542E46}" presName="LevelTwoTextNode" presStyleLbl="node3" presStyleIdx="3" presStyleCnt="12" custScaleX="101706" custScaleY="58723" custLinFactNeighborX="-3836" custLinFactNeighborY="-7507">
        <dgm:presLayoutVars>
          <dgm:chPref val="3"/>
        </dgm:presLayoutVars>
      </dgm:prSet>
      <dgm:spPr/>
      <dgm:t>
        <a:bodyPr/>
        <a:lstStyle/>
        <a:p>
          <a:endParaRPr lang="en-US"/>
        </a:p>
      </dgm:t>
    </dgm:pt>
    <dgm:pt modelId="{F382ADAB-3B36-459C-A295-43C475AEC529}" type="pres">
      <dgm:prSet presAssocID="{8935CE5C-5D9B-4D9C-A116-04DCDD542E46}" presName="level3hierChild" presStyleCnt="0"/>
      <dgm:spPr/>
      <dgm:t>
        <a:bodyPr/>
        <a:lstStyle/>
        <a:p>
          <a:endParaRPr lang="en-US"/>
        </a:p>
      </dgm:t>
    </dgm:pt>
    <dgm:pt modelId="{A14B9806-1359-484D-BEEF-7B741DD067F6}" type="pres">
      <dgm:prSet presAssocID="{FB20D036-3138-4F1C-A6A0-7B54E22FF4CE}" presName="conn2-1" presStyleLbl="parChTrans1D3" presStyleIdx="4" presStyleCnt="12"/>
      <dgm:spPr/>
      <dgm:t>
        <a:bodyPr/>
        <a:lstStyle/>
        <a:p>
          <a:endParaRPr lang="en-US"/>
        </a:p>
      </dgm:t>
    </dgm:pt>
    <dgm:pt modelId="{FB45F287-AC43-48A9-B88B-2C85007371E4}" type="pres">
      <dgm:prSet presAssocID="{FB20D036-3138-4F1C-A6A0-7B54E22FF4CE}" presName="connTx" presStyleLbl="parChTrans1D3" presStyleIdx="4" presStyleCnt="12"/>
      <dgm:spPr/>
      <dgm:t>
        <a:bodyPr/>
        <a:lstStyle/>
        <a:p>
          <a:endParaRPr lang="en-US"/>
        </a:p>
      </dgm:t>
    </dgm:pt>
    <dgm:pt modelId="{8A47F2BC-46EE-4A98-9133-0A105427BC34}" type="pres">
      <dgm:prSet presAssocID="{1A65BFD0-AAB9-441C-9585-351D4C17A643}" presName="root2" presStyleCnt="0"/>
      <dgm:spPr/>
      <dgm:t>
        <a:bodyPr/>
        <a:lstStyle/>
        <a:p>
          <a:endParaRPr lang="en-US"/>
        </a:p>
      </dgm:t>
    </dgm:pt>
    <dgm:pt modelId="{9B200BA8-1692-4C50-B2A2-795AAA41F025}" type="pres">
      <dgm:prSet presAssocID="{1A65BFD0-AAB9-441C-9585-351D4C17A643}" presName="LevelTwoTextNode" presStyleLbl="node3" presStyleIdx="4" presStyleCnt="12" custScaleX="99375" custScaleY="31056" custLinFactNeighborX="-3836" custLinFactNeighborY="2278">
        <dgm:presLayoutVars>
          <dgm:chPref val="3"/>
        </dgm:presLayoutVars>
      </dgm:prSet>
      <dgm:spPr/>
      <dgm:t>
        <a:bodyPr/>
        <a:lstStyle/>
        <a:p>
          <a:endParaRPr lang="en-US"/>
        </a:p>
      </dgm:t>
    </dgm:pt>
    <dgm:pt modelId="{4E78ED78-C12A-4540-BC2A-410FBF485A7F}" type="pres">
      <dgm:prSet presAssocID="{1A65BFD0-AAB9-441C-9585-351D4C17A643}" presName="level3hierChild" presStyleCnt="0"/>
      <dgm:spPr/>
      <dgm:t>
        <a:bodyPr/>
        <a:lstStyle/>
        <a:p>
          <a:endParaRPr lang="en-US"/>
        </a:p>
      </dgm:t>
    </dgm:pt>
    <dgm:pt modelId="{504480DD-5325-44DA-ABEA-9687B3739C22}" type="pres">
      <dgm:prSet presAssocID="{9CDBEF74-0B8B-4CA3-9DC6-EE846CCD2D73}" presName="conn2-1" presStyleLbl="parChTrans1D3" presStyleIdx="5" presStyleCnt="12"/>
      <dgm:spPr/>
      <dgm:t>
        <a:bodyPr/>
        <a:lstStyle/>
        <a:p>
          <a:endParaRPr lang="en-US"/>
        </a:p>
      </dgm:t>
    </dgm:pt>
    <dgm:pt modelId="{A4CC8888-0330-489F-ABA8-41278263855B}" type="pres">
      <dgm:prSet presAssocID="{9CDBEF74-0B8B-4CA3-9DC6-EE846CCD2D73}" presName="connTx" presStyleLbl="parChTrans1D3" presStyleIdx="5" presStyleCnt="12"/>
      <dgm:spPr/>
      <dgm:t>
        <a:bodyPr/>
        <a:lstStyle/>
        <a:p>
          <a:endParaRPr lang="en-US"/>
        </a:p>
      </dgm:t>
    </dgm:pt>
    <dgm:pt modelId="{854B1B8E-B446-4E3F-9523-072820EA3914}" type="pres">
      <dgm:prSet presAssocID="{12C409F1-E1BA-4FDA-97DD-56BA19330B84}" presName="root2" presStyleCnt="0"/>
      <dgm:spPr/>
      <dgm:t>
        <a:bodyPr/>
        <a:lstStyle/>
        <a:p>
          <a:endParaRPr lang="en-US"/>
        </a:p>
      </dgm:t>
    </dgm:pt>
    <dgm:pt modelId="{7033ADAF-C537-43D4-8734-0F6FF7E5AE9B}" type="pres">
      <dgm:prSet presAssocID="{12C409F1-E1BA-4FDA-97DD-56BA19330B84}" presName="LevelTwoTextNode" presStyleLbl="node3" presStyleIdx="5" presStyleCnt="12" custScaleX="94614" custScaleY="29106" custLinFactNeighborX="-3836" custLinFactNeighborY="6146">
        <dgm:presLayoutVars>
          <dgm:chPref val="3"/>
        </dgm:presLayoutVars>
      </dgm:prSet>
      <dgm:spPr/>
      <dgm:t>
        <a:bodyPr/>
        <a:lstStyle/>
        <a:p>
          <a:endParaRPr lang="en-US"/>
        </a:p>
      </dgm:t>
    </dgm:pt>
    <dgm:pt modelId="{28A19C23-9F74-4FBF-9B25-F2CF8EEB1C49}" type="pres">
      <dgm:prSet presAssocID="{12C409F1-E1BA-4FDA-97DD-56BA19330B84}" presName="level3hierChild" presStyleCnt="0"/>
      <dgm:spPr/>
      <dgm:t>
        <a:bodyPr/>
        <a:lstStyle/>
        <a:p>
          <a:endParaRPr lang="en-US"/>
        </a:p>
      </dgm:t>
    </dgm:pt>
    <dgm:pt modelId="{A3F0BEA2-B988-4732-8ACD-CBADF988C1E6}" type="pres">
      <dgm:prSet presAssocID="{AC2E093E-FD59-4081-AB20-3BA226A6810F}" presName="conn2-1" presStyleLbl="parChTrans1D3" presStyleIdx="6" presStyleCnt="12"/>
      <dgm:spPr/>
      <dgm:t>
        <a:bodyPr/>
        <a:lstStyle/>
        <a:p>
          <a:endParaRPr lang="en-US"/>
        </a:p>
      </dgm:t>
    </dgm:pt>
    <dgm:pt modelId="{EEED8BE7-BAC4-4FA3-A897-7E4FE172E4C7}" type="pres">
      <dgm:prSet presAssocID="{AC2E093E-FD59-4081-AB20-3BA226A6810F}" presName="connTx" presStyleLbl="parChTrans1D3" presStyleIdx="6" presStyleCnt="12"/>
      <dgm:spPr/>
      <dgm:t>
        <a:bodyPr/>
        <a:lstStyle/>
        <a:p>
          <a:endParaRPr lang="en-US"/>
        </a:p>
      </dgm:t>
    </dgm:pt>
    <dgm:pt modelId="{8B796D32-2A14-45B4-A9EA-F7FAE4E7BDC0}" type="pres">
      <dgm:prSet presAssocID="{379400BC-11E0-4DB7-A71A-17C5B7271640}" presName="root2" presStyleCnt="0"/>
      <dgm:spPr/>
      <dgm:t>
        <a:bodyPr/>
        <a:lstStyle/>
        <a:p>
          <a:endParaRPr lang="en-US"/>
        </a:p>
      </dgm:t>
    </dgm:pt>
    <dgm:pt modelId="{EA0F74E3-1AA7-4A14-A7A8-B4BCFC5BBA3A}" type="pres">
      <dgm:prSet presAssocID="{379400BC-11E0-4DB7-A71A-17C5B7271640}" presName="LevelTwoTextNode" presStyleLbl="node3" presStyleIdx="6" presStyleCnt="12" custScaleX="140615" custScaleY="43581" custLinFactNeighborX="-3836" custLinFactNeighborY="5723">
        <dgm:presLayoutVars>
          <dgm:chPref val="3"/>
        </dgm:presLayoutVars>
      </dgm:prSet>
      <dgm:spPr/>
      <dgm:t>
        <a:bodyPr/>
        <a:lstStyle/>
        <a:p>
          <a:endParaRPr lang="en-US"/>
        </a:p>
      </dgm:t>
    </dgm:pt>
    <dgm:pt modelId="{47896BFA-95EB-4EEF-BCF9-AC4801DFF859}" type="pres">
      <dgm:prSet presAssocID="{379400BC-11E0-4DB7-A71A-17C5B7271640}" presName="level3hierChild" presStyleCnt="0"/>
      <dgm:spPr/>
      <dgm:t>
        <a:bodyPr/>
        <a:lstStyle/>
        <a:p>
          <a:endParaRPr lang="en-US"/>
        </a:p>
      </dgm:t>
    </dgm:pt>
    <dgm:pt modelId="{9FEB6C28-C42E-4983-B4B3-55F8BF1BECAD}" type="pres">
      <dgm:prSet presAssocID="{FD30A18C-8B19-4BDE-877C-D4F5D8D579BC}" presName="conn2-1" presStyleLbl="parChTrans1D3" presStyleIdx="7" presStyleCnt="12"/>
      <dgm:spPr/>
      <dgm:t>
        <a:bodyPr/>
        <a:lstStyle/>
        <a:p>
          <a:endParaRPr lang="en-US"/>
        </a:p>
      </dgm:t>
    </dgm:pt>
    <dgm:pt modelId="{A20D5711-0925-4AB0-8DBD-4DC021011A9E}" type="pres">
      <dgm:prSet presAssocID="{FD30A18C-8B19-4BDE-877C-D4F5D8D579BC}" presName="connTx" presStyleLbl="parChTrans1D3" presStyleIdx="7" presStyleCnt="12"/>
      <dgm:spPr/>
      <dgm:t>
        <a:bodyPr/>
        <a:lstStyle/>
        <a:p>
          <a:endParaRPr lang="en-US"/>
        </a:p>
      </dgm:t>
    </dgm:pt>
    <dgm:pt modelId="{0072B432-8D69-4298-BA4D-A4932F42CDC6}" type="pres">
      <dgm:prSet presAssocID="{40491E87-F425-473A-A0AE-0D1F0A5723FA}" presName="root2" presStyleCnt="0"/>
      <dgm:spPr/>
      <dgm:t>
        <a:bodyPr/>
        <a:lstStyle/>
        <a:p>
          <a:endParaRPr lang="en-US"/>
        </a:p>
      </dgm:t>
    </dgm:pt>
    <dgm:pt modelId="{2C3DE2CF-83D0-434B-BC68-B376DB578BE9}" type="pres">
      <dgm:prSet presAssocID="{40491E87-F425-473A-A0AE-0D1F0A5723FA}" presName="LevelTwoTextNode" presStyleLbl="node3" presStyleIdx="7" presStyleCnt="12" custScaleX="159551" custScaleY="60464" custLinFactNeighborX="-3836" custLinFactNeighborY="3307">
        <dgm:presLayoutVars>
          <dgm:chPref val="3"/>
        </dgm:presLayoutVars>
      </dgm:prSet>
      <dgm:spPr/>
      <dgm:t>
        <a:bodyPr/>
        <a:lstStyle/>
        <a:p>
          <a:endParaRPr lang="en-US"/>
        </a:p>
      </dgm:t>
    </dgm:pt>
    <dgm:pt modelId="{416B22B3-51D7-4B1D-B40A-5C4A6BBD38EA}" type="pres">
      <dgm:prSet presAssocID="{40491E87-F425-473A-A0AE-0D1F0A5723FA}" presName="level3hierChild" presStyleCnt="0"/>
      <dgm:spPr/>
      <dgm:t>
        <a:bodyPr/>
        <a:lstStyle/>
        <a:p>
          <a:endParaRPr lang="en-US"/>
        </a:p>
      </dgm:t>
    </dgm:pt>
    <dgm:pt modelId="{88AA0A4B-8BEE-4208-987D-B1E32F172C2A}" type="pres">
      <dgm:prSet presAssocID="{CEAA13FF-08AB-45F9-A746-0CBFE789A713}" presName="conn2-1" presStyleLbl="parChTrans1D2" presStyleIdx="2" presStyleCnt="3"/>
      <dgm:spPr/>
      <dgm:t>
        <a:bodyPr/>
        <a:lstStyle/>
        <a:p>
          <a:endParaRPr lang="en-US"/>
        </a:p>
      </dgm:t>
    </dgm:pt>
    <dgm:pt modelId="{FDB1CA9A-CD5B-449C-A00C-2B8FCBA853E6}" type="pres">
      <dgm:prSet presAssocID="{CEAA13FF-08AB-45F9-A746-0CBFE789A713}" presName="connTx" presStyleLbl="parChTrans1D2" presStyleIdx="2" presStyleCnt="3"/>
      <dgm:spPr/>
      <dgm:t>
        <a:bodyPr/>
        <a:lstStyle/>
        <a:p>
          <a:endParaRPr lang="en-US"/>
        </a:p>
      </dgm:t>
    </dgm:pt>
    <dgm:pt modelId="{2F52FC56-9CC5-4D9D-8B94-6AD3FE7AB47F}" type="pres">
      <dgm:prSet presAssocID="{C04C1F66-C74E-428D-A621-CE123C8DF240}" presName="root2" presStyleCnt="0"/>
      <dgm:spPr/>
      <dgm:t>
        <a:bodyPr/>
        <a:lstStyle/>
        <a:p>
          <a:endParaRPr lang="en-US"/>
        </a:p>
      </dgm:t>
    </dgm:pt>
    <dgm:pt modelId="{FB9A6D08-8C3C-4EBB-8DDD-9BA12B0A0F63}" type="pres">
      <dgm:prSet presAssocID="{C04C1F66-C74E-428D-A621-CE123C8DF240}" presName="LevelTwoTextNode" presStyleLbl="node2" presStyleIdx="2" presStyleCnt="3" custScaleX="61281" custLinFactNeighborX="8637" custLinFactNeighborY="12872">
        <dgm:presLayoutVars>
          <dgm:chPref val="3"/>
        </dgm:presLayoutVars>
      </dgm:prSet>
      <dgm:spPr/>
      <dgm:t>
        <a:bodyPr/>
        <a:lstStyle/>
        <a:p>
          <a:endParaRPr lang="en-US"/>
        </a:p>
      </dgm:t>
    </dgm:pt>
    <dgm:pt modelId="{F7BA31C3-48F3-43CB-9052-02A2FAF4DFA2}" type="pres">
      <dgm:prSet presAssocID="{C04C1F66-C74E-428D-A621-CE123C8DF240}" presName="level3hierChild" presStyleCnt="0"/>
      <dgm:spPr/>
      <dgm:t>
        <a:bodyPr/>
        <a:lstStyle/>
        <a:p>
          <a:endParaRPr lang="en-US"/>
        </a:p>
      </dgm:t>
    </dgm:pt>
    <dgm:pt modelId="{99DE44CB-52E8-4CA7-A133-7EC89CDC0FB6}" type="pres">
      <dgm:prSet presAssocID="{9EBDD1F7-9828-449F-859E-D8C4BCA6D908}" presName="conn2-1" presStyleLbl="parChTrans1D3" presStyleIdx="8" presStyleCnt="12"/>
      <dgm:spPr/>
      <dgm:t>
        <a:bodyPr/>
        <a:lstStyle/>
        <a:p>
          <a:endParaRPr lang="en-US"/>
        </a:p>
      </dgm:t>
    </dgm:pt>
    <dgm:pt modelId="{07ACD31C-31E4-430A-8787-A2E8359452B9}" type="pres">
      <dgm:prSet presAssocID="{9EBDD1F7-9828-449F-859E-D8C4BCA6D908}" presName="connTx" presStyleLbl="parChTrans1D3" presStyleIdx="8" presStyleCnt="12"/>
      <dgm:spPr/>
      <dgm:t>
        <a:bodyPr/>
        <a:lstStyle/>
        <a:p>
          <a:endParaRPr lang="en-US"/>
        </a:p>
      </dgm:t>
    </dgm:pt>
    <dgm:pt modelId="{9BB301A4-C4E0-4613-9F99-7B8185B59BE6}" type="pres">
      <dgm:prSet presAssocID="{0F10DF55-F899-44B7-A90F-30A503180BE7}" presName="root2" presStyleCnt="0"/>
      <dgm:spPr/>
      <dgm:t>
        <a:bodyPr/>
        <a:lstStyle/>
        <a:p>
          <a:endParaRPr lang="en-US"/>
        </a:p>
      </dgm:t>
    </dgm:pt>
    <dgm:pt modelId="{602B2261-52EE-470A-8AE6-F1DA1EE26772}" type="pres">
      <dgm:prSet presAssocID="{0F10DF55-F899-44B7-A90F-30A503180BE7}" presName="LevelTwoTextNode" presStyleLbl="node3" presStyleIdx="8" presStyleCnt="12" custScaleY="28225">
        <dgm:presLayoutVars>
          <dgm:chPref val="3"/>
        </dgm:presLayoutVars>
      </dgm:prSet>
      <dgm:spPr/>
      <dgm:t>
        <a:bodyPr/>
        <a:lstStyle/>
        <a:p>
          <a:endParaRPr lang="en-US"/>
        </a:p>
      </dgm:t>
    </dgm:pt>
    <dgm:pt modelId="{FF2450BE-070B-4C49-8EFC-56EC6A146B5D}" type="pres">
      <dgm:prSet presAssocID="{0F10DF55-F899-44B7-A90F-30A503180BE7}" presName="level3hierChild" presStyleCnt="0"/>
      <dgm:spPr/>
      <dgm:t>
        <a:bodyPr/>
        <a:lstStyle/>
        <a:p>
          <a:endParaRPr lang="en-US"/>
        </a:p>
      </dgm:t>
    </dgm:pt>
    <dgm:pt modelId="{ECCB98FF-7BA8-4BCC-95DC-8E4CA9A16EE8}" type="pres">
      <dgm:prSet presAssocID="{BDC76CF7-8006-4086-A06B-BA7849EEAA6A}" presName="conn2-1" presStyleLbl="parChTrans1D3" presStyleIdx="9" presStyleCnt="12"/>
      <dgm:spPr/>
      <dgm:t>
        <a:bodyPr/>
        <a:lstStyle/>
        <a:p>
          <a:endParaRPr lang="en-US"/>
        </a:p>
      </dgm:t>
    </dgm:pt>
    <dgm:pt modelId="{99C60362-F69B-45A6-A8BA-45993B0D085F}" type="pres">
      <dgm:prSet presAssocID="{BDC76CF7-8006-4086-A06B-BA7849EEAA6A}" presName="connTx" presStyleLbl="parChTrans1D3" presStyleIdx="9" presStyleCnt="12"/>
      <dgm:spPr/>
      <dgm:t>
        <a:bodyPr/>
        <a:lstStyle/>
        <a:p>
          <a:endParaRPr lang="en-US"/>
        </a:p>
      </dgm:t>
    </dgm:pt>
    <dgm:pt modelId="{B6167EF9-6DCA-4831-95ED-FB499D768282}" type="pres">
      <dgm:prSet presAssocID="{BAB3F2D3-BF5D-4A89-B88F-D03476554325}" presName="root2" presStyleCnt="0"/>
      <dgm:spPr/>
      <dgm:t>
        <a:bodyPr/>
        <a:lstStyle/>
        <a:p>
          <a:endParaRPr lang="en-US"/>
        </a:p>
      </dgm:t>
    </dgm:pt>
    <dgm:pt modelId="{4B5FF6CD-897A-464B-81C0-A6F655D7FE16}" type="pres">
      <dgm:prSet presAssocID="{BAB3F2D3-BF5D-4A89-B88F-D03476554325}" presName="LevelTwoTextNode" presStyleLbl="node3" presStyleIdx="9" presStyleCnt="12" custScaleY="28120">
        <dgm:presLayoutVars>
          <dgm:chPref val="3"/>
        </dgm:presLayoutVars>
      </dgm:prSet>
      <dgm:spPr/>
      <dgm:t>
        <a:bodyPr/>
        <a:lstStyle/>
        <a:p>
          <a:endParaRPr lang="en-US"/>
        </a:p>
      </dgm:t>
    </dgm:pt>
    <dgm:pt modelId="{8B52E73F-C79D-438F-9A9B-23154EB5B6B4}" type="pres">
      <dgm:prSet presAssocID="{BAB3F2D3-BF5D-4A89-B88F-D03476554325}" presName="level3hierChild" presStyleCnt="0"/>
      <dgm:spPr/>
      <dgm:t>
        <a:bodyPr/>
        <a:lstStyle/>
        <a:p>
          <a:endParaRPr lang="en-US"/>
        </a:p>
      </dgm:t>
    </dgm:pt>
    <dgm:pt modelId="{D66E400E-AB95-47A2-8403-FD01838CF8E0}" type="pres">
      <dgm:prSet presAssocID="{A1DD4A0B-84D8-424C-AC74-3A28865A96AC}" presName="conn2-1" presStyleLbl="parChTrans1D3" presStyleIdx="10" presStyleCnt="12"/>
      <dgm:spPr/>
      <dgm:t>
        <a:bodyPr/>
        <a:lstStyle/>
        <a:p>
          <a:endParaRPr lang="en-US"/>
        </a:p>
      </dgm:t>
    </dgm:pt>
    <dgm:pt modelId="{3788E536-8D00-41CB-BE4C-F3BDEB1109F4}" type="pres">
      <dgm:prSet presAssocID="{A1DD4A0B-84D8-424C-AC74-3A28865A96AC}" presName="connTx" presStyleLbl="parChTrans1D3" presStyleIdx="10" presStyleCnt="12"/>
      <dgm:spPr/>
      <dgm:t>
        <a:bodyPr/>
        <a:lstStyle/>
        <a:p>
          <a:endParaRPr lang="en-US"/>
        </a:p>
      </dgm:t>
    </dgm:pt>
    <dgm:pt modelId="{9E2B85B1-A53F-4DD9-93E5-6B87D209FAC6}" type="pres">
      <dgm:prSet presAssocID="{71E2879D-21EF-4238-9627-20CC74904A6B}" presName="root2" presStyleCnt="0"/>
      <dgm:spPr/>
      <dgm:t>
        <a:bodyPr/>
        <a:lstStyle/>
        <a:p>
          <a:endParaRPr lang="en-US"/>
        </a:p>
      </dgm:t>
    </dgm:pt>
    <dgm:pt modelId="{461FCB6E-96A4-4F8C-A337-388B28548202}" type="pres">
      <dgm:prSet presAssocID="{71E2879D-21EF-4238-9627-20CC74904A6B}" presName="LevelTwoTextNode" presStyleLbl="node3" presStyleIdx="10" presStyleCnt="12" custScaleX="124139" custScaleY="35476">
        <dgm:presLayoutVars>
          <dgm:chPref val="3"/>
        </dgm:presLayoutVars>
      </dgm:prSet>
      <dgm:spPr/>
      <dgm:t>
        <a:bodyPr/>
        <a:lstStyle/>
        <a:p>
          <a:endParaRPr lang="en-US"/>
        </a:p>
      </dgm:t>
    </dgm:pt>
    <dgm:pt modelId="{7A463EEA-A02F-486F-BDB4-D749381F0153}" type="pres">
      <dgm:prSet presAssocID="{71E2879D-21EF-4238-9627-20CC74904A6B}" presName="level3hierChild" presStyleCnt="0"/>
      <dgm:spPr/>
      <dgm:t>
        <a:bodyPr/>
        <a:lstStyle/>
        <a:p>
          <a:endParaRPr lang="en-US"/>
        </a:p>
      </dgm:t>
    </dgm:pt>
    <dgm:pt modelId="{7BC73905-DC17-44EB-9EBE-F65A56A9EBA9}" type="pres">
      <dgm:prSet presAssocID="{3519C8C2-A000-44B5-9FF6-84A3F32F95E4}" presName="conn2-1" presStyleLbl="parChTrans1D3" presStyleIdx="11" presStyleCnt="12"/>
      <dgm:spPr/>
      <dgm:t>
        <a:bodyPr/>
        <a:lstStyle/>
        <a:p>
          <a:endParaRPr lang="en-US"/>
        </a:p>
      </dgm:t>
    </dgm:pt>
    <dgm:pt modelId="{4A114B76-4421-4BF2-90FB-24369A38600A}" type="pres">
      <dgm:prSet presAssocID="{3519C8C2-A000-44B5-9FF6-84A3F32F95E4}" presName="connTx" presStyleLbl="parChTrans1D3" presStyleIdx="11" presStyleCnt="12"/>
      <dgm:spPr/>
      <dgm:t>
        <a:bodyPr/>
        <a:lstStyle/>
        <a:p>
          <a:endParaRPr lang="en-US"/>
        </a:p>
      </dgm:t>
    </dgm:pt>
    <dgm:pt modelId="{22F57733-845F-482C-A636-E7A9C726B72F}" type="pres">
      <dgm:prSet presAssocID="{235F09C4-AC68-4FAB-97D8-2F0F7AB0BCE6}" presName="root2" presStyleCnt="0"/>
      <dgm:spPr/>
      <dgm:t>
        <a:bodyPr/>
        <a:lstStyle/>
        <a:p>
          <a:endParaRPr lang="en-US"/>
        </a:p>
      </dgm:t>
    </dgm:pt>
    <dgm:pt modelId="{CDA1961B-80AC-4DB9-A67F-912D4A22CC59}" type="pres">
      <dgm:prSet presAssocID="{235F09C4-AC68-4FAB-97D8-2F0F7AB0BCE6}" presName="LevelTwoTextNode" presStyleLbl="node3" presStyleIdx="11" presStyleCnt="12" custScaleX="112273" custScaleY="31171">
        <dgm:presLayoutVars>
          <dgm:chPref val="3"/>
        </dgm:presLayoutVars>
      </dgm:prSet>
      <dgm:spPr/>
      <dgm:t>
        <a:bodyPr/>
        <a:lstStyle/>
        <a:p>
          <a:endParaRPr lang="en-US"/>
        </a:p>
      </dgm:t>
    </dgm:pt>
    <dgm:pt modelId="{EA96B705-E7B7-49E6-ADC4-06E98451C254}" type="pres">
      <dgm:prSet presAssocID="{235F09C4-AC68-4FAB-97D8-2F0F7AB0BCE6}" presName="level3hierChild" presStyleCnt="0"/>
      <dgm:spPr/>
      <dgm:t>
        <a:bodyPr/>
        <a:lstStyle/>
        <a:p>
          <a:endParaRPr lang="en-US"/>
        </a:p>
      </dgm:t>
    </dgm:pt>
  </dgm:ptLst>
  <dgm:cxnLst>
    <dgm:cxn modelId="{5B3A64FA-D10B-49CB-B78E-0225470D022F}" type="presOf" srcId="{BEDE4487-EF71-44D0-A2A0-98AF8C74D69A}" destId="{96CC0958-3CF7-4C5A-9952-6820F0756EE7}" srcOrd="0" destOrd="0" presId="urn:microsoft.com/office/officeart/2005/8/layout/hierarchy2"/>
    <dgm:cxn modelId="{760C66C6-4B46-4347-897D-D2209AF6DF09}" type="presOf" srcId="{FB20D036-3138-4F1C-A6A0-7B54E22FF4CE}" destId="{A14B9806-1359-484D-BEEF-7B741DD067F6}" srcOrd="0" destOrd="0" presId="urn:microsoft.com/office/officeart/2005/8/layout/hierarchy2"/>
    <dgm:cxn modelId="{64F303FC-BEE7-4551-8965-CE91C24683A3}" type="presOf" srcId="{AA5BC563-DDF3-4F19-9B03-C824619A8AC1}" destId="{DADF2161-784D-4FF3-A370-DCC307ED5402}" srcOrd="1" destOrd="0" presId="urn:microsoft.com/office/officeart/2005/8/layout/hierarchy2"/>
    <dgm:cxn modelId="{05A10630-DEEE-4182-8F01-006713498322}" srcId="{C04C1F66-C74E-428D-A621-CE123C8DF240}" destId="{0F10DF55-F899-44B7-A90F-30A503180BE7}" srcOrd="0" destOrd="0" parTransId="{9EBDD1F7-9828-449F-859E-D8C4BCA6D908}" sibTransId="{DFD22838-CCC9-448B-9A21-415D2B458115}"/>
    <dgm:cxn modelId="{1C994BF2-DB82-48D1-8697-8CD41CDF8797}" srcId="{C04C1F66-C74E-428D-A621-CE123C8DF240}" destId="{71E2879D-21EF-4238-9627-20CC74904A6B}" srcOrd="2" destOrd="0" parTransId="{A1DD4A0B-84D8-424C-AC74-3A28865A96AC}" sibTransId="{1CB22167-4497-4C4C-BC13-BC93DEC2C441}"/>
    <dgm:cxn modelId="{D856370F-6B2A-4C83-9427-907DFA6D67ED}" srcId="{E6A931FF-C0F2-4345-AA30-4B6EB1311A41}" destId="{9BFC1EEB-AC84-48F7-8ABA-0D997B324217}" srcOrd="0" destOrd="0" parTransId="{9E4E7350-ACF0-4358-8F30-1837316BC87F}" sibTransId="{EFC4C306-9A0A-4429-86DA-F356748B163E}"/>
    <dgm:cxn modelId="{D2C00BAC-4BC4-4115-A926-25326DF1AB34}" type="presOf" srcId="{0CB63A9F-A207-426F-9288-703B9B3633B2}" destId="{09B75CE4-2169-4743-98F0-2015D669B4B6}" srcOrd="0" destOrd="0" presId="urn:microsoft.com/office/officeart/2005/8/layout/hierarchy2"/>
    <dgm:cxn modelId="{D1EDC9D1-AD4A-46CA-93ED-E6872A99960E}" type="presOf" srcId="{BDC76CF7-8006-4086-A06B-BA7849EEAA6A}" destId="{ECCB98FF-7BA8-4BCC-95DC-8E4CA9A16EE8}" srcOrd="0" destOrd="0" presId="urn:microsoft.com/office/officeart/2005/8/layout/hierarchy2"/>
    <dgm:cxn modelId="{4C3BBBB8-5892-4E5B-B9F2-7F555C107AB3}" type="presOf" srcId="{3519C8C2-A000-44B5-9FF6-84A3F32F95E4}" destId="{4A114B76-4421-4BF2-90FB-24369A38600A}" srcOrd="1" destOrd="0" presId="urn:microsoft.com/office/officeart/2005/8/layout/hierarchy2"/>
    <dgm:cxn modelId="{A3D58E22-7A12-4FFD-BA3B-83B707470038}" type="presOf" srcId="{19ADC45C-A7A2-44C3-8D97-F0A796D439AC}" destId="{658FE27A-B16A-4E74-B803-8821F7C18885}" srcOrd="0" destOrd="0" presId="urn:microsoft.com/office/officeart/2005/8/layout/hierarchy2"/>
    <dgm:cxn modelId="{34C304EB-1566-4795-980D-FD26302C89A1}" srcId="{E6A931FF-C0F2-4345-AA30-4B6EB1311A41}" destId="{12C409F1-E1BA-4FDA-97DD-56BA19330B84}" srcOrd="3" destOrd="0" parTransId="{9CDBEF74-0B8B-4CA3-9DC6-EE846CCD2D73}" sibTransId="{9BC319C2-9130-4D2F-96A1-7DF828498551}"/>
    <dgm:cxn modelId="{A2C887E2-ED6E-4BD1-918E-840277B5E0E3}" type="presOf" srcId="{C04C1F66-C74E-428D-A621-CE123C8DF240}" destId="{FB9A6D08-8C3C-4EBB-8DDD-9BA12B0A0F63}" srcOrd="0" destOrd="0" presId="urn:microsoft.com/office/officeart/2005/8/layout/hierarchy2"/>
    <dgm:cxn modelId="{4D520800-F68F-4A53-9D03-01D3AA7B1B59}" type="presOf" srcId="{9AB0A26B-5C33-4BF5-8133-2EFEFFAD38E0}" destId="{44481780-905D-4BBF-92D2-5F220A24E6A3}" srcOrd="0" destOrd="0" presId="urn:microsoft.com/office/officeart/2005/8/layout/hierarchy2"/>
    <dgm:cxn modelId="{48753A7E-BD44-4CC5-8584-3D07D1369917}" type="presOf" srcId="{379400BC-11E0-4DB7-A71A-17C5B7271640}" destId="{EA0F74E3-1AA7-4A14-A7A8-B4BCFC5BBA3A}" srcOrd="0" destOrd="0" presId="urn:microsoft.com/office/officeart/2005/8/layout/hierarchy2"/>
    <dgm:cxn modelId="{6F8581EF-F818-4ADD-B9B0-2F150CD0C776}" srcId="{19ADC45C-A7A2-44C3-8D97-F0A796D439AC}" destId="{30B7CCC2-24A0-4A4D-8C70-DCF874D7BF70}" srcOrd="1" destOrd="0" parTransId="{EE0CAF53-C6E3-4015-9E16-8B33955FF12B}" sibTransId="{4875C0CF-DCEC-4856-A8F7-A2EEE6EC7840}"/>
    <dgm:cxn modelId="{EE08C23E-D41C-4D39-BFDC-4BCE40D0A42F}" type="presOf" srcId="{CEAA13FF-08AB-45F9-A746-0CBFE789A713}" destId="{88AA0A4B-8BEE-4208-987D-B1E32F172C2A}" srcOrd="0" destOrd="0" presId="urn:microsoft.com/office/officeart/2005/8/layout/hierarchy2"/>
    <dgm:cxn modelId="{BC149646-585C-4540-AE71-EE2263C960BF}" type="presOf" srcId="{30B7CCC2-24A0-4A4D-8C70-DCF874D7BF70}" destId="{72C8A507-DAE8-43D0-8914-65C7AF6B56A1}" srcOrd="0" destOrd="0" presId="urn:microsoft.com/office/officeart/2005/8/layout/hierarchy2"/>
    <dgm:cxn modelId="{340A78E0-879B-40EB-88EA-FAA1D07B9574}" type="presOf" srcId="{9BFC1EEB-AC84-48F7-8ABA-0D997B324217}" destId="{663837FE-4B93-4B95-AC4A-FC6A2B352990}" srcOrd="0" destOrd="0" presId="urn:microsoft.com/office/officeart/2005/8/layout/hierarchy2"/>
    <dgm:cxn modelId="{785A653C-4642-4AB1-9534-8E1330D24FEC}" srcId="{19ADC45C-A7A2-44C3-8D97-F0A796D439AC}" destId="{4E80B5CB-78CD-4423-BAC6-D5FB08B33367}" srcOrd="0" destOrd="0" parTransId="{4B99B148-9B76-4B56-B142-DE5D18E776FA}" sibTransId="{D74F9AE6-7F82-4434-896B-A4285F086E98}"/>
    <dgm:cxn modelId="{2D906D94-2CC8-4ED5-8534-5C551FD5423E}" type="presOf" srcId="{BDC76CF7-8006-4086-A06B-BA7849EEAA6A}" destId="{99C60362-F69B-45A6-A8BA-45993B0D085F}" srcOrd="1" destOrd="0" presId="urn:microsoft.com/office/officeart/2005/8/layout/hierarchy2"/>
    <dgm:cxn modelId="{EAB0AA8A-B2CA-4C0E-93A5-29C9003B8F57}" srcId="{A8C82555-CC16-4E21-9522-E53EA4ADD800}" destId="{E6A931FF-C0F2-4345-AA30-4B6EB1311A41}" srcOrd="1" destOrd="0" parTransId="{BEDE4487-EF71-44D0-A2A0-98AF8C74D69A}" sibTransId="{892797A8-85B0-4AA9-9AE5-6818342D0096}"/>
    <dgm:cxn modelId="{D2595E8C-F51A-46EB-978F-CA609BE7C749}" type="presOf" srcId="{12C409F1-E1BA-4FDA-97DD-56BA19330B84}" destId="{7033ADAF-C537-43D4-8734-0F6FF7E5AE9B}" srcOrd="0" destOrd="0" presId="urn:microsoft.com/office/officeart/2005/8/layout/hierarchy2"/>
    <dgm:cxn modelId="{7A2A144B-D06E-4647-BFA0-9C6B420D4EB1}" type="presOf" srcId="{0CB63A9F-A207-426F-9288-703B9B3633B2}" destId="{29F914BD-99E9-4931-83BB-7B2329CC5C9F}" srcOrd="1" destOrd="0" presId="urn:microsoft.com/office/officeart/2005/8/layout/hierarchy2"/>
    <dgm:cxn modelId="{EA37CA37-841A-4572-B01B-D4A796904AFC}" type="presOf" srcId="{9E4E7350-ACF0-4358-8F30-1837316BC87F}" destId="{65B49996-7323-48B6-BB3B-FB1D33091BFD}" srcOrd="1" destOrd="0" presId="urn:microsoft.com/office/officeart/2005/8/layout/hierarchy2"/>
    <dgm:cxn modelId="{558EAC1C-A4D1-4B27-9D5D-F49835B79CFC}" type="presOf" srcId="{EE0CAF53-C6E3-4015-9E16-8B33955FF12B}" destId="{68C55820-082C-4F9F-A345-F4DA6E0174DC}" srcOrd="0" destOrd="0" presId="urn:microsoft.com/office/officeart/2005/8/layout/hierarchy2"/>
    <dgm:cxn modelId="{F9118365-59F6-496D-86C2-2D4873FAC28E}" type="presOf" srcId="{4B99B148-9B76-4B56-B142-DE5D18E776FA}" destId="{58B483E8-8822-4514-8140-FDB054CEBD70}" srcOrd="0" destOrd="0" presId="urn:microsoft.com/office/officeart/2005/8/layout/hierarchy2"/>
    <dgm:cxn modelId="{8089EF40-2FD6-4345-9903-6537E9881418}" srcId="{E6A931FF-C0F2-4345-AA30-4B6EB1311A41}" destId="{40491E87-F425-473A-A0AE-0D1F0A5723FA}" srcOrd="5" destOrd="0" parTransId="{FD30A18C-8B19-4BDE-877C-D4F5D8D579BC}" sibTransId="{D21166DF-E1D7-4376-80A1-10F683A6A7D0}"/>
    <dgm:cxn modelId="{AAB8DFA3-2490-4F30-B465-0D2498284E39}" type="presOf" srcId="{AC2E093E-FD59-4081-AB20-3BA226A6810F}" destId="{EEED8BE7-BAC4-4FA3-A897-7E4FE172E4C7}" srcOrd="1" destOrd="0" presId="urn:microsoft.com/office/officeart/2005/8/layout/hierarchy2"/>
    <dgm:cxn modelId="{F422B341-5EEB-4C88-B77B-D95DA5C65E8F}" type="presOf" srcId="{3519C8C2-A000-44B5-9FF6-84A3F32F95E4}" destId="{7BC73905-DC17-44EB-9EBE-F65A56A9EBA9}" srcOrd="0" destOrd="0" presId="urn:microsoft.com/office/officeart/2005/8/layout/hierarchy2"/>
    <dgm:cxn modelId="{72C47E9C-9AD4-4EFD-9253-06FD44E64CFD}" type="presOf" srcId="{40491E87-F425-473A-A0AE-0D1F0A5723FA}" destId="{2C3DE2CF-83D0-434B-BC68-B376DB578BE9}" srcOrd="0" destOrd="0" presId="urn:microsoft.com/office/officeart/2005/8/layout/hierarchy2"/>
    <dgm:cxn modelId="{254E3D4B-74F9-47CD-B457-EAECA817BC36}" type="presOf" srcId="{A1DD4A0B-84D8-424C-AC74-3A28865A96AC}" destId="{3788E536-8D00-41CB-BE4C-F3BDEB1109F4}" srcOrd="1" destOrd="0" presId="urn:microsoft.com/office/officeart/2005/8/layout/hierarchy2"/>
    <dgm:cxn modelId="{729DAF77-0FD0-4A98-B816-94758B0F0E77}" type="presOf" srcId="{9EBDD1F7-9828-449F-859E-D8C4BCA6D908}" destId="{99DE44CB-52E8-4CA7-A133-7EC89CDC0FB6}" srcOrd="0" destOrd="0" presId="urn:microsoft.com/office/officeart/2005/8/layout/hierarchy2"/>
    <dgm:cxn modelId="{8B7E83F8-AEEF-4FC8-9B63-AFF1C5DC1859}" type="presOf" srcId="{8935CE5C-5D9B-4D9C-A116-04DCDD542E46}" destId="{AD3F7159-30D0-4DBF-A939-082EF271BCB5}" srcOrd="0" destOrd="0" presId="urn:microsoft.com/office/officeart/2005/8/layout/hierarchy2"/>
    <dgm:cxn modelId="{C89AEE9F-C819-4846-86FF-247BF7C98555}" type="presOf" srcId="{9EBDD1F7-9828-449F-859E-D8C4BCA6D908}" destId="{07ACD31C-31E4-430A-8787-A2E8359452B9}" srcOrd="1" destOrd="0" presId="urn:microsoft.com/office/officeart/2005/8/layout/hierarchy2"/>
    <dgm:cxn modelId="{783AD38B-A5B7-445E-99B3-A423B3396A08}" srcId="{E6A931FF-C0F2-4345-AA30-4B6EB1311A41}" destId="{379400BC-11E0-4DB7-A71A-17C5B7271640}" srcOrd="4" destOrd="0" parTransId="{AC2E093E-FD59-4081-AB20-3BA226A6810F}" sibTransId="{DB8D5E83-D90A-430E-8C35-EF269531C980}"/>
    <dgm:cxn modelId="{BC7FE483-FCEA-49CA-A94A-9BBC9171FFBB}" type="presOf" srcId="{AC2E093E-FD59-4081-AB20-3BA226A6810F}" destId="{A3F0BEA2-B988-4732-8ACD-CBADF988C1E6}" srcOrd="0" destOrd="0" presId="urn:microsoft.com/office/officeart/2005/8/layout/hierarchy2"/>
    <dgm:cxn modelId="{F5094B51-76E0-4D73-9B73-ACD2C166836B}" srcId="{A8C82555-CC16-4E21-9522-E53EA4ADD800}" destId="{C04C1F66-C74E-428D-A621-CE123C8DF240}" srcOrd="2" destOrd="0" parTransId="{CEAA13FF-08AB-45F9-A746-0CBFE789A713}" sibTransId="{4584D716-3DA5-4914-BB0C-3F7751114A8C}"/>
    <dgm:cxn modelId="{5A6D7A75-3E74-4A7D-83A9-95FE0E21D8FC}" srcId="{E6A931FF-C0F2-4345-AA30-4B6EB1311A41}" destId="{8935CE5C-5D9B-4D9C-A116-04DCDD542E46}" srcOrd="1" destOrd="0" parTransId="{AA5BC563-DDF3-4F19-9B03-C824619A8AC1}" sibTransId="{71A2608C-F65E-40F3-8513-E39844BA20B7}"/>
    <dgm:cxn modelId="{F2C4D384-2FDF-4D6C-A0AA-85F252DFF087}" type="presOf" srcId="{FD30A18C-8B19-4BDE-877C-D4F5D8D579BC}" destId="{A20D5711-0925-4AB0-8DBD-4DC021011A9E}" srcOrd="1" destOrd="0" presId="urn:microsoft.com/office/officeart/2005/8/layout/hierarchy2"/>
    <dgm:cxn modelId="{8E731C66-E8F1-4409-B0AD-3F6D576EC09E}" type="presOf" srcId="{CEAA13FF-08AB-45F9-A746-0CBFE789A713}" destId="{FDB1CA9A-CD5B-449C-A00C-2B8FCBA853E6}" srcOrd="1" destOrd="0" presId="urn:microsoft.com/office/officeart/2005/8/layout/hierarchy2"/>
    <dgm:cxn modelId="{2339CA2D-EFA7-46BB-B467-B996B417DB1E}" type="presOf" srcId="{235F09C4-AC68-4FAB-97D8-2F0F7AB0BCE6}" destId="{CDA1961B-80AC-4DB9-A67F-912D4A22CC59}" srcOrd="0" destOrd="0" presId="urn:microsoft.com/office/officeart/2005/8/layout/hierarchy2"/>
    <dgm:cxn modelId="{84A6F2E6-90A2-4CBE-822B-AAB2FF8F2B98}" srcId="{C04C1F66-C74E-428D-A621-CE123C8DF240}" destId="{BAB3F2D3-BF5D-4A89-B88F-D03476554325}" srcOrd="1" destOrd="0" parTransId="{BDC76CF7-8006-4086-A06B-BA7849EEAA6A}" sibTransId="{5718F9A2-556D-4793-A84E-99E829D36CAA}"/>
    <dgm:cxn modelId="{5E8EB7D5-87B9-4A32-A58B-73B787784D0C}" srcId="{9AB0A26B-5C33-4BF5-8133-2EFEFFAD38E0}" destId="{A8C82555-CC16-4E21-9522-E53EA4ADD800}" srcOrd="0" destOrd="0" parTransId="{7C384074-372A-490C-A917-273B519ECD92}" sibTransId="{3B5EE798-E991-453F-BF50-2404F59C25E6}"/>
    <dgm:cxn modelId="{0A0F2E83-17E1-4D7A-9E10-CA862D9DACF3}" srcId="{A8C82555-CC16-4E21-9522-E53EA4ADD800}" destId="{19ADC45C-A7A2-44C3-8D97-F0A796D439AC}" srcOrd="0" destOrd="0" parTransId="{0CB63A9F-A207-426F-9288-703B9B3633B2}" sibTransId="{E92D0977-2AD8-42B6-AF7D-C96662EAB102}"/>
    <dgm:cxn modelId="{AF4AA38E-61DF-49FE-A32F-97D64A077004}" type="presOf" srcId="{71E2879D-21EF-4238-9627-20CC74904A6B}" destId="{461FCB6E-96A4-4F8C-A337-388B28548202}" srcOrd="0" destOrd="0" presId="urn:microsoft.com/office/officeart/2005/8/layout/hierarchy2"/>
    <dgm:cxn modelId="{1D7F13D6-95B7-4C8C-9BA8-24B50E85AF17}" type="presOf" srcId="{BEDE4487-EF71-44D0-A2A0-98AF8C74D69A}" destId="{248D1E92-B4F7-4FC4-AB1A-28BEBC07D8EF}" srcOrd="1" destOrd="0" presId="urn:microsoft.com/office/officeart/2005/8/layout/hierarchy2"/>
    <dgm:cxn modelId="{3CBAF94C-733D-444E-B291-D84EF0EBA4CA}" type="presOf" srcId="{A8C82555-CC16-4E21-9522-E53EA4ADD800}" destId="{C95A96F1-072B-4658-87AF-00A7ADDF2A87}" srcOrd="0" destOrd="0" presId="urn:microsoft.com/office/officeart/2005/8/layout/hierarchy2"/>
    <dgm:cxn modelId="{9140FECA-9378-43C8-9629-49F804600EE5}" type="presOf" srcId="{AA5BC563-DDF3-4F19-9B03-C824619A8AC1}" destId="{979EFD35-A62C-44E8-9666-D2374572E3F1}" srcOrd="0" destOrd="0" presId="urn:microsoft.com/office/officeart/2005/8/layout/hierarchy2"/>
    <dgm:cxn modelId="{8F5B810E-5E9C-474E-8D4E-79B07B6930C1}" type="presOf" srcId="{4E80B5CB-78CD-4423-BAC6-D5FB08B33367}" destId="{848CFE58-7080-4EEE-BF7D-1F71E27AD741}" srcOrd="0" destOrd="0" presId="urn:microsoft.com/office/officeart/2005/8/layout/hierarchy2"/>
    <dgm:cxn modelId="{F09821EC-23CA-4506-A371-67E0349A7F66}" type="presOf" srcId="{FB20D036-3138-4F1C-A6A0-7B54E22FF4CE}" destId="{FB45F287-AC43-48A9-B88B-2C85007371E4}" srcOrd="1" destOrd="0" presId="urn:microsoft.com/office/officeart/2005/8/layout/hierarchy2"/>
    <dgm:cxn modelId="{5B37AE01-A1B8-47B3-AB1C-C35A1C202D4D}" srcId="{E6A931FF-C0F2-4345-AA30-4B6EB1311A41}" destId="{1A65BFD0-AAB9-441C-9585-351D4C17A643}" srcOrd="2" destOrd="0" parTransId="{FB20D036-3138-4F1C-A6A0-7B54E22FF4CE}" sibTransId="{0334D31E-B2AC-4268-B28C-C691A10DAA08}"/>
    <dgm:cxn modelId="{8F9587F9-6D66-466D-AE7C-1D6C98B63929}" srcId="{C04C1F66-C74E-428D-A621-CE123C8DF240}" destId="{235F09C4-AC68-4FAB-97D8-2F0F7AB0BCE6}" srcOrd="3" destOrd="0" parTransId="{3519C8C2-A000-44B5-9FF6-84A3F32F95E4}" sibTransId="{E504E6DD-613C-4E9B-8B33-62950C376C79}"/>
    <dgm:cxn modelId="{706E70E2-821B-41E1-8D63-740AB130C9B2}" type="presOf" srcId="{FD30A18C-8B19-4BDE-877C-D4F5D8D579BC}" destId="{9FEB6C28-C42E-4983-B4B3-55F8BF1BECAD}" srcOrd="0" destOrd="0" presId="urn:microsoft.com/office/officeart/2005/8/layout/hierarchy2"/>
    <dgm:cxn modelId="{3D39E14A-57DC-4AAE-A293-8EF02C854A63}" type="presOf" srcId="{BAB3F2D3-BF5D-4A89-B88F-D03476554325}" destId="{4B5FF6CD-897A-464B-81C0-A6F655D7FE16}" srcOrd="0" destOrd="0" presId="urn:microsoft.com/office/officeart/2005/8/layout/hierarchy2"/>
    <dgm:cxn modelId="{502E4A6C-A811-41F0-BE74-8E11C2446B92}" type="presOf" srcId="{0F10DF55-F899-44B7-A90F-30A503180BE7}" destId="{602B2261-52EE-470A-8AE6-F1DA1EE26772}" srcOrd="0" destOrd="0" presId="urn:microsoft.com/office/officeart/2005/8/layout/hierarchy2"/>
    <dgm:cxn modelId="{08EE461D-252C-465A-89DE-36BE7D558538}" type="presOf" srcId="{EE0CAF53-C6E3-4015-9E16-8B33955FF12B}" destId="{2782D213-EF55-4000-BA73-FE72EDAD623E}" srcOrd="1" destOrd="0" presId="urn:microsoft.com/office/officeart/2005/8/layout/hierarchy2"/>
    <dgm:cxn modelId="{46500F8D-E041-422C-B021-E012BFEF2239}" type="presOf" srcId="{A1DD4A0B-84D8-424C-AC74-3A28865A96AC}" destId="{D66E400E-AB95-47A2-8403-FD01838CF8E0}" srcOrd="0" destOrd="0" presId="urn:microsoft.com/office/officeart/2005/8/layout/hierarchy2"/>
    <dgm:cxn modelId="{4906077B-BCF5-43AE-9FB8-CFC4442EAA3F}" type="presOf" srcId="{9CDBEF74-0B8B-4CA3-9DC6-EE846CCD2D73}" destId="{A4CC8888-0330-489F-ABA8-41278263855B}" srcOrd="1" destOrd="0" presId="urn:microsoft.com/office/officeart/2005/8/layout/hierarchy2"/>
    <dgm:cxn modelId="{FA8C1096-3B4D-48F0-8DAD-321189A6EEC4}" type="presOf" srcId="{9CDBEF74-0B8B-4CA3-9DC6-EE846CCD2D73}" destId="{504480DD-5325-44DA-ABEA-9687B3739C22}" srcOrd="0" destOrd="0" presId="urn:microsoft.com/office/officeart/2005/8/layout/hierarchy2"/>
    <dgm:cxn modelId="{B510FC21-6FA4-4B44-B4E0-409856256FE6}" type="presOf" srcId="{1A65BFD0-AAB9-441C-9585-351D4C17A643}" destId="{9B200BA8-1692-4C50-B2A2-795AAA41F025}" srcOrd="0" destOrd="0" presId="urn:microsoft.com/office/officeart/2005/8/layout/hierarchy2"/>
    <dgm:cxn modelId="{EBC7CD37-FD3D-4833-84D1-41CB204514F8}" type="presOf" srcId="{4B99B148-9B76-4B56-B142-DE5D18E776FA}" destId="{6E0489A8-E1F1-4BF1-B9C9-6C4F276EF7FB}" srcOrd="1" destOrd="0" presId="urn:microsoft.com/office/officeart/2005/8/layout/hierarchy2"/>
    <dgm:cxn modelId="{AA63E818-AFEB-41C2-A5CF-638BFB7990D7}" type="presOf" srcId="{9E4E7350-ACF0-4358-8F30-1837316BC87F}" destId="{6CF1AAB6-F7A1-4915-B815-CC3ACDC09F7D}" srcOrd="0" destOrd="0" presId="urn:microsoft.com/office/officeart/2005/8/layout/hierarchy2"/>
    <dgm:cxn modelId="{B2CF0703-6171-4284-94F5-1B11CF1ECDD7}" type="presOf" srcId="{E6A931FF-C0F2-4345-AA30-4B6EB1311A41}" destId="{6C9DE2DB-8349-49C3-8592-469DB4454D80}" srcOrd="0" destOrd="0" presId="urn:microsoft.com/office/officeart/2005/8/layout/hierarchy2"/>
    <dgm:cxn modelId="{9E8AFD5B-3ADF-476A-9C44-CFE73272EFBC}" type="presParOf" srcId="{44481780-905D-4BBF-92D2-5F220A24E6A3}" destId="{D1AE2507-36CF-40C2-BB3F-9B049D41237D}" srcOrd="0" destOrd="0" presId="urn:microsoft.com/office/officeart/2005/8/layout/hierarchy2"/>
    <dgm:cxn modelId="{6CA044DC-B6A9-4EAA-9C7E-F9E8DA50A4DA}" type="presParOf" srcId="{D1AE2507-36CF-40C2-BB3F-9B049D41237D}" destId="{C95A96F1-072B-4658-87AF-00A7ADDF2A87}" srcOrd="0" destOrd="0" presId="urn:microsoft.com/office/officeart/2005/8/layout/hierarchy2"/>
    <dgm:cxn modelId="{8045C84A-10E5-4EB2-AAF1-465544EF4F2B}" type="presParOf" srcId="{D1AE2507-36CF-40C2-BB3F-9B049D41237D}" destId="{45E0D01A-78F8-4172-BDAB-E17BC12584B2}" srcOrd="1" destOrd="0" presId="urn:microsoft.com/office/officeart/2005/8/layout/hierarchy2"/>
    <dgm:cxn modelId="{043F529A-EEDB-4E2A-A5C8-86996DC0A03E}" type="presParOf" srcId="{45E0D01A-78F8-4172-BDAB-E17BC12584B2}" destId="{09B75CE4-2169-4743-98F0-2015D669B4B6}" srcOrd="0" destOrd="0" presId="urn:microsoft.com/office/officeart/2005/8/layout/hierarchy2"/>
    <dgm:cxn modelId="{F3511353-D400-4D00-AA74-1C3D4560643A}" type="presParOf" srcId="{09B75CE4-2169-4743-98F0-2015D669B4B6}" destId="{29F914BD-99E9-4931-83BB-7B2329CC5C9F}" srcOrd="0" destOrd="0" presId="urn:microsoft.com/office/officeart/2005/8/layout/hierarchy2"/>
    <dgm:cxn modelId="{A7A773CE-A359-45B9-B2D5-487262E2D6E9}" type="presParOf" srcId="{45E0D01A-78F8-4172-BDAB-E17BC12584B2}" destId="{AB690EE0-1D34-445B-9DF1-00493748BB26}" srcOrd="1" destOrd="0" presId="urn:microsoft.com/office/officeart/2005/8/layout/hierarchy2"/>
    <dgm:cxn modelId="{201DBA91-864B-47C0-93DA-6B1D2556466C}" type="presParOf" srcId="{AB690EE0-1D34-445B-9DF1-00493748BB26}" destId="{658FE27A-B16A-4E74-B803-8821F7C18885}" srcOrd="0" destOrd="0" presId="urn:microsoft.com/office/officeart/2005/8/layout/hierarchy2"/>
    <dgm:cxn modelId="{963D7F65-B6B6-40A3-A51D-EF9AD44680A4}" type="presParOf" srcId="{AB690EE0-1D34-445B-9DF1-00493748BB26}" destId="{5FB3F1B8-3AB2-4FC2-83DD-9E456B7CA231}" srcOrd="1" destOrd="0" presId="urn:microsoft.com/office/officeart/2005/8/layout/hierarchy2"/>
    <dgm:cxn modelId="{B9A5DDC6-9A81-4BD0-AD20-DD38DE5CA775}" type="presParOf" srcId="{5FB3F1B8-3AB2-4FC2-83DD-9E456B7CA231}" destId="{58B483E8-8822-4514-8140-FDB054CEBD70}" srcOrd="0" destOrd="0" presId="urn:microsoft.com/office/officeart/2005/8/layout/hierarchy2"/>
    <dgm:cxn modelId="{1F2720C9-1F7C-446F-B070-10A2B634D01E}" type="presParOf" srcId="{58B483E8-8822-4514-8140-FDB054CEBD70}" destId="{6E0489A8-E1F1-4BF1-B9C9-6C4F276EF7FB}" srcOrd="0" destOrd="0" presId="urn:microsoft.com/office/officeart/2005/8/layout/hierarchy2"/>
    <dgm:cxn modelId="{9C05D9DB-BEBE-4834-9E4D-85666E40E812}" type="presParOf" srcId="{5FB3F1B8-3AB2-4FC2-83DD-9E456B7CA231}" destId="{B838AB49-D2EC-4A09-AC61-08268F6DE451}" srcOrd="1" destOrd="0" presId="urn:microsoft.com/office/officeart/2005/8/layout/hierarchy2"/>
    <dgm:cxn modelId="{21180A4D-A70A-4E2F-8461-108E0A44A652}" type="presParOf" srcId="{B838AB49-D2EC-4A09-AC61-08268F6DE451}" destId="{848CFE58-7080-4EEE-BF7D-1F71E27AD741}" srcOrd="0" destOrd="0" presId="urn:microsoft.com/office/officeart/2005/8/layout/hierarchy2"/>
    <dgm:cxn modelId="{9EDEEA1A-91CE-4EF8-BA3B-B7C80C55F1D1}" type="presParOf" srcId="{B838AB49-D2EC-4A09-AC61-08268F6DE451}" destId="{5A7E9451-1DE6-4E35-B64A-3B5D3C50E880}" srcOrd="1" destOrd="0" presId="urn:microsoft.com/office/officeart/2005/8/layout/hierarchy2"/>
    <dgm:cxn modelId="{DFCAA3FA-D10E-4022-86CD-91EB7973C2F4}" type="presParOf" srcId="{5FB3F1B8-3AB2-4FC2-83DD-9E456B7CA231}" destId="{68C55820-082C-4F9F-A345-F4DA6E0174DC}" srcOrd="2" destOrd="0" presId="urn:microsoft.com/office/officeart/2005/8/layout/hierarchy2"/>
    <dgm:cxn modelId="{94154A24-D23B-4424-AF32-39E93FF65140}" type="presParOf" srcId="{68C55820-082C-4F9F-A345-F4DA6E0174DC}" destId="{2782D213-EF55-4000-BA73-FE72EDAD623E}" srcOrd="0" destOrd="0" presId="urn:microsoft.com/office/officeart/2005/8/layout/hierarchy2"/>
    <dgm:cxn modelId="{BEF011BD-1B72-43F3-AC3F-20C072F0E369}" type="presParOf" srcId="{5FB3F1B8-3AB2-4FC2-83DD-9E456B7CA231}" destId="{E5156491-A759-406C-9BD0-12EC64DBBFB2}" srcOrd="3" destOrd="0" presId="urn:microsoft.com/office/officeart/2005/8/layout/hierarchy2"/>
    <dgm:cxn modelId="{A2892ED8-F48F-47A7-9E24-AF130FA824AA}" type="presParOf" srcId="{E5156491-A759-406C-9BD0-12EC64DBBFB2}" destId="{72C8A507-DAE8-43D0-8914-65C7AF6B56A1}" srcOrd="0" destOrd="0" presId="urn:microsoft.com/office/officeart/2005/8/layout/hierarchy2"/>
    <dgm:cxn modelId="{6DDA93B0-CBE9-4FC6-BC89-89CBA60BDDD2}" type="presParOf" srcId="{E5156491-A759-406C-9BD0-12EC64DBBFB2}" destId="{B2499902-D744-461B-85C9-7D6196648BAD}" srcOrd="1" destOrd="0" presId="urn:microsoft.com/office/officeart/2005/8/layout/hierarchy2"/>
    <dgm:cxn modelId="{2869259A-5E5C-4EF2-8A31-B16BFFC2CE39}" type="presParOf" srcId="{45E0D01A-78F8-4172-BDAB-E17BC12584B2}" destId="{96CC0958-3CF7-4C5A-9952-6820F0756EE7}" srcOrd="2" destOrd="0" presId="urn:microsoft.com/office/officeart/2005/8/layout/hierarchy2"/>
    <dgm:cxn modelId="{B72DF1DA-DE2F-4E53-B2F1-DFA5283D5597}" type="presParOf" srcId="{96CC0958-3CF7-4C5A-9952-6820F0756EE7}" destId="{248D1E92-B4F7-4FC4-AB1A-28BEBC07D8EF}" srcOrd="0" destOrd="0" presId="urn:microsoft.com/office/officeart/2005/8/layout/hierarchy2"/>
    <dgm:cxn modelId="{585917AE-2E46-4EC3-9B09-CF7B88D2DDE6}" type="presParOf" srcId="{45E0D01A-78F8-4172-BDAB-E17BC12584B2}" destId="{55634953-7EFB-4983-A3AA-B628E4194C3A}" srcOrd="3" destOrd="0" presId="urn:microsoft.com/office/officeart/2005/8/layout/hierarchy2"/>
    <dgm:cxn modelId="{D298BC57-51F4-4CFC-8E0E-B88A9B306D57}" type="presParOf" srcId="{55634953-7EFB-4983-A3AA-B628E4194C3A}" destId="{6C9DE2DB-8349-49C3-8592-469DB4454D80}" srcOrd="0" destOrd="0" presId="urn:microsoft.com/office/officeart/2005/8/layout/hierarchy2"/>
    <dgm:cxn modelId="{E417C08F-93A9-468A-B796-EE2E38E39C57}" type="presParOf" srcId="{55634953-7EFB-4983-A3AA-B628E4194C3A}" destId="{E085120C-F63B-4555-BA32-007A5584FBBE}" srcOrd="1" destOrd="0" presId="urn:microsoft.com/office/officeart/2005/8/layout/hierarchy2"/>
    <dgm:cxn modelId="{E32FB8C2-4C0C-4463-9622-8CA855A7824B}" type="presParOf" srcId="{E085120C-F63B-4555-BA32-007A5584FBBE}" destId="{6CF1AAB6-F7A1-4915-B815-CC3ACDC09F7D}" srcOrd="0" destOrd="0" presId="urn:microsoft.com/office/officeart/2005/8/layout/hierarchy2"/>
    <dgm:cxn modelId="{BE7FE892-E47E-436A-B7F3-9DA1090C941D}" type="presParOf" srcId="{6CF1AAB6-F7A1-4915-B815-CC3ACDC09F7D}" destId="{65B49996-7323-48B6-BB3B-FB1D33091BFD}" srcOrd="0" destOrd="0" presId="urn:microsoft.com/office/officeart/2005/8/layout/hierarchy2"/>
    <dgm:cxn modelId="{577F48A8-0174-4013-98EF-706E7BE0FD65}" type="presParOf" srcId="{E085120C-F63B-4555-BA32-007A5584FBBE}" destId="{E04FB468-DC23-4561-B399-97CB6116050B}" srcOrd="1" destOrd="0" presId="urn:microsoft.com/office/officeart/2005/8/layout/hierarchy2"/>
    <dgm:cxn modelId="{618B46DA-CC90-489E-B71B-C2E851906B2C}" type="presParOf" srcId="{E04FB468-DC23-4561-B399-97CB6116050B}" destId="{663837FE-4B93-4B95-AC4A-FC6A2B352990}" srcOrd="0" destOrd="0" presId="urn:microsoft.com/office/officeart/2005/8/layout/hierarchy2"/>
    <dgm:cxn modelId="{317C96F6-4D45-4286-89A5-09BE388F6579}" type="presParOf" srcId="{E04FB468-DC23-4561-B399-97CB6116050B}" destId="{D0F5934D-DCA9-495D-8145-F6DAA83E768B}" srcOrd="1" destOrd="0" presId="urn:microsoft.com/office/officeart/2005/8/layout/hierarchy2"/>
    <dgm:cxn modelId="{53D92261-13D4-4E97-B6D2-DAB4141B9704}" type="presParOf" srcId="{E085120C-F63B-4555-BA32-007A5584FBBE}" destId="{979EFD35-A62C-44E8-9666-D2374572E3F1}" srcOrd="2" destOrd="0" presId="urn:microsoft.com/office/officeart/2005/8/layout/hierarchy2"/>
    <dgm:cxn modelId="{BD881034-F2AB-4F2A-8E88-D8855F4EE52E}" type="presParOf" srcId="{979EFD35-A62C-44E8-9666-D2374572E3F1}" destId="{DADF2161-784D-4FF3-A370-DCC307ED5402}" srcOrd="0" destOrd="0" presId="urn:microsoft.com/office/officeart/2005/8/layout/hierarchy2"/>
    <dgm:cxn modelId="{F2E99B77-5381-4DA1-A912-13E65181B54B}" type="presParOf" srcId="{E085120C-F63B-4555-BA32-007A5584FBBE}" destId="{DDA21BBA-393A-4BF6-A2D5-A78F0B2D3894}" srcOrd="3" destOrd="0" presId="urn:microsoft.com/office/officeart/2005/8/layout/hierarchy2"/>
    <dgm:cxn modelId="{4EBB20EC-9B32-4E91-9A7D-891EB38C459F}" type="presParOf" srcId="{DDA21BBA-393A-4BF6-A2D5-A78F0B2D3894}" destId="{AD3F7159-30D0-4DBF-A939-082EF271BCB5}" srcOrd="0" destOrd="0" presId="urn:microsoft.com/office/officeart/2005/8/layout/hierarchy2"/>
    <dgm:cxn modelId="{FE5952C7-164A-4ABA-9380-BDE80AE0C790}" type="presParOf" srcId="{DDA21BBA-393A-4BF6-A2D5-A78F0B2D3894}" destId="{F382ADAB-3B36-459C-A295-43C475AEC529}" srcOrd="1" destOrd="0" presId="urn:microsoft.com/office/officeart/2005/8/layout/hierarchy2"/>
    <dgm:cxn modelId="{434811DE-8BC2-4B2B-9CC9-1A7C7EEA4BC0}" type="presParOf" srcId="{E085120C-F63B-4555-BA32-007A5584FBBE}" destId="{A14B9806-1359-484D-BEEF-7B741DD067F6}" srcOrd="4" destOrd="0" presId="urn:microsoft.com/office/officeart/2005/8/layout/hierarchy2"/>
    <dgm:cxn modelId="{D96185C0-D8A4-4AB1-AE18-9225D72B4FEF}" type="presParOf" srcId="{A14B9806-1359-484D-BEEF-7B741DD067F6}" destId="{FB45F287-AC43-48A9-B88B-2C85007371E4}" srcOrd="0" destOrd="0" presId="urn:microsoft.com/office/officeart/2005/8/layout/hierarchy2"/>
    <dgm:cxn modelId="{EBC63759-DB75-48BB-A648-9A8264FEA9C2}" type="presParOf" srcId="{E085120C-F63B-4555-BA32-007A5584FBBE}" destId="{8A47F2BC-46EE-4A98-9133-0A105427BC34}" srcOrd="5" destOrd="0" presId="urn:microsoft.com/office/officeart/2005/8/layout/hierarchy2"/>
    <dgm:cxn modelId="{F74491C7-6E70-4E43-A45D-183434FD3092}" type="presParOf" srcId="{8A47F2BC-46EE-4A98-9133-0A105427BC34}" destId="{9B200BA8-1692-4C50-B2A2-795AAA41F025}" srcOrd="0" destOrd="0" presId="urn:microsoft.com/office/officeart/2005/8/layout/hierarchy2"/>
    <dgm:cxn modelId="{7D1697D9-B555-4E17-8DE6-DA60BDF9E488}" type="presParOf" srcId="{8A47F2BC-46EE-4A98-9133-0A105427BC34}" destId="{4E78ED78-C12A-4540-BC2A-410FBF485A7F}" srcOrd="1" destOrd="0" presId="urn:microsoft.com/office/officeart/2005/8/layout/hierarchy2"/>
    <dgm:cxn modelId="{3B1A7B13-7DCB-4627-BDF2-88358CBEC06D}" type="presParOf" srcId="{E085120C-F63B-4555-BA32-007A5584FBBE}" destId="{504480DD-5325-44DA-ABEA-9687B3739C22}" srcOrd="6" destOrd="0" presId="urn:microsoft.com/office/officeart/2005/8/layout/hierarchy2"/>
    <dgm:cxn modelId="{62DE7BB9-7636-4736-9706-F32D2D270539}" type="presParOf" srcId="{504480DD-5325-44DA-ABEA-9687B3739C22}" destId="{A4CC8888-0330-489F-ABA8-41278263855B}" srcOrd="0" destOrd="0" presId="urn:microsoft.com/office/officeart/2005/8/layout/hierarchy2"/>
    <dgm:cxn modelId="{0DE2046A-641F-4235-A619-65E191C933C8}" type="presParOf" srcId="{E085120C-F63B-4555-BA32-007A5584FBBE}" destId="{854B1B8E-B446-4E3F-9523-072820EA3914}" srcOrd="7" destOrd="0" presId="urn:microsoft.com/office/officeart/2005/8/layout/hierarchy2"/>
    <dgm:cxn modelId="{73264012-282C-4FD0-840A-802F24A12AF3}" type="presParOf" srcId="{854B1B8E-B446-4E3F-9523-072820EA3914}" destId="{7033ADAF-C537-43D4-8734-0F6FF7E5AE9B}" srcOrd="0" destOrd="0" presId="urn:microsoft.com/office/officeart/2005/8/layout/hierarchy2"/>
    <dgm:cxn modelId="{8191903C-2919-458D-820F-660D176A4141}" type="presParOf" srcId="{854B1B8E-B446-4E3F-9523-072820EA3914}" destId="{28A19C23-9F74-4FBF-9B25-F2CF8EEB1C49}" srcOrd="1" destOrd="0" presId="urn:microsoft.com/office/officeart/2005/8/layout/hierarchy2"/>
    <dgm:cxn modelId="{03AD7A78-6394-43BD-8D1B-310FF278E216}" type="presParOf" srcId="{E085120C-F63B-4555-BA32-007A5584FBBE}" destId="{A3F0BEA2-B988-4732-8ACD-CBADF988C1E6}" srcOrd="8" destOrd="0" presId="urn:microsoft.com/office/officeart/2005/8/layout/hierarchy2"/>
    <dgm:cxn modelId="{3D5E8FD8-8EB4-4B59-BAB5-A541653B471E}" type="presParOf" srcId="{A3F0BEA2-B988-4732-8ACD-CBADF988C1E6}" destId="{EEED8BE7-BAC4-4FA3-A897-7E4FE172E4C7}" srcOrd="0" destOrd="0" presId="urn:microsoft.com/office/officeart/2005/8/layout/hierarchy2"/>
    <dgm:cxn modelId="{B3C27E5F-9C74-4B71-A006-A3053742423F}" type="presParOf" srcId="{E085120C-F63B-4555-BA32-007A5584FBBE}" destId="{8B796D32-2A14-45B4-A9EA-F7FAE4E7BDC0}" srcOrd="9" destOrd="0" presId="urn:microsoft.com/office/officeart/2005/8/layout/hierarchy2"/>
    <dgm:cxn modelId="{1B4E012B-4EB7-497E-8EB4-C62D2604E6F5}" type="presParOf" srcId="{8B796D32-2A14-45B4-A9EA-F7FAE4E7BDC0}" destId="{EA0F74E3-1AA7-4A14-A7A8-B4BCFC5BBA3A}" srcOrd="0" destOrd="0" presId="urn:microsoft.com/office/officeart/2005/8/layout/hierarchy2"/>
    <dgm:cxn modelId="{4EFE62B7-16C2-4150-B8BC-FE51FEFC2213}" type="presParOf" srcId="{8B796D32-2A14-45B4-A9EA-F7FAE4E7BDC0}" destId="{47896BFA-95EB-4EEF-BCF9-AC4801DFF859}" srcOrd="1" destOrd="0" presId="urn:microsoft.com/office/officeart/2005/8/layout/hierarchy2"/>
    <dgm:cxn modelId="{0330A507-178C-4804-BBD6-3CD9F9BCD6D4}" type="presParOf" srcId="{E085120C-F63B-4555-BA32-007A5584FBBE}" destId="{9FEB6C28-C42E-4983-B4B3-55F8BF1BECAD}" srcOrd="10" destOrd="0" presId="urn:microsoft.com/office/officeart/2005/8/layout/hierarchy2"/>
    <dgm:cxn modelId="{3C56D2B3-9F0C-4D06-8541-DFA4E011CD68}" type="presParOf" srcId="{9FEB6C28-C42E-4983-B4B3-55F8BF1BECAD}" destId="{A20D5711-0925-4AB0-8DBD-4DC021011A9E}" srcOrd="0" destOrd="0" presId="urn:microsoft.com/office/officeart/2005/8/layout/hierarchy2"/>
    <dgm:cxn modelId="{0B15CCC6-7392-411A-A108-C07C48C72140}" type="presParOf" srcId="{E085120C-F63B-4555-BA32-007A5584FBBE}" destId="{0072B432-8D69-4298-BA4D-A4932F42CDC6}" srcOrd="11" destOrd="0" presId="urn:microsoft.com/office/officeart/2005/8/layout/hierarchy2"/>
    <dgm:cxn modelId="{720F8B61-5347-4914-BB65-DC98D5C81798}" type="presParOf" srcId="{0072B432-8D69-4298-BA4D-A4932F42CDC6}" destId="{2C3DE2CF-83D0-434B-BC68-B376DB578BE9}" srcOrd="0" destOrd="0" presId="urn:microsoft.com/office/officeart/2005/8/layout/hierarchy2"/>
    <dgm:cxn modelId="{0B553DC8-98B3-480C-A8C2-CBCA57BAD3A2}" type="presParOf" srcId="{0072B432-8D69-4298-BA4D-A4932F42CDC6}" destId="{416B22B3-51D7-4B1D-B40A-5C4A6BBD38EA}" srcOrd="1" destOrd="0" presId="urn:microsoft.com/office/officeart/2005/8/layout/hierarchy2"/>
    <dgm:cxn modelId="{7E0063B7-2508-4EC3-BF20-B95DDFA13A38}" type="presParOf" srcId="{45E0D01A-78F8-4172-BDAB-E17BC12584B2}" destId="{88AA0A4B-8BEE-4208-987D-B1E32F172C2A}" srcOrd="4" destOrd="0" presId="urn:microsoft.com/office/officeart/2005/8/layout/hierarchy2"/>
    <dgm:cxn modelId="{EAE31B1E-7058-4169-B86D-A16B26C8661C}" type="presParOf" srcId="{88AA0A4B-8BEE-4208-987D-B1E32F172C2A}" destId="{FDB1CA9A-CD5B-449C-A00C-2B8FCBA853E6}" srcOrd="0" destOrd="0" presId="urn:microsoft.com/office/officeart/2005/8/layout/hierarchy2"/>
    <dgm:cxn modelId="{F8002829-4AF0-4B7E-A870-5C01EA475C37}" type="presParOf" srcId="{45E0D01A-78F8-4172-BDAB-E17BC12584B2}" destId="{2F52FC56-9CC5-4D9D-8B94-6AD3FE7AB47F}" srcOrd="5" destOrd="0" presId="urn:microsoft.com/office/officeart/2005/8/layout/hierarchy2"/>
    <dgm:cxn modelId="{D1ED56BC-14DB-4AB1-8F84-14B6E2DA04EF}" type="presParOf" srcId="{2F52FC56-9CC5-4D9D-8B94-6AD3FE7AB47F}" destId="{FB9A6D08-8C3C-4EBB-8DDD-9BA12B0A0F63}" srcOrd="0" destOrd="0" presId="urn:microsoft.com/office/officeart/2005/8/layout/hierarchy2"/>
    <dgm:cxn modelId="{F31702BB-A075-45B9-9EF7-BC094FD18440}" type="presParOf" srcId="{2F52FC56-9CC5-4D9D-8B94-6AD3FE7AB47F}" destId="{F7BA31C3-48F3-43CB-9052-02A2FAF4DFA2}" srcOrd="1" destOrd="0" presId="urn:microsoft.com/office/officeart/2005/8/layout/hierarchy2"/>
    <dgm:cxn modelId="{A5DB886C-1348-4F07-A705-F24ABC6DFF2B}" type="presParOf" srcId="{F7BA31C3-48F3-43CB-9052-02A2FAF4DFA2}" destId="{99DE44CB-52E8-4CA7-A133-7EC89CDC0FB6}" srcOrd="0" destOrd="0" presId="urn:microsoft.com/office/officeart/2005/8/layout/hierarchy2"/>
    <dgm:cxn modelId="{8E2A02A1-F3CD-41B5-9CA2-C23E96E65973}" type="presParOf" srcId="{99DE44CB-52E8-4CA7-A133-7EC89CDC0FB6}" destId="{07ACD31C-31E4-430A-8787-A2E8359452B9}" srcOrd="0" destOrd="0" presId="urn:microsoft.com/office/officeart/2005/8/layout/hierarchy2"/>
    <dgm:cxn modelId="{A6718A03-9DDB-4BE7-9D1F-DEE85C6FC1DD}" type="presParOf" srcId="{F7BA31C3-48F3-43CB-9052-02A2FAF4DFA2}" destId="{9BB301A4-C4E0-4613-9F99-7B8185B59BE6}" srcOrd="1" destOrd="0" presId="urn:microsoft.com/office/officeart/2005/8/layout/hierarchy2"/>
    <dgm:cxn modelId="{330FA2B1-C85C-4F80-8EE9-020568EF42FD}" type="presParOf" srcId="{9BB301A4-C4E0-4613-9F99-7B8185B59BE6}" destId="{602B2261-52EE-470A-8AE6-F1DA1EE26772}" srcOrd="0" destOrd="0" presId="urn:microsoft.com/office/officeart/2005/8/layout/hierarchy2"/>
    <dgm:cxn modelId="{124EB4B0-16F5-418D-9A8A-B7F368939DA8}" type="presParOf" srcId="{9BB301A4-C4E0-4613-9F99-7B8185B59BE6}" destId="{FF2450BE-070B-4C49-8EFC-56EC6A146B5D}" srcOrd="1" destOrd="0" presId="urn:microsoft.com/office/officeart/2005/8/layout/hierarchy2"/>
    <dgm:cxn modelId="{A9D37BC4-22F1-417D-BD5E-12345F9114BD}" type="presParOf" srcId="{F7BA31C3-48F3-43CB-9052-02A2FAF4DFA2}" destId="{ECCB98FF-7BA8-4BCC-95DC-8E4CA9A16EE8}" srcOrd="2" destOrd="0" presId="urn:microsoft.com/office/officeart/2005/8/layout/hierarchy2"/>
    <dgm:cxn modelId="{21DC169F-CC08-4464-8807-16B619485376}" type="presParOf" srcId="{ECCB98FF-7BA8-4BCC-95DC-8E4CA9A16EE8}" destId="{99C60362-F69B-45A6-A8BA-45993B0D085F}" srcOrd="0" destOrd="0" presId="urn:microsoft.com/office/officeart/2005/8/layout/hierarchy2"/>
    <dgm:cxn modelId="{4E9725C1-5510-4669-B681-AF5F393B15FB}" type="presParOf" srcId="{F7BA31C3-48F3-43CB-9052-02A2FAF4DFA2}" destId="{B6167EF9-6DCA-4831-95ED-FB499D768282}" srcOrd="3" destOrd="0" presId="urn:microsoft.com/office/officeart/2005/8/layout/hierarchy2"/>
    <dgm:cxn modelId="{46A2401C-0E47-48DA-92E1-2364D0960B46}" type="presParOf" srcId="{B6167EF9-6DCA-4831-95ED-FB499D768282}" destId="{4B5FF6CD-897A-464B-81C0-A6F655D7FE16}" srcOrd="0" destOrd="0" presId="urn:microsoft.com/office/officeart/2005/8/layout/hierarchy2"/>
    <dgm:cxn modelId="{7E2ED631-2B1B-4180-8906-1D489CCC5722}" type="presParOf" srcId="{B6167EF9-6DCA-4831-95ED-FB499D768282}" destId="{8B52E73F-C79D-438F-9A9B-23154EB5B6B4}" srcOrd="1" destOrd="0" presId="urn:microsoft.com/office/officeart/2005/8/layout/hierarchy2"/>
    <dgm:cxn modelId="{7A4B5661-CA27-49F8-A1B8-AD552D362E81}" type="presParOf" srcId="{F7BA31C3-48F3-43CB-9052-02A2FAF4DFA2}" destId="{D66E400E-AB95-47A2-8403-FD01838CF8E0}" srcOrd="4" destOrd="0" presId="urn:microsoft.com/office/officeart/2005/8/layout/hierarchy2"/>
    <dgm:cxn modelId="{544BD36B-57D1-4A62-9465-47F3892998DD}" type="presParOf" srcId="{D66E400E-AB95-47A2-8403-FD01838CF8E0}" destId="{3788E536-8D00-41CB-BE4C-F3BDEB1109F4}" srcOrd="0" destOrd="0" presId="urn:microsoft.com/office/officeart/2005/8/layout/hierarchy2"/>
    <dgm:cxn modelId="{C5ACC916-2471-4EA2-A333-B3135FD73B66}" type="presParOf" srcId="{F7BA31C3-48F3-43CB-9052-02A2FAF4DFA2}" destId="{9E2B85B1-A53F-4DD9-93E5-6B87D209FAC6}" srcOrd="5" destOrd="0" presId="urn:microsoft.com/office/officeart/2005/8/layout/hierarchy2"/>
    <dgm:cxn modelId="{9C42757B-D427-4DA2-A263-F752239A99D3}" type="presParOf" srcId="{9E2B85B1-A53F-4DD9-93E5-6B87D209FAC6}" destId="{461FCB6E-96A4-4F8C-A337-388B28548202}" srcOrd="0" destOrd="0" presId="urn:microsoft.com/office/officeart/2005/8/layout/hierarchy2"/>
    <dgm:cxn modelId="{DC2EC674-659A-43B7-B2EC-B47B428A8429}" type="presParOf" srcId="{9E2B85B1-A53F-4DD9-93E5-6B87D209FAC6}" destId="{7A463EEA-A02F-486F-BDB4-D749381F0153}" srcOrd="1" destOrd="0" presId="urn:microsoft.com/office/officeart/2005/8/layout/hierarchy2"/>
    <dgm:cxn modelId="{C4B688B4-A678-41E2-A032-921DE51E22C6}" type="presParOf" srcId="{F7BA31C3-48F3-43CB-9052-02A2FAF4DFA2}" destId="{7BC73905-DC17-44EB-9EBE-F65A56A9EBA9}" srcOrd="6" destOrd="0" presId="urn:microsoft.com/office/officeart/2005/8/layout/hierarchy2"/>
    <dgm:cxn modelId="{D7C60D76-91BC-42BD-B9C2-256729BB4C2C}" type="presParOf" srcId="{7BC73905-DC17-44EB-9EBE-F65A56A9EBA9}" destId="{4A114B76-4421-4BF2-90FB-24369A38600A}" srcOrd="0" destOrd="0" presId="urn:microsoft.com/office/officeart/2005/8/layout/hierarchy2"/>
    <dgm:cxn modelId="{47D27970-E8F2-459D-B4D2-88A0A2C89BD3}" type="presParOf" srcId="{F7BA31C3-48F3-43CB-9052-02A2FAF4DFA2}" destId="{22F57733-845F-482C-A636-E7A9C726B72F}" srcOrd="7" destOrd="0" presId="urn:microsoft.com/office/officeart/2005/8/layout/hierarchy2"/>
    <dgm:cxn modelId="{40A99780-AF15-4E96-9C83-ECDC237AE479}" type="presParOf" srcId="{22F57733-845F-482C-A636-E7A9C726B72F}" destId="{CDA1961B-80AC-4DB9-A67F-912D4A22CC59}" srcOrd="0" destOrd="0" presId="urn:microsoft.com/office/officeart/2005/8/layout/hierarchy2"/>
    <dgm:cxn modelId="{5F6337FF-ECED-4E5F-8176-399EC4CE6EAC}" type="presParOf" srcId="{22F57733-845F-482C-A636-E7A9C726B72F}" destId="{EA96B705-E7B7-49E6-ADC4-06E98451C254}"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A96F1-072B-4658-87AF-00A7ADDF2A87}">
      <dsp:nvSpPr>
        <dsp:cNvPr id="0" name=""/>
        <dsp:cNvSpPr/>
      </dsp:nvSpPr>
      <dsp:spPr>
        <a:xfrm>
          <a:off x="0" y="2582256"/>
          <a:ext cx="1427541" cy="106581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Introduction: Linguistic Form and Function</a:t>
          </a:r>
          <a:endParaRPr lang="en-US" sz="1600" kern="1200" dirty="0"/>
        </a:p>
      </dsp:txBody>
      <dsp:txXfrm>
        <a:off x="31217" y="2613473"/>
        <a:ext cx="1365107" cy="1003378"/>
      </dsp:txXfrm>
    </dsp:sp>
    <dsp:sp modelId="{09B75CE4-2169-4743-98F0-2015D669B4B6}">
      <dsp:nvSpPr>
        <dsp:cNvPr id="0" name=""/>
        <dsp:cNvSpPr/>
      </dsp:nvSpPr>
      <dsp:spPr>
        <a:xfrm rot="17932905">
          <a:off x="693632" y="1857439"/>
          <a:ext cx="2839123" cy="29458"/>
        </a:xfrm>
        <a:custGeom>
          <a:avLst/>
          <a:gdLst/>
          <a:ahLst/>
          <a:cxnLst/>
          <a:rect l="0" t="0" r="0" b="0"/>
          <a:pathLst>
            <a:path>
              <a:moveTo>
                <a:pt x="0" y="14729"/>
              </a:moveTo>
              <a:lnTo>
                <a:pt x="2839123" y="1472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2042216" y="1801190"/>
        <a:ext cx="141956" cy="141956"/>
      </dsp:txXfrm>
    </dsp:sp>
    <dsp:sp modelId="{658FE27A-B16A-4E74-B803-8821F7C18885}">
      <dsp:nvSpPr>
        <dsp:cNvPr id="0" name=""/>
        <dsp:cNvSpPr/>
      </dsp:nvSpPr>
      <dsp:spPr>
        <a:xfrm>
          <a:off x="2798847" y="67989"/>
          <a:ext cx="1375598" cy="112236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The Function of Language</a:t>
          </a:r>
          <a:endParaRPr lang="en-US" sz="1800" kern="1200" dirty="0"/>
        </a:p>
      </dsp:txBody>
      <dsp:txXfrm>
        <a:off x="2831720" y="100862"/>
        <a:ext cx="1309852" cy="1056623"/>
      </dsp:txXfrm>
    </dsp:sp>
    <dsp:sp modelId="{58B483E8-8822-4514-8140-FDB054CEBD70}">
      <dsp:nvSpPr>
        <dsp:cNvPr id="0" name=""/>
        <dsp:cNvSpPr/>
      </dsp:nvSpPr>
      <dsp:spPr>
        <a:xfrm rot="19786191">
          <a:off x="4110086" y="376170"/>
          <a:ext cx="946520" cy="29458"/>
        </a:xfrm>
        <a:custGeom>
          <a:avLst/>
          <a:gdLst/>
          <a:ahLst/>
          <a:cxnLst/>
          <a:rect l="0" t="0" r="0" b="0"/>
          <a:pathLst>
            <a:path>
              <a:moveTo>
                <a:pt x="0" y="14729"/>
              </a:moveTo>
              <a:lnTo>
                <a:pt x="946520" y="147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9684" y="367236"/>
        <a:ext cx="47326" cy="47326"/>
      </dsp:txXfrm>
    </dsp:sp>
    <dsp:sp modelId="{848CFE58-7080-4EEE-BF7D-1F71E27AD741}">
      <dsp:nvSpPr>
        <dsp:cNvPr id="0" name=""/>
        <dsp:cNvSpPr/>
      </dsp:nvSpPr>
      <dsp:spPr>
        <a:xfrm>
          <a:off x="4992248" y="0"/>
          <a:ext cx="2017593" cy="3052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The Transactional View</a:t>
          </a:r>
          <a:endParaRPr lang="en-US" sz="1600" kern="1200" dirty="0"/>
        </a:p>
      </dsp:txBody>
      <dsp:txXfrm>
        <a:off x="5001188" y="8940"/>
        <a:ext cx="1999713" cy="287370"/>
      </dsp:txXfrm>
    </dsp:sp>
    <dsp:sp modelId="{68C55820-082C-4F9F-A345-F4DA6E0174DC}">
      <dsp:nvSpPr>
        <dsp:cNvPr id="0" name=""/>
        <dsp:cNvSpPr/>
      </dsp:nvSpPr>
      <dsp:spPr>
        <a:xfrm rot="100209">
          <a:off x="4174256" y="627388"/>
          <a:ext cx="888216" cy="29458"/>
        </a:xfrm>
        <a:custGeom>
          <a:avLst/>
          <a:gdLst/>
          <a:ahLst/>
          <a:cxnLst/>
          <a:rect l="0" t="0" r="0" b="0"/>
          <a:pathLst>
            <a:path>
              <a:moveTo>
                <a:pt x="0" y="14729"/>
              </a:moveTo>
              <a:lnTo>
                <a:pt x="888216" y="147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96159" y="619912"/>
        <a:ext cx="44410" cy="44410"/>
      </dsp:txXfrm>
    </dsp:sp>
    <dsp:sp modelId="{72C8A507-DAE8-43D0-8914-65C7AF6B56A1}">
      <dsp:nvSpPr>
        <dsp:cNvPr id="0" name=""/>
        <dsp:cNvSpPr/>
      </dsp:nvSpPr>
      <dsp:spPr>
        <a:xfrm>
          <a:off x="5062284" y="489478"/>
          <a:ext cx="1967019" cy="33116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The Interactional View</a:t>
          </a:r>
          <a:endParaRPr lang="en-US" sz="1600" kern="1200" dirty="0"/>
        </a:p>
      </dsp:txBody>
      <dsp:txXfrm>
        <a:off x="5071984" y="499178"/>
        <a:ext cx="1947619" cy="311766"/>
      </dsp:txXfrm>
    </dsp:sp>
    <dsp:sp modelId="{96CC0958-3CF7-4C5A-9952-6820F0756EE7}">
      <dsp:nvSpPr>
        <dsp:cNvPr id="0" name=""/>
        <dsp:cNvSpPr/>
      </dsp:nvSpPr>
      <dsp:spPr>
        <a:xfrm rot="21409746">
          <a:off x="1426437" y="3060560"/>
          <a:ext cx="1441708" cy="29458"/>
        </a:xfrm>
        <a:custGeom>
          <a:avLst/>
          <a:gdLst/>
          <a:ahLst/>
          <a:cxnLst/>
          <a:rect l="0" t="0" r="0" b="0"/>
          <a:pathLst>
            <a:path>
              <a:moveTo>
                <a:pt x="0" y="14729"/>
              </a:moveTo>
              <a:lnTo>
                <a:pt x="1441708" y="1472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11249" y="3039246"/>
        <a:ext cx="72085" cy="72085"/>
      </dsp:txXfrm>
    </dsp:sp>
    <dsp:sp modelId="{6C9DE2DB-8349-49C3-8592-469DB4454D80}">
      <dsp:nvSpPr>
        <dsp:cNvPr id="0" name=""/>
        <dsp:cNvSpPr/>
      </dsp:nvSpPr>
      <dsp:spPr>
        <a:xfrm>
          <a:off x="2867042" y="2474231"/>
          <a:ext cx="1370884" cy="112236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Spoken and Written Language</a:t>
          </a:r>
          <a:endParaRPr lang="en-US" sz="1800" kern="1200" dirty="0"/>
        </a:p>
      </dsp:txBody>
      <dsp:txXfrm>
        <a:off x="2899915" y="2507104"/>
        <a:ext cx="1305138" cy="1056623"/>
      </dsp:txXfrm>
    </dsp:sp>
    <dsp:sp modelId="{6CF1AAB6-F7A1-4915-B815-CC3ACDC09F7D}">
      <dsp:nvSpPr>
        <dsp:cNvPr id="0" name=""/>
        <dsp:cNvSpPr/>
      </dsp:nvSpPr>
      <dsp:spPr>
        <a:xfrm rot="17546924">
          <a:off x="3627384" y="2107830"/>
          <a:ext cx="1975406" cy="29458"/>
        </a:xfrm>
        <a:custGeom>
          <a:avLst/>
          <a:gdLst/>
          <a:ahLst/>
          <a:cxnLst/>
          <a:rect l="0" t="0" r="0" b="0"/>
          <a:pathLst>
            <a:path>
              <a:moveTo>
                <a:pt x="0" y="14729"/>
              </a:moveTo>
              <a:lnTo>
                <a:pt x="1975406" y="147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565702" y="2073174"/>
        <a:ext cx="98770" cy="98770"/>
      </dsp:txXfrm>
    </dsp:sp>
    <dsp:sp modelId="{663837FE-4B93-4B95-AC4A-FC6A2B352990}">
      <dsp:nvSpPr>
        <dsp:cNvPr id="0" name=""/>
        <dsp:cNvSpPr/>
      </dsp:nvSpPr>
      <dsp:spPr>
        <a:xfrm>
          <a:off x="4992248" y="1049810"/>
          <a:ext cx="2100760" cy="3197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Manner of Production</a:t>
          </a:r>
          <a:endParaRPr lang="en-US" sz="1600" kern="1200" dirty="0"/>
        </a:p>
      </dsp:txBody>
      <dsp:txXfrm>
        <a:off x="5001614" y="1059176"/>
        <a:ext cx="2082028" cy="301053"/>
      </dsp:txXfrm>
    </dsp:sp>
    <dsp:sp modelId="{979EFD35-A62C-44E8-9666-D2374572E3F1}">
      <dsp:nvSpPr>
        <dsp:cNvPr id="0" name=""/>
        <dsp:cNvSpPr/>
      </dsp:nvSpPr>
      <dsp:spPr>
        <a:xfrm rot="18174306">
          <a:off x="3920818" y="2437798"/>
          <a:ext cx="1388537" cy="29458"/>
        </a:xfrm>
        <a:custGeom>
          <a:avLst/>
          <a:gdLst/>
          <a:ahLst/>
          <a:cxnLst/>
          <a:rect l="0" t="0" r="0" b="0"/>
          <a:pathLst>
            <a:path>
              <a:moveTo>
                <a:pt x="0" y="14729"/>
              </a:moveTo>
              <a:lnTo>
                <a:pt x="1388537" y="147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80374" y="2417814"/>
        <a:ext cx="69426" cy="69426"/>
      </dsp:txXfrm>
    </dsp:sp>
    <dsp:sp modelId="{AD3F7159-30D0-4DBF-A939-082EF271BCB5}">
      <dsp:nvSpPr>
        <dsp:cNvPr id="0" name=""/>
        <dsp:cNvSpPr/>
      </dsp:nvSpPr>
      <dsp:spPr>
        <a:xfrm>
          <a:off x="4992248" y="1540094"/>
          <a:ext cx="2283033" cy="65908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The Representation of Discourse: Texts</a:t>
          </a:r>
        </a:p>
      </dsp:txBody>
      <dsp:txXfrm>
        <a:off x="5011552" y="1559398"/>
        <a:ext cx="2244425" cy="620480"/>
      </dsp:txXfrm>
    </dsp:sp>
    <dsp:sp modelId="{A14B9806-1359-484D-BEEF-7B741DD067F6}">
      <dsp:nvSpPr>
        <dsp:cNvPr id="0" name=""/>
        <dsp:cNvSpPr/>
      </dsp:nvSpPr>
      <dsp:spPr>
        <a:xfrm rot="19982079">
          <a:off x="4191920" y="2828800"/>
          <a:ext cx="846334" cy="29458"/>
        </a:xfrm>
        <a:custGeom>
          <a:avLst/>
          <a:gdLst/>
          <a:ahLst/>
          <a:cxnLst/>
          <a:rect l="0" t="0" r="0" b="0"/>
          <a:pathLst>
            <a:path>
              <a:moveTo>
                <a:pt x="0" y="14729"/>
              </a:moveTo>
              <a:lnTo>
                <a:pt x="846334" y="147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93929" y="2822371"/>
        <a:ext cx="42316" cy="42316"/>
      </dsp:txXfrm>
    </dsp:sp>
    <dsp:sp modelId="{9B200BA8-1692-4C50-B2A2-795AAA41F025}">
      <dsp:nvSpPr>
        <dsp:cNvPr id="0" name=""/>
        <dsp:cNvSpPr/>
      </dsp:nvSpPr>
      <dsp:spPr>
        <a:xfrm>
          <a:off x="4992248" y="2477362"/>
          <a:ext cx="2230708" cy="3485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Written Text</a:t>
          </a:r>
        </a:p>
      </dsp:txBody>
      <dsp:txXfrm>
        <a:off x="5002457" y="2487571"/>
        <a:ext cx="2210290" cy="328144"/>
      </dsp:txXfrm>
    </dsp:sp>
    <dsp:sp modelId="{504480DD-5325-44DA-ABEA-9687B3739C22}">
      <dsp:nvSpPr>
        <dsp:cNvPr id="0" name=""/>
        <dsp:cNvSpPr/>
      </dsp:nvSpPr>
      <dsp:spPr>
        <a:xfrm rot="742993">
          <a:off x="4228943" y="3103495"/>
          <a:ext cx="772289" cy="29458"/>
        </a:xfrm>
        <a:custGeom>
          <a:avLst/>
          <a:gdLst/>
          <a:ahLst/>
          <a:cxnLst/>
          <a:rect l="0" t="0" r="0" b="0"/>
          <a:pathLst>
            <a:path>
              <a:moveTo>
                <a:pt x="0" y="14729"/>
              </a:moveTo>
              <a:lnTo>
                <a:pt x="772289" y="147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95780" y="3098917"/>
        <a:ext cx="38614" cy="38614"/>
      </dsp:txXfrm>
    </dsp:sp>
    <dsp:sp modelId="{7033ADAF-C537-43D4-8734-0F6FF7E5AE9B}">
      <dsp:nvSpPr>
        <dsp:cNvPr id="0" name=""/>
        <dsp:cNvSpPr/>
      </dsp:nvSpPr>
      <dsp:spPr>
        <a:xfrm>
          <a:off x="4992248" y="3037694"/>
          <a:ext cx="2123836" cy="3266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Spoken Text</a:t>
          </a:r>
        </a:p>
      </dsp:txBody>
      <dsp:txXfrm>
        <a:off x="5001816" y="3047262"/>
        <a:ext cx="2104700" cy="307540"/>
      </dsp:txXfrm>
    </dsp:sp>
    <dsp:sp modelId="{A3F0BEA2-B988-4732-8ACD-CBADF988C1E6}">
      <dsp:nvSpPr>
        <dsp:cNvPr id="0" name=""/>
        <dsp:cNvSpPr/>
      </dsp:nvSpPr>
      <dsp:spPr>
        <a:xfrm rot="2660382">
          <a:off x="4087743" y="3389253"/>
          <a:ext cx="1054687" cy="29458"/>
        </a:xfrm>
        <a:custGeom>
          <a:avLst/>
          <a:gdLst/>
          <a:ahLst/>
          <a:cxnLst/>
          <a:rect l="0" t="0" r="0" b="0"/>
          <a:pathLst>
            <a:path>
              <a:moveTo>
                <a:pt x="0" y="14729"/>
              </a:moveTo>
              <a:lnTo>
                <a:pt x="1054687" y="147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88720" y="3377615"/>
        <a:ext cx="52734" cy="52734"/>
      </dsp:txXfrm>
    </dsp:sp>
    <dsp:sp modelId="{EA0F74E3-1AA7-4A14-A7A8-B4BCFC5BBA3A}">
      <dsp:nvSpPr>
        <dsp:cNvPr id="0" name=""/>
        <dsp:cNvSpPr/>
      </dsp:nvSpPr>
      <dsp:spPr>
        <a:xfrm>
          <a:off x="4992248" y="3527978"/>
          <a:ext cx="3156438" cy="48913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The Relationship Between Speech and Writing</a:t>
          </a:r>
        </a:p>
      </dsp:txBody>
      <dsp:txXfrm>
        <a:off x="5006574" y="3542304"/>
        <a:ext cx="3127786" cy="460487"/>
      </dsp:txXfrm>
    </dsp:sp>
    <dsp:sp modelId="{9FEB6C28-C42E-4983-B4B3-55F8BF1BECAD}">
      <dsp:nvSpPr>
        <dsp:cNvPr id="0" name=""/>
        <dsp:cNvSpPr/>
      </dsp:nvSpPr>
      <dsp:spPr>
        <a:xfrm rot="3762752">
          <a:off x="3792409" y="3751814"/>
          <a:ext cx="1645355" cy="29458"/>
        </a:xfrm>
        <a:custGeom>
          <a:avLst/>
          <a:gdLst/>
          <a:ahLst/>
          <a:cxnLst/>
          <a:rect l="0" t="0" r="0" b="0"/>
          <a:pathLst>
            <a:path>
              <a:moveTo>
                <a:pt x="0" y="14729"/>
              </a:moveTo>
              <a:lnTo>
                <a:pt x="1645355" y="147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73953" y="3725410"/>
        <a:ext cx="82267" cy="82267"/>
      </dsp:txXfrm>
    </dsp:sp>
    <dsp:sp modelId="{2C3DE2CF-83D0-434B-BC68-B376DB578BE9}">
      <dsp:nvSpPr>
        <dsp:cNvPr id="0" name=""/>
        <dsp:cNvSpPr/>
      </dsp:nvSpPr>
      <dsp:spPr>
        <a:xfrm>
          <a:off x="4992248" y="4158357"/>
          <a:ext cx="3581502" cy="6786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Differences in Form between Written and Spoken Language</a:t>
          </a:r>
        </a:p>
      </dsp:txBody>
      <dsp:txXfrm>
        <a:off x="5012124" y="4178233"/>
        <a:ext cx="3541750" cy="638877"/>
      </dsp:txXfrm>
    </dsp:sp>
    <dsp:sp modelId="{88AA0A4B-8BEE-4208-987D-B1E32F172C2A}">
      <dsp:nvSpPr>
        <dsp:cNvPr id="0" name=""/>
        <dsp:cNvSpPr/>
      </dsp:nvSpPr>
      <dsp:spPr>
        <a:xfrm rot="3708590">
          <a:off x="547509" y="4570573"/>
          <a:ext cx="3335977" cy="29458"/>
        </a:xfrm>
        <a:custGeom>
          <a:avLst/>
          <a:gdLst/>
          <a:ahLst/>
          <a:cxnLst/>
          <a:rect l="0" t="0" r="0" b="0"/>
          <a:pathLst>
            <a:path>
              <a:moveTo>
                <a:pt x="0" y="14729"/>
              </a:moveTo>
              <a:lnTo>
                <a:pt x="3335977" y="1472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132098" y="4501903"/>
        <a:ext cx="166798" cy="166798"/>
      </dsp:txXfrm>
    </dsp:sp>
    <dsp:sp modelId="{FB9A6D08-8C3C-4EBB-8DDD-9BA12B0A0F63}">
      <dsp:nvSpPr>
        <dsp:cNvPr id="0" name=""/>
        <dsp:cNvSpPr/>
      </dsp:nvSpPr>
      <dsp:spPr>
        <a:xfrm>
          <a:off x="3003455" y="5494257"/>
          <a:ext cx="1375598" cy="112236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Sentence and Utterance</a:t>
          </a:r>
          <a:endParaRPr lang="en-US" sz="1800" kern="1200" dirty="0"/>
        </a:p>
      </dsp:txBody>
      <dsp:txXfrm>
        <a:off x="3036328" y="5527130"/>
        <a:ext cx="1309852" cy="1056623"/>
      </dsp:txXfrm>
    </dsp:sp>
    <dsp:sp modelId="{99DE44CB-52E8-4CA7-A133-7EC89CDC0FB6}">
      <dsp:nvSpPr>
        <dsp:cNvPr id="0" name=""/>
        <dsp:cNvSpPr/>
      </dsp:nvSpPr>
      <dsp:spPr>
        <a:xfrm rot="18429657">
          <a:off x="4148320" y="5576301"/>
          <a:ext cx="1165483" cy="29458"/>
        </a:xfrm>
        <a:custGeom>
          <a:avLst/>
          <a:gdLst/>
          <a:ahLst/>
          <a:cxnLst/>
          <a:rect l="0" t="0" r="0" b="0"/>
          <a:pathLst>
            <a:path>
              <a:moveTo>
                <a:pt x="0" y="14729"/>
              </a:moveTo>
              <a:lnTo>
                <a:pt x="1165483" y="147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01925" y="5561893"/>
        <a:ext cx="58274" cy="58274"/>
      </dsp:txXfrm>
    </dsp:sp>
    <dsp:sp modelId="{602B2261-52EE-470A-8AE6-F1DA1EE26772}">
      <dsp:nvSpPr>
        <dsp:cNvPr id="0" name=""/>
        <dsp:cNvSpPr/>
      </dsp:nvSpPr>
      <dsp:spPr>
        <a:xfrm>
          <a:off x="5083070" y="4968225"/>
          <a:ext cx="2244738" cy="31678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On  ‘Data’</a:t>
          </a:r>
          <a:endParaRPr lang="en-US" sz="1600" kern="1200" dirty="0"/>
        </a:p>
      </dsp:txBody>
      <dsp:txXfrm>
        <a:off x="5092348" y="4977503"/>
        <a:ext cx="2226182" cy="298232"/>
      </dsp:txXfrm>
    </dsp:sp>
    <dsp:sp modelId="{ECCB98FF-7BA8-4BCC-95DC-8E4CA9A16EE8}">
      <dsp:nvSpPr>
        <dsp:cNvPr id="0" name=""/>
        <dsp:cNvSpPr/>
      </dsp:nvSpPr>
      <dsp:spPr>
        <a:xfrm rot="19664771">
          <a:off x="4314824" y="5818579"/>
          <a:ext cx="832474" cy="29458"/>
        </a:xfrm>
        <a:custGeom>
          <a:avLst/>
          <a:gdLst/>
          <a:ahLst/>
          <a:cxnLst/>
          <a:rect l="0" t="0" r="0" b="0"/>
          <a:pathLst>
            <a:path>
              <a:moveTo>
                <a:pt x="0" y="14729"/>
              </a:moveTo>
              <a:lnTo>
                <a:pt x="832474" y="147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10250" y="5812496"/>
        <a:ext cx="41623" cy="41623"/>
      </dsp:txXfrm>
    </dsp:sp>
    <dsp:sp modelId="{4B5FF6CD-897A-464B-81C0-A6F655D7FE16}">
      <dsp:nvSpPr>
        <dsp:cNvPr id="0" name=""/>
        <dsp:cNvSpPr/>
      </dsp:nvSpPr>
      <dsp:spPr>
        <a:xfrm>
          <a:off x="5083070" y="5453369"/>
          <a:ext cx="2244738" cy="3156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Rules Versus Regularities</a:t>
          </a:r>
          <a:endParaRPr lang="en-US" sz="1600" kern="1200" dirty="0"/>
        </a:p>
      </dsp:txBody>
      <dsp:txXfrm>
        <a:off x="5092314" y="5462613"/>
        <a:ext cx="2226250" cy="297122"/>
      </dsp:txXfrm>
    </dsp:sp>
    <dsp:sp modelId="{D66E400E-AB95-47A2-8403-FD01838CF8E0}">
      <dsp:nvSpPr>
        <dsp:cNvPr id="0" name=""/>
        <dsp:cNvSpPr/>
      </dsp:nvSpPr>
      <dsp:spPr>
        <a:xfrm rot="393693">
          <a:off x="4376732" y="6081202"/>
          <a:ext cx="708659" cy="29458"/>
        </a:xfrm>
        <a:custGeom>
          <a:avLst/>
          <a:gdLst/>
          <a:ahLst/>
          <a:cxnLst/>
          <a:rect l="0" t="0" r="0" b="0"/>
          <a:pathLst>
            <a:path>
              <a:moveTo>
                <a:pt x="0" y="14729"/>
              </a:moveTo>
              <a:lnTo>
                <a:pt x="708659" y="147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13345" y="6078215"/>
        <a:ext cx="35432" cy="35432"/>
      </dsp:txXfrm>
    </dsp:sp>
    <dsp:sp modelId="{461FCB6E-96A4-4F8C-A337-388B28548202}">
      <dsp:nvSpPr>
        <dsp:cNvPr id="0" name=""/>
        <dsp:cNvSpPr/>
      </dsp:nvSpPr>
      <dsp:spPr>
        <a:xfrm>
          <a:off x="5083070" y="5937335"/>
          <a:ext cx="2786595" cy="39817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Product Versus process</a:t>
          </a:r>
          <a:endParaRPr lang="en-US" sz="1600" kern="1200" dirty="0"/>
        </a:p>
      </dsp:txBody>
      <dsp:txXfrm>
        <a:off x="5094732" y="5948997"/>
        <a:ext cx="2763271" cy="374847"/>
      </dsp:txXfrm>
    </dsp:sp>
    <dsp:sp modelId="{7BC73905-DC17-44EB-9EBE-F65A56A9EBA9}">
      <dsp:nvSpPr>
        <dsp:cNvPr id="0" name=""/>
        <dsp:cNvSpPr/>
      </dsp:nvSpPr>
      <dsp:spPr>
        <a:xfrm rot="2491328">
          <a:off x="4260902" y="6352386"/>
          <a:ext cx="940320" cy="29458"/>
        </a:xfrm>
        <a:custGeom>
          <a:avLst/>
          <a:gdLst/>
          <a:ahLst/>
          <a:cxnLst/>
          <a:rect l="0" t="0" r="0" b="0"/>
          <a:pathLst>
            <a:path>
              <a:moveTo>
                <a:pt x="0" y="14729"/>
              </a:moveTo>
              <a:lnTo>
                <a:pt x="940320" y="14729"/>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07554" y="6343607"/>
        <a:ext cx="47016" cy="47016"/>
      </dsp:txXfrm>
    </dsp:sp>
    <dsp:sp modelId="{CDA1961B-80AC-4DB9-A67F-912D4A22CC59}">
      <dsp:nvSpPr>
        <dsp:cNvPr id="0" name=""/>
        <dsp:cNvSpPr/>
      </dsp:nvSpPr>
      <dsp:spPr>
        <a:xfrm>
          <a:off x="5083070" y="6503862"/>
          <a:ext cx="2520235" cy="34985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On ‘context’</a:t>
          </a:r>
          <a:endParaRPr lang="en-US" sz="1600" kern="1200" dirty="0"/>
        </a:p>
      </dsp:txBody>
      <dsp:txXfrm>
        <a:off x="5093317" y="6514109"/>
        <a:ext cx="2499741" cy="3293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0F814-A674-41B5-B02F-02EFD18E2581}" type="datetimeFigureOut">
              <a:rPr lang="en-US" smtClean="0"/>
              <a:pPr/>
              <a:t>4/14/2016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9CD269-510F-4294-8538-A2A4DFB94E57}" type="slidenum">
              <a:rPr lang="en-US" smtClean="0"/>
              <a:pPr/>
              <a:t>‹#›</a:t>
            </a:fld>
            <a:endParaRPr lang="en-US" dirty="0"/>
          </a:p>
        </p:txBody>
      </p:sp>
    </p:spTree>
    <p:extLst>
      <p:ext uri="{BB962C8B-B14F-4D97-AF65-F5344CB8AC3E}">
        <p14:creationId xmlns:p14="http://schemas.microsoft.com/office/powerpoint/2010/main" xmlns="" val="242736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049BB2-599D-49AE-9615-232300D0A81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049BB2-599D-49AE-9615-232300D0A814}"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049BB2-599D-49AE-9615-232300D0A814}"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49BB2-599D-49AE-9615-232300D0A814}" type="slidenum">
              <a:rPr lang="en-US" smtClean="0"/>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49BB2-599D-49AE-9615-232300D0A814}"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49BB2-599D-49AE-9615-232300D0A814}" type="slidenum">
              <a:rPr lang="en-US" smtClean="0"/>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49BB2-599D-49AE-9615-232300D0A814}"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49BB2-599D-49AE-9615-232300D0A814}" type="slidenum">
              <a:rPr lang="en-US" smtClean="0"/>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49BB2-599D-49AE-9615-232300D0A814}" type="slidenum">
              <a:rPr lang="en-US" smtClean="0"/>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49BB2-599D-49AE-9615-232300D0A814}" type="slidenum">
              <a:rPr lang="en-US" smtClean="0"/>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049BB2-599D-49AE-9615-232300D0A814}"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049BB2-599D-49AE-9615-232300D0A814}"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049BB2-599D-49AE-9615-232300D0A814}"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049BB2-599D-49AE-9615-232300D0A814}"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049BB2-599D-49AE-9615-232300D0A814}"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049BB2-599D-49AE-9615-232300D0A814}"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049BB2-599D-49AE-9615-232300D0A814}"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049BB2-599D-49AE-9615-232300D0A814}"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049BB2-599D-49AE-9615-232300D0A814}"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FFE241-252C-4BA9-8393-AD48E9BFFE60}"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A03DC-9CDC-4841-8F1D-8633B72441F7}" type="slidenum">
              <a:rPr lang="en-US" smtClean="0"/>
              <a:pPr/>
              <a:t>‹#›</a:t>
            </a:fld>
            <a:endParaRPr lang="en-US" dirty="0"/>
          </a:p>
        </p:txBody>
      </p:sp>
    </p:spTree>
    <p:extLst>
      <p:ext uri="{BB962C8B-B14F-4D97-AF65-F5344CB8AC3E}">
        <p14:creationId xmlns:p14="http://schemas.microsoft.com/office/powerpoint/2010/main" xmlns="" val="194785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FE241-252C-4BA9-8393-AD48E9BFFE60}"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A03DC-9CDC-4841-8F1D-8633B72441F7}" type="slidenum">
              <a:rPr lang="en-US" smtClean="0"/>
              <a:pPr/>
              <a:t>‹#›</a:t>
            </a:fld>
            <a:endParaRPr lang="en-US" dirty="0"/>
          </a:p>
        </p:txBody>
      </p:sp>
    </p:spTree>
    <p:extLst>
      <p:ext uri="{BB962C8B-B14F-4D97-AF65-F5344CB8AC3E}">
        <p14:creationId xmlns:p14="http://schemas.microsoft.com/office/powerpoint/2010/main" xmlns="" val="1065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FE241-252C-4BA9-8393-AD48E9BFFE60}"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A03DC-9CDC-4841-8F1D-8633B72441F7}" type="slidenum">
              <a:rPr lang="en-US" smtClean="0"/>
              <a:pPr/>
              <a:t>‹#›</a:t>
            </a:fld>
            <a:endParaRPr lang="en-US" dirty="0"/>
          </a:p>
        </p:txBody>
      </p:sp>
    </p:spTree>
    <p:extLst>
      <p:ext uri="{BB962C8B-B14F-4D97-AF65-F5344CB8AC3E}">
        <p14:creationId xmlns:p14="http://schemas.microsoft.com/office/powerpoint/2010/main" xmlns="" val="71064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FE241-252C-4BA9-8393-AD48E9BFFE60}"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A03DC-9CDC-4841-8F1D-8633B72441F7}" type="slidenum">
              <a:rPr lang="en-US" smtClean="0"/>
              <a:pPr/>
              <a:t>‹#›</a:t>
            </a:fld>
            <a:endParaRPr lang="en-US" dirty="0"/>
          </a:p>
        </p:txBody>
      </p:sp>
    </p:spTree>
    <p:extLst>
      <p:ext uri="{BB962C8B-B14F-4D97-AF65-F5344CB8AC3E}">
        <p14:creationId xmlns:p14="http://schemas.microsoft.com/office/powerpoint/2010/main" xmlns="" val="319113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FFE241-252C-4BA9-8393-AD48E9BFFE60}" type="datetimeFigureOut">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AA03DC-9CDC-4841-8F1D-8633B72441F7}" type="slidenum">
              <a:rPr lang="en-US" smtClean="0"/>
              <a:pPr/>
              <a:t>‹#›</a:t>
            </a:fld>
            <a:endParaRPr lang="en-US" dirty="0"/>
          </a:p>
        </p:txBody>
      </p:sp>
    </p:spTree>
    <p:extLst>
      <p:ext uri="{BB962C8B-B14F-4D97-AF65-F5344CB8AC3E}">
        <p14:creationId xmlns:p14="http://schemas.microsoft.com/office/powerpoint/2010/main" xmlns="" val="192662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FFE241-252C-4BA9-8393-AD48E9BFFE60}" type="datetimeFigureOut">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AA03DC-9CDC-4841-8F1D-8633B72441F7}" type="slidenum">
              <a:rPr lang="en-US" smtClean="0"/>
              <a:pPr/>
              <a:t>‹#›</a:t>
            </a:fld>
            <a:endParaRPr lang="en-US" dirty="0"/>
          </a:p>
        </p:txBody>
      </p:sp>
    </p:spTree>
    <p:extLst>
      <p:ext uri="{BB962C8B-B14F-4D97-AF65-F5344CB8AC3E}">
        <p14:creationId xmlns:p14="http://schemas.microsoft.com/office/powerpoint/2010/main" xmlns="" val="15828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FFE241-252C-4BA9-8393-AD48E9BFFE60}" type="datetimeFigureOut">
              <a:rPr lang="en-US" smtClean="0"/>
              <a:pPr/>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AA03DC-9CDC-4841-8F1D-8633B72441F7}" type="slidenum">
              <a:rPr lang="en-US" smtClean="0"/>
              <a:pPr/>
              <a:t>‹#›</a:t>
            </a:fld>
            <a:endParaRPr lang="en-US" dirty="0"/>
          </a:p>
        </p:txBody>
      </p:sp>
    </p:spTree>
    <p:extLst>
      <p:ext uri="{BB962C8B-B14F-4D97-AF65-F5344CB8AC3E}">
        <p14:creationId xmlns:p14="http://schemas.microsoft.com/office/powerpoint/2010/main" xmlns="" val="236705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FFE241-252C-4BA9-8393-AD48E9BFFE60}" type="datetimeFigureOut">
              <a:rPr lang="en-US" smtClean="0"/>
              <a:pPr/>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AA03DC-9CDC-4841-8F1D-8633B72441F7}" type="slidenum">
              <a:rPr lang="en-US" smtClean="0"/>
              <a:pPr/>
              <a:t>‹#›</a:t>
            </a:fld>
            <a:endParaRPr lang="en-US" dirty="0"/>
          </a:p>
        </p:txBody>
      </p:sp>
    </p:spTree>
    <p:extLst>
      <p:ext uri="{BB962C8B-B14F-4D97-AF65-F5344CB8AC3E}">
        <p14:creationId xmlns:p14="http://schemas.microsoft.com/office/powerpoint/2010/main" xmlns="" val="397687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FE241-252C-4BA9-8393-AD48E9BFFE60}" type="datetimeFigureOut">
              <a:rPr lang="en-US" smtClean="0"/>
              <a:pPr/>
              <a:t>4/14/2016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AA03DC-9CDC-4841-8F1D-8633B72441F7}" type="slidenum">
              <a:rPr lang="en-US" smtClean="0"/>
              <a:pPr/>
              <a:t>‹#›</a:t>
            </a:fld>
            <a:endParaRPr lang="en-US" dirty="0"/>
          </a:p>
        </p:txBody>
      </p:sp>
    </p:spTree>
    <p:extLst>
      <p:ext uri="{BB962C8B-B14F-4D97-AF65-F5344CB8AC3E}">
        <p14:creationId xmlns:p14="http://schemas.microsoft.com/office/powerpoint/2010/main" xmlns="" val="35887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FE241-252C-4BA9-8393-AD48E9BFFE60}" type="datetimeFigureOut">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AA03DC-9CDC-4841-8F1D-8633B72441F7}" type="slidenum">
              <a:rPr lang="en-US" smtClean="0"/>
              <a:pPr/>
              <a:t>‹#›</a:t>
            </a:fld>
            <a:endParaRPr lang="en-US" dirty="0"/>
          </a:p>
        </p:txBody>
      </p:sp>
    </p:spTree>
    <p:extLst>
      <p:ext uri="{BB962C8B-B14F-4D97-AF65-F5344CB8AC3E}">
        <p14:creationId xmlns:p14="http://schemas.microsoft.com/office/powerpoint/2010/main" xmlns="" val="282262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FE241-252C-4BA9-8393-AD48E9BFFE60}" type="datetimeFigureOut">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AA03DC-9CDC-4841-8F1D-8633B72441F7}" type="slidenum">
              <a:rPr lang="en-US" smtClean="0"/>
              <a:pPr/>
              <a:t>‹#›</a:t>
            </a:fld>
            <a:endParaRPr lang="en-US" dirty="0"/>
          </a:p>
        </p:txBody>
      </p:sp>
    </p:spTree>
    <p:extLst>
      <p:ext uri="{BB962C8B-B14F-4D97-AF65-F5344CB8AC3E}">
        <p14:creationId xmlns:p14="http://schemas.microsoft.com/office/powerpoint/2010/main" xmlns="" val="14669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FE241-252C-4BA9-8393-AD48E9BFFE60}" type="datetimeFigureOut">
              <a:rPr lang="en-US" smtClean="0"/>
              <a:pPr/>
              <a:t>4/14/2016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A03DC-9CDC-4841-8F1D-8633B72441F7}" type="slidenum">
              <a:rPr lang="en-US" smtClean="0"/>
              <a:pPr/>
              <a:t>‹#›</a:t>
            </a:fld>
            <a:endParaRPr lang="en-US" dirty="0"/>
          </a:p>
        </p:txBody>
      </p:sp>
    </p:spTree>
    <p:extLst>
      <p:ext uri="{BB962C8B-B14F-4D97-AF65-F5344CB8AC3E}">
        <p14:creationId xmlns:p14="http://schemas.microsoft.com/office/powerpoint/2010/main" xmlns="" val="4526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607212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81000" y="533400"/>
            <a:ext cx="8229600" cy="1143000"/>
          </a:xfrm>
        </p:spPr>
        <p:txBody>
          <a:bodyPr/>
          <a:lstStyle/>
          <a:p>
            <a:r>
              <a:rPr lang="en-US" dirty="0" smtClean="0">
                <a:latin typeface="squeaky chalk sound" pitchFamily="2" charset="0"/>
              </a:rPr>
              <a:t>Spoken Text</a:t>
            </a:r>
            <a:endParaRPr lang="en-US" dirty="0">
              <a:latin typeface="squeaky chalk sound" pitchFamily="2" charset="0"/>
            </a:endParaRPr>
          </a:p>
        </p:txBody>
      </p:sp>
      <p:sp>
        <p:nvSpPr>
          <p:cNvPr id="5" name="Rectangle 4"/>
          <p:cNvSpPr/>
          <p:nvPr/>
        </p:nvSpPr>
        <p:spPr>
          <a:xfrm>
            <a:off x="228600" y="1636553"/>
            <a:ext cx="4701928" cy="369332"/>
          </a:xfrm>
          <a:prstGeom prst="rect">
            <a:avLst/>
          </a:prstGeom>
        </p:spPr>
        <p:txBody>
          <a:bodyPr wrap="none">
            <a:spAutoFit/>
          </a:bodyPr>
          <a:lstStyle/>
          <a:p>
            <a:r>
              <a:rPr lang="en-US" dirty="0">
                <a:latin typeface="Kristen ITC" pitchFamily="66" charset="0"/>
              </a:rPr>
              <a:t>T</a:t>
            </a:r>
            <a:r>
              <a:rPr lang="en-US" dirty="0" smtClean="0">
                <a:latin typeface="Kristen ITC" pitchFamily="66" charset="0"/>
              </a:rPr>
              <a:t>ape-recording </a:t>
            </a:r>
            <a:r>
              <a:rPr lang="en-US" dirty="0">
                <a:latin typeface="Kristen ITC" pitchFamily="66" charset="0"/>
              </a:rPr>
              <a:t>of a communicative act </a:t>
            </a:r>
          </a:p>
        </p:txBody>
      </p:sp>
      <p:cxnSp>
        <p:nvCxnSpPr>
          <p:cNvPr id="6" name="Straight Arrow Connector 5"/>
          <p:cNvCxnSpPr>
            <a:endCxn id="8" idx="1"/>
          </p:cNvCxnSpPr>
          <p:nvPr/>
        </p:nvCxnSpPr>
        <p:spPr>
          <a:xfrm>
            <a:off x="4930528" y="1784866"/>
            <a:ext cx="632072" cy="545068"/>
          </a:xfrm>
          <a:prstGeom prst="straightConnector1">
            <a:avLst/>
          </a:prstGeom>
          <a:ln w="57150">
            <a:solidFill>
              <a:schemeClr val="tx1"/>
            </a:solidFill>
            <a:prstDash val="sysDash"/>
            <a:tailEnd type="oval"/>
          </a:ln>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5562600" y="2145268"/>
            <a:ext cx="914400" cy="369332"/>
          </a:xfrm>
          <a:prstGeom prst="rect">
            <a:avLst/>
          </a:prstGeom>
          <a:noFill/>
        </p:spPr>
        <p:txBody>
          <a:bodyPr wrap="square" rtlCol="0">
            <a:spAutoFit/>
          </a:bodyPr>
          <a:lstStyle/>
          <a:p>
            <a:pPr algn="ctr"/>
            <a:r>
              <a:rPr lang="en-US" dirty="0" smtClean="0">
                <a:latin typeface="Kristen ITC" pitchFamily="66" charset="0"/>
              </a:rPr>
              <a:t>Text</a:t>
            </a:r>
            <a:endParaRPr lang="en-US" dirty="0">
              <a:latin typeface="Kristen ITC" pitchFamily="66" charset="0"/>
            </a:endParaRPr>
          </a:p>
        </p:txBody>
      </p:sp>
      <p:sp>
        <p:nvSpPr>
          <p:cNvPr id="10" name="Rectangle 9"/>
          <p:cNvSpPr/>
          <p:nvPr/>
        </p:nvSpPr>
        <p:spPr>
          <a:xfrm>
            <a:off x="228600" y="2886670"/>
            <a:ext cx="4572000" cy="923330"/>
          </a:xfrm>
          <a:prstGeom prst="rect">
            <a:avLst/>
          </a:prstGeom>
        </p:spPr>
        <p:txBody>
          <a:bodyPr>
            <a:spAutoFit/>
          </a:bodyPr>
          <a:lstStyle/>
          <a:p>
            <a:r>
              <a:rPr lang="en-US" dirty="0">
                <a:latin typeface="Kristen ITC" pitchFamily="66" charset="0"/>
              </a:rPr>
              <a:t>coughing, chairs creaking, buses going past, the scratch of a match lighting a cigarette</a:t>
            </a:r>
          </a:p>
        </p:txBody>
      </p:sp>
      <p:grpSp>
        <p:nvGrpSpPr>
          <p:cNvPr id="14" name="Group 13"/>
          <p:cNvGrpSpPr/>
          <p:nvPr/>
        </p:nvGrpSpPr>
        <p:grpSpPr>
          <a:xfrm>
            <a:off x="-152400" y="520178"/>
            <a:ext cx="2487260" cy="2160043"/>
            <a:chOff x="4138087" y="3007978"/>
            <a:chExt cx="2487260" cy="2160043"/>
          </a:xfrm>
        </p:grpSpPr>
        <p:sp>
          <p:nvSpPr>
            <p:cNvPr id="11" name="Arc 10"/>
            <p:cNvSpPr/>
            <p:nvPr/>
          </p:nvSpPr>
          <p:spPr>
            <a:xfrm rot="13203549" flipH="1">
              <a:off x="4138087" y="3007978"/>
              <a:ext cx="2487260" cy="2160043"/>
            </a:xfrm>
            <a:prstGeom prst="arc">
              <a:avLst/>
            </a:prstGeom>
            <a:ln w="57150">
              <a:solidFill>
                <a:schemeClr val="tx1"/>
              </a:solidFill>
              <a:prstDash val="solid"/>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2" name="Arc 11"/>
            <p:cNvSpPr/>
            <p:nvPr/>
          </p:nvSpPr>
          <p:spPr>
            <a:xfrm rot="13203549" flipH="1">
              <a:off x="4499663" y="3365681"/>
              <a:ext cx="1791081" cy="1555452"/>
            </a:xfrm>
            <a:prstGeom prst="arc">
              <a:avLst/>
            </a:prstGeom>
            <a:ln w="57150">
              <a:solidFill>
                <a:schemeClr val="tx1"/>
              </a:solidFill>
              <a:prstDash val="solid"/>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3" name="Arc 12"/>
            <p:cNvSpPr/>
            <p:nvPr/>
          </p:nvSpPr>
          <p:spPr>
            <a:xfrm rot="13203549" flipH="1">
              <a:off x="4840770" y="3660436"/>
              <a:ext cx="1187630" cy="1031389"/>
            </a:xfrm>
            <a:prstGeom prst="arc">
              <a:avLst/>
            </a:prstGeom>
            <a:ln w="57150">
              <a:solidFill>
                <a:schemeClr val="tx1"/>
              </a:solidFill>
              <a:prstDash val="solid"/>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grpSp>
      <p:sp>
        <p:nvSpPr>
          <p:cNvPr id="15" name="TextBox 14"/>
          <p:cNvSpPr txBox="1"/>
          <p:nvPr/>
        </p:nvSpPr>
        <p:spPr>
          <a:xfrm>
            <a:off x="5633434" y="2512517"/>
            <a:ext cx="2138966" cy="369332"/>
          </a:xfrm>
          <a:prstGeom prst="rect">
            <a:avLst/>
          </a:prstGeom>
          <a:noFill/>
        </p:spPr>
        <p:txBody>
          <a:bodyPr wrap="square" rtlCol="0">
            <a:spAutoFit/>
          </a:bodyPr>
          <a:lstStyle/>
          <a:p>
            <a:pPr algn="ctr"/>
            <a:r>
              <a:rPr lang="en-US" strike="sngStrike" dirty="0" smtClean="0">
                <a:latin typeface="Kristen ITC" pitchFamily="66" charset="0"/>
              </a:rPr>
              <a:t>Part of the text</a:t>
            </a:r>
            <a:endParaRPr lang="en-US" strike="sngStrike" dirty="0">
              <a:latin typeface="Kristen ITC" pitchFamily="66" charset="0"/>
            </a:endParaRPr>
          </a:p>
        </p:txBody>
      </p:sp>
      <p:cxnSp>
        <p:nvCxnSpPr>
          <p:cNvPr id="16" name="Straight Arrow Connector 15"/>
          <p:cNvCxnSpPr>
            <a:stCxn id="10" idx="3"/>
            <a:endCxn id="15" idx="1"/>
          </p:cNvCxnSpPr>
          <p:nvPr/>
        </p:nvCxnSpPr>
        <p:spPr>
          <a:xfrm flipV="1">
            <a:off x="4800600" y="2697183"/>
            <a:ext cx="832834" cy="651152"/>
          </a:xfrm>
          <a:prstGeom prst="straightConnector1">
            <a:avLst/>
          </a:prstGeom>
          <a:ln w="57150">
            <a:solidFill>
              <a:schemeClr val="tx1"/>
            </a:solidFill>
            <a:prstDash val="sysDash"/>
            <a:tailEnd type="oval"/>
          </a:ln>
        </p:spPr>
        <p:style>
          <a:lnRef idx="1">
            <a:schemeClr val="accent5"/>
          </a:lnRef>
          <a:fillRef idx="0">
            <a:schemeClr val="accent5"/>
          </a:fillRef>
          <a:effectRef idx="0">
            <a:schemeClr val="accent5"/>
          </a:effectRef>
          <a:fontRef idx="minor">
            <a:schemeClr val="tx1"/>
          </a:fontRef>
        </p:style>
      </p:cxnSp>
      <p:sp>
        <p:nvSpPr>
          <p:cNvPr id="19" name="TextBox 18"/>
          <p:cNvSpPr txBox="1"/>
          <p:nvPr/>
        </p:nvSpPr>
        <p:spPr>
          <a:xfrm>
            <a:off x="3834376" y="3745468"/>
            <a:ext cx="1219200" cy="369332"/>
          </a:xfrm>
          <a:prstGeom prst="rect">
            <a:avLst/>
          </a:prstGeom>
          <a:noFill/>
        </p:spPr>
        <p:txBody>
          <a:bodyPr wrap="square" rtlCol="0">
            <a:spAutoFit/>
          </a:bodyPr>
          <a:lstStyle/>
          <a:p>
            <a:pPr algn="ctr"/>
            <a:r>
              <a:rPr lang="en-US" dirty="0" smtClean="0">
                <a:latin typeface="Kristen ITC" pitchFamily="66" charset="0"/>
              </a:rPr>
              <a:t>Analysis</a:t>
            </a:r>
            <a:endParaRPr lang="en-US" dirty="0">
              <a:latin typeface="Kristen ITC" pitchFamily="66" charset="0"/>
            </a:endParaRPr>
          </a:p>
        </p:txBody>
      </p:sp>
      <p:sp>
        <p:nvSpPr>
          <p:cNvPr id="20" name="TextBox 19"/>
          <p:cNvSpPr txBox="1"/>
          <p:nvPr/>
        </p:nvSpPr>
        <p:spPr>
          <a:xfrm>
            <a:off x="914400" y="5029200"/>
            <a:ext cx="2336717" cy="369332"/>
          </a:xfrm>
          <a:prstGeom prst="rect">
            <a:avLst/>
          </a:prstGeom>
          <a:noFill/>
        </p:spPr>
        <p:txBody>
          <a:bodyPr wrap="square" rtlCol="0">
            <a:spAutoFit/>
          </a:bodyPr>
          <a:lstStyle/>
          <a:p>
            <a:pPr algn="ctr"/>
            <a:r>
              <a:rPr lang="en-US" dirty="0" smtClean="0">
                <a:latin typeface="Kristen ITC" pitchFamily="66" charset="0"/>
              </a:rPr>
              <a:t>Spoken Language</a:t>
            </a:r>
            <a:endParaRPr lang="en-US" dirty="0">
              <a:latin typeface="Kristen ITC" pitchFamily="66" charset="0"/>
            </a:endParaRPr>
          </a:p>
        </p:txBody>
      </p:sp>
      <p:cxnSp>
        <p:nvCxnSpPr>
          <p:cNvPr id="21" name="Straight Arrow Connector 20"/>
          <p:cNvCxnSpPr>
            <a:stCxn id="20" idx="3"/>
          </p:cNvCxnSpPr>
          <p:nvPr/>
        </p:nvCxnSpPr>
        <p:spPr>
          <a:xfrm flipV="1">
            <a:off x="3251117" y="5209573"/>
            <a:ext cx="2311483" cy="4293"/>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sp>
        <p:nvSpPr>
          <p:cNvPr id="22" name="TextBox 21"/>
          <p:cNvSpPr txBox="1"/>
          <p:nvPr/>
        </p:nvSpPr>
        <p:spPr>
          <a:xfrm>
            <a:off x="5334000" y="4953000"/>
            <a:ext cx="2667000" cy="646331"/>
          </a:xfrm>
          <a:prstGeom prst="rect">
            <a:avLst/>
          </a:prstGeom>
          <a:noFill/>
        </p:spPr>
        <p:txBody>
          <a:bodyPr wrap="square" rtlCol="0">
            <a:spAutoFit/>
          </a:bodyPr>
          <a:lstStyle/>
          <a:p>
            <a:pPr algn="ctr"/>
            <a:r>
              <a:rPr lang="en-US" dirty="0" smtClean="0">
                <a:latin typeface="Kristen ITC" pitchFamily="66" charset="0"/>
              </a:rPr>
              <a:t>Transcribed and written on a paper</a:t>
            </a:r>
            <a:endParaRPr lang="en-US" dirty="0">
              <a:latin typeface="Kristen ITC" pitchFamily="66" charset="0"/>
            </a:endParaRPr>
          </a:p>
        </p:txBody>
      </p:sp>
      <p:sp>
        <p:nvSpPr>
          <p:cNvPr id="25" name="TextBox 24"/>
          <p:cNvSpPr txBox="1"/>
          <p:nvPr/>
        </p:nvSpPr>
        <p:spPr>
          <a:xfrm>
            <a:off x="3392281" y="4535269"/>
            <a:ext cx="1854283" cy="646331"/>
          </a:xfrm>
          <a:prstGeom prst="rect">
            <a:avLst/>
          </a:prstGeom>
          <a:noFill/>
        </p:spPr>
        <p:txBody>
          <a:bodyPr wrap="square" rtlCol="0">
            <a:spAutoFit/>
          </a:bodyPr>
          <a:lstStyle/>
          <a:p>
            <a:pPr algn="ctr"/>
            <a:r>
              <a:rPr lang="en-US" dirty="0" smtClean="0">
                <a:latin typeface="Kristen ITC" pitchFamily="66" charset="0"/>
              </a:rPr>
              <a:t>Discourse analysts</a:t>
            </a:r>
            <a:endParaRPr lang="en-US" dirty="0">
              <a:latin typeface="Kristen ITC" pitchFamily="66" charset="0"/>
            </a:endParaRPr>
          </a:p>
        </p:txBody>
      </p:sp>
      <p:sp>
        <p:nvSpPr>
          <p:cNvPr id="26" name="TextBox 25"/>
          <p:cNvSpPr txBox="1"/>
          <p:nvPr/>
        </p:nvSpPr>
        <p:spPr>
          <a:xfrm>
            <a:off x="3429000" y="5373469"/>
            <a:ext cx="1725152" cy="646331"/>
          </a:xfrm>
          <a:prstGeom prst="rect">
            <a:avLst/>
          </a:prstGeom>
          <a:noFill/>
        </p:spPr>
        <p:txBody>
          <a:bodyPr wrap="none" rtlCol="0">
            <a:spAutoFit/>
          </a:bodyPr>
          <a:lstStyle/>
          <a:p>
            <a:pPr algn="ctr"/>
            <a:r>
              <a:rPr lang="en-US" dirty="0" smtClean="0">
                <a:latin typeface="Kristen ITC" pitchFamily="66" charset="0"/>
              </a:rPr>
              <a:t>Orthographic</a:t>
            </a:r>
          </a:p>
          <a:p>
            <a:pPr algn="ctr"/>
            <a:r>
              <a:rPr lang="en-US" dirty="0">
                <a:latin typeface="Kristen ITC" pitchFamily="66" charset="0"/>
              </a:rPr>
              <a:t>conventions</a:t>
            </a:r>
          </a:p>
        </p:txBody>
      </p:sp>
      <p:sp>
        <p:nvSpPr>
          <p:cNvPr id="27" name="Freeform 26"/>
          <p:cNvSpPr/>
          <p:nvPr/>
        </p:nvSpPr>
        <p:spPr>
          <a:xfrm rot="18314443" flipH="1">
            <a:off x="2716228" y="5191089"/>
            <a:ext cx="276513" cy="1569930"/>
          </a:xfrm>
          <a:custGeom>
            <a:avLst/>
            <a:gdLst>
              <a:gd name="connsiteX0" fmla="*/ 0 w 1708728"/>
              <a:gd name="connsiteY0" fmla="*/ 0 h 2086377"/>
              <a:gd name="connsiteX1" fmla="*/ 1700012 w 1708728"/>
              <a:gd name="connsiteY1" fmla="*/ 721217 h 2086377"/>
              <a:gd name="connsiteX2" fmla="*/ 540913 w 1708728"/>
              <a:gd name="connsiteY2" fmla="*/ 2086377 h 2086377"/>
            </a:gdLst>
            <a:ahLst/>
            <a:cxnLst>
              <a:cxn ang="0">
                <a:pos x="connsiteX0" y="connsiteY0"/>
              </a:cxn>
              <a:cxn ang="0">
                <a:pos x="connsiteX1" y="connsiteY1"/>
              </a:cxn>
              <a:cxn ang="0">
                <a:pos x="connsiteX2" y="connsiteY2"/>
              </a:cxn>
            </a:cxnLst>
            <a:rect l="l" t="t" r="r" b="b"/>
            <a:pathLst>
              <a:path w="1708728" h="2086377">
                <a:moveTo>
                  <a:pt x="0" y="0"/>
                </a:moveTo>
                <a:cubicBezTo>
                  <a:pt x="804930" y="186744"/>
                  <a:pt x="1609860" y="373488"/>
                  <a:pt x="1700012" y="721217"/>
                </a:cubicBezTo>
                <a:cubicBezTo>
                  <a:pt x="1790164" y="1068947"/>
                  <a:pt x="1165538" y="1577662"/>
                  <a:pt x="540913" y="2086377"/>
                </a:cubicBezTo>
              </a:path>
            </a:pathLst>
          </a:custGeom>
          <a:ln w="57150">
            <a:solidFill>
              <a:schemeClr val="tx1"/>
            </a:solidFill>
            <a:prstDash val="sysDash"/>
            <a:tailEnd type="stealth"/>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pic>
        <p:nvPicPr>
          <p:cNvPr id="1027" name="Picture 3" descr="D:\Images\Stock\Icon\voice.png"/>
          <p:cNvPicPr>
            <a:picLocks noChangeAspect="1" noChangeArrowheads="1"/>
          </p:cNvPicPr>
          <p:nvPr/>
        </p:nvPicPr>
        <p:blipFill>
          <a:blip r:embed="rId4" cstate="print">
            <a:biLevel thresh="75000"/>
            <a:extLst>
              <a:ext uri="{28A0092B-C50C-407E-A947-70E740481C1C}">
                <a14:useLocalDpi xmlns:a14="http://schemas.microsoft.com/office/drawing/2010/main" xmlns="" val="0"/>
              </a:ext>
            </a:extLst>
          </a:blip>
          <a:srcRect/>
          <a:stretch>
            <a:fillRect/>
          </a:stretch>
        </p:blipFill>
        <p:spPr bwMode="auto">
          <a:xfrm>
            <a:off x="7010400" y="736936"/>
            <a:ext cx="863263" cy="863263"/>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p:cNvSpPr/>
          <p:nvPr/>
        </p:nvSpPr>
        <p:spPr>
          <a:xfrm>
            <a:off x="3486905" y="6260069"/>
            <a:ext cx="1694695" cy="369332"/>
          </a:xfrm>
          <a:prstGeom prst="rect">
            <a:avLst/>
          </a:prstGeom>
        </p:spPr>
        <p:txBody>
          <a:bodyPr wrap="none">
            <a:spAutoFit/>
          </a:bodyPr>
          <a:lstStyle/>
          <a:p>
            <a:r>
              <a:rPr lang="en-US" dirty="0">
                <a:latin typeface="Kristen ITC" pitchFamily="66" charset="0"/>
              </a:rPr>
              <a:t>paralinguistic</a:t>
            </a:r>
          </a:p>
        </p:txBody>
      </p:sp>
      <p:sp>
        <p:nvSpPr>
          <p:cNvPr id="33" name="Freeform 32"/>
          <p:cNvSpPr/>
          <p:nvPr/>
        </p:nvSpPr>
        <p:spPr>
          <a:xfrm rot="3285557">
            <a:off x="5764228" y="5285142"/>
            <a:ext cx="276513" cy="1569930"/>
          </a:xfrm>
          <a:custGeom>
            <a:avLst/>
            <a:gdLst>
              <a:gd name="connsiteX0" fmla="*/ 0 w 1708728"/>
              <a:gd name="connsiteY0" fmla="*/ 0 h 2086377"/>
              <a:gd name="connsiteX1" fmla="*/ 1700012 w 1708728"/>
              <a:gd name="connsiteY1" fmla="*/ 721217 h 2086377"/>
              <a:gd name="connsiteX2" fmla="*/ 540913 w 1708728"/>
              <a:gd name="connsiteY2" fmla="*/ 2086377 h 2086377"/>
            </a:gdLst>
            <a:ahLst/>
            <a:cxnLst>
              <a:cxn ang="0">
                <a:pos x="connsiteX0" y="connsiteY0"/>
              </a:cxn>
              <a:cxn ang="0">
                <a:pos x="connsiteX1" y="connsiteY1"/>
              </a:cxn>
              <a:cxn ang="0">
                <a:pos x="connsiteX2" y="connsiteY2"/>
              </a:cxn>
            </a:cxnLst>
            <a:rect l="l" t="t" r="r" b="b"/>
            <a:pathLst>
              <a:path w="1708728" h="2086377">
                <a:moveTo>
                  <a:pt x="0" y="0"/>
                </a:moveTo>
                <a:cubicBezTo>
                  <a:pt x="804930" y="186744"/>
                  <a:pt x="1609860" y="373488"/>
                  <a:pt x="1700012" y="721217"/>
                </a:cubicBezTo>
                <a:cubicBezTo>
                  <a:pt x="1790164" y="1068947"/>
                  <a:pt x="1165538" y="1577662"/>
                  <a:pt x="540913" y="2086377"/>
                </a:cubicBezTo>
              </a:path>
            </a:pathLst>
          </a:custGeom>
          <a:ln w="57150">
            <a:solidFill>
              <a:schemeClr val="tx1"/>
            </a:solidFill>
            <a:prstDash val="sysDash"/>
            <a:headEnd type="stealth"/>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29" name="Multiply 28"/>
          <p:cNvSpPr/>
          <p:nvPr/>
        </p:nvSpPr>
        <p:spPr>
          <a:xfrm rot="1065297">
            <a:off x="5669705" y="5663116"/>
            <a:ext cx="914400" cy="845274"/>
          </a:xfrm>
          <a:prstGeom prst="mathMultiply">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35" name="Straight Arrow Connector 34"/>
          <p:cNvCxnSpPr/>
          <p:nvPr/>
        </p:nvCxnSpPr>
        <p:spPr>
          <a:xfrm>
            <a:off x="5053576" y="4014501"/>
            <a:ext cx="3328424" cy="843933"/>
          </a:xfrm>
          <a:prstGeom prst="straightConnector1">
            <a:avLst/>
          </a:prstGeom>
          <a:ln w="57150">
            <a:solidFill>
              <a:schemeClr val="tx1"/>
            </a:solidFill>
            <a:prstDash val="sysDash"/>
            <a:tailEnd type="oval"/>
          </a:ln>
        </p:spPr>
        <p:style>
          <a:lnRef idx="1">
            <a:schemeClr val="accent5"/>
          </a:lnRef>
          <a:fillRef idx="0">
            <a:schemeClr val="accent5"/>
          </a:fillRef>
          <a:effectRef idx="0">
            <a:schemeClr val="accent5"/>
          </a:effectRef>
          <a:fontRef idx="minor">
            <a:schemeClr val="tx1"/>
          </a:fontRef>
        </p:style>
      </p:cxnSp>
      <p:cxnSp>
        <p:nvCxnSpPr>
          <p:cNvPr id="37" name="Straight Arrow Connector 36"/>
          <p:cNvCxnSpPr/>
          <p:nvPr/>
        </p:nvCxnSpPr>
        <p:spPr>
          <a:xfrm flipH="1">
            <a:off x="481576" y="4038600"/>
            <a:ext cx="3328424" cy="843933"/>
          </a:xfrm>
          <a:prstGeom prst="straightConnector1">
            <a:avLst/>
          </a:prstGeom>
          <a:ln w="57150">
            <a:solidFill>
              <a:schemeClr val="tx1"/>
            </a:solidFill>
            <a:prstDash val="sysDash"/>
            <a:tailEnd type="oval"/>
          </a:ln>
        </p:spPr>
        <p:style>
          <a:lnRef idx="1">
            <a:schemeClr val="accent5"/>
          </a:lnRef>
          <a:fillRef idx="0">
            <a:schemeClr val="accent5"/>
          </a:fillRef>
          <a:effectRef idx="0">
            <a:schemeClr val="accent5"/>
          </a:effectRef>
          <a:fontRef idx="minor">
            <a:schemeClr val="tx1"/>
          </a:fontRef>
        </p:style>
      </p:cxnSp>
      <p:cxnSp>
        <p:nvCxnSpPr>
          <p:cNvPr id="38" name="Straight Arrow Connector 37"/>
          <p:cNvCxnSpPr/>
          <p:nvPr/>
        </p:nvCxnSpPr>
        <p:spPr>
          <a:xfrm flipH="1" flipV="1">
            <a:off x="457201" y="4876800"/>
            <a:ext cx="1473282" cy="1665108"/>
          </a:xfrm>
          <a:prstGeom prst="straightConnector1">
            <a:avLst/>
          </a:prstGeom>
          <a:ln w="57150">
            <a:solidFill>
              <a:schemeClr val="tx1"/>
            </a:solidFill>
            <a:prstDash val="sysDash"/>
            <a:tailEnd type="oval"/>
          </a:ln>
        </p:spPr>
        <p:style>
          <a:lnRef idx="1">
            <a:schemeClr val="accent5"/>
          </a:lnRef>
          <a:fillRef idx="0">
            <a:schemeClr val="accent5"/>
          </a:fillRef>
          <a:effectRef idx="0">
            <a:schemeClr val="accent5"/>
          </a:effectRef>
          <a:fontRef idx="minor">
            <a:schemeClr val="tx1"/>
          </a:fontRef>
        </p:style>
      </p:cxnSp>
      <p:cxnSp>
        <p:nvCxnSpPr>
          <p:cNvPr id="41" name="Straight Arrow Connector 40"/>
          <p:cNvCxnSpPr/>
          <p:nvPr/>
        </p:nvCxnSpPr>
        <p:spPr>
          <a:xfrm flipV="1">
            <a:off x="6908718" y="4888092"/>
            <a:ext cx="1473282" cy="1665108"/>
          </a:xfrm>
          <a:prstGeom prst="straightConnector1">
            <a:avLst/>
          </a:prstGeom>
          <a:ln w="57150">
            <a:solidFill>
              <a:schemeClr val="tx1"/>
            </a:solidFill>
            <a:prstDash val="sysDash"/>
            <a:tailEnd type="oval"/>
          </a:ln>
        </p:spPr>
        <p:style>
          <a:lnRef idx="1">
            <a:schemeClr val="accent5"/>
          </a:lnRef>
          <a:fillRef idx="0">
            <a:schemeClr val="accent5"/>
          </a:fillRef>
          <a:effectRef idx="0">
            <a:schemeClr val="accent5"/>
          </a:effectRef>
          <a:fontRef idx="minor">
            <a:schemeClr val="tx1"/>
          </a:fontRef>
        </p:style>
      </p:cxnSp>
      <p:sp>
        <p:nvSpPr>
          <p:cNvPr id="36" name="Rectangle 35"/>
          <p:cNvSpPr/>
          <p:nvPr/>
        </p:nvSpPr>
        <p:spPr>
          <a:xfrm>
            <a:off x="3016081" y="5940623"/>
            <a:ext cx="2775119" cy="307777"/>
          </a:xfrm>
          <a:prstGeom prst="rect">
            <a:avLst/>
          </a:prstGeom>
        </p:spPr>
        <p:txBody>
          <a:bodyPr wrap="none">
            <a:spAutoFit/>
          </a:bodyPr>
          <a:lstStyle/>
          <a:p>
            <a:r>
              <a:rPr lang="en-US" sz="1400" dirty="0">
                <a:latin typeface="Kristen ITC" pitchFamily="66" charset="0"/>
              </a:rPr>
              <a:t>(spelling system of a language)</a:t>
            </a:r>
          </a:p>
        </p:txBody>
      </p:sp>
      <p:sp>
        <p:nvSpPr>
          <p:cNvPr id="32" name="Title 1"/>
          <p:cNvSpPr txBox="1">
            <a:spLocks/>
          </p:cNvSpPr>
          <p:nvPr/>
        </p:nvSpPr>
        <p:spPr>
          <a:xfrm>
            <a:off x="5334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1162557341"/>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ppt_x</p:attrName>
                                        </p:attrNameLst>
                                      </p:cBhvr>
                                      <p:tavLst>
                                        <p:tav tm="0">
                                          <p:val>
                                            <p:fltVal val="0.5"/>
                                          </p:val>
                                        </p:tav>
                                        <p:tav tm="100000">
                                          <p:val>
                                            <p:strVal val="#ppt_x"/>
                                          </p:val>
                                        </p:tav>
                                      </p:tavLst>
                                    </p:anim>
                                    <p:anim calcmode="lin" valueType="num">
                                      <p:cBhvr>
                                        <p:cTn id="10" dur="500" fill="hold"/>
                                        <p:tgtEl>
                                          <p:spTgt spid="3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strVal val="4/3*#ppt_w"/>
                                          </p:val>
                                        </p:tav>
                                        <p:tav tm="100000">
                                          <p:val>
                                            <p:strVal val="#ppt_w"/>
                                          </p:val>
                                        </p:tav>
                                      </p:tavLst>
                                    </p:anim>
                                    <p:anim calcmode="lin" valueType="num">
                                      <p:cBhvr>
                                        <p:cTn id="15" dur="500" fill="hold"/>
                                        <p:tgtEl>
                                          <p:spTgt spid="32"/>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4/3*#ppt_w"/>
                                          </p:val>
                                        </p:tav>
                                        <p:tav tm="100000">
                                          <p:val>
                                            <p:strVal val="#ppt_w"/>
                                          </p:val>
                                        </p:tav>
                                      </p:tavLst>
                                    </p:anim>
                                    <p:anim calcmode="lin" valueType="num">
                                      <p:cBhvr>
                                        <p:cTn id="20" dur="500" fill="hold"/>
                                        <p:tgtEl>
                                          <p:spTgt spid="2"/>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23" presetClass="entr" presetSubtype="32" fill="hold" nodeType="afterEffect">
                                  <p:stCondLst>
                                    <p:cond delay="0"/>
                                  </p:stCondLst>
                                  <p:childTnLst>
                                    <p:set>
                                      <p:cBhvr>
                                        <p:cTn id="23" dur="1" fill="hold">
                                          <p:stCondLst>
                                            <p:cond delay="0"/>
                                          </p:stCondLst>
                                        </p:cTn>
                                        <p:tgtEl>
                                          <p:spTgt spid="1027"/>
                                        </p:tgtEl>
                                        <p:attrNameLst>
                                          <p:attrName>style.visibility</p:attrName>
                                        </p:attrNameLst>
                                      </p:cBhvr>
                                      <p:to>
                                        <p:strVal val="visible"/>
                                      </p:to>
                                    </p:set>
                                    <p:anim calcmode="lin" valueType="num">
                                      <p:cBhvr>
                                        <p:cTn id="24" dur="500" fill="hold"/>
                                        <p:tgtEl>
                                          <p:spTgt spid="1027"/>
                                        </p:tgtEl>
                                        <p:attrNameLst>
                                          <p:attrName>ppt_w</p:attrName>
                                        </p:attrNameLst>
                                      </p:cBhvr>
                                      <p:tavLst>
                                        <p:tav tm="0">
                                          <p:val>
                                            <p:strVal val="4*#ppt_w"/>
                                          </p:val>
                                        </p:tav>
                                        <p:tav tm="100000">
                                          <p:val>
                                            <p:strVal val="#ppt_w"/>
                                          </p:val>
                                        </p:tav>
                                      </p:tavLst>
                                    </p:anim>
                                    <p:anim calcmode="lin" valueType="num">
                                      <p:cBhvr>
                                        <p:cTn id="25" dur="500" fill="hold"/>
                                        <p:tgtEl>
                                          <p:spTgt spid="1027"/>
                                        </p:tgtEl>
                                        <p:attrNameLst>
                                          <p:attrName>ppt_h</p:attrName>
                                        </p:attrNameLst>
                                      </p:cBhvr>
                                      <p:tavLst>
                                        <p:tav tm="0">
                                          <p:val>
                                            <p:strVal val="4*#ppt_h"/>
                                          </p:val>
                                        </p:tav>
                                        <p:tav tm="100000">
                                          <p:val>
                                            <p:strVal val="#ppt_h"/>
                                          </p:val>
                                        </p:tav>
                                      </p:tavLst>
                                    </p:anim>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750"/>
                                        <p:tgtEl>
                                          <p:spTgt spid="6"/>
                                        </p:tgtEl>
                                      </p:cBhvr>
                                    </p:animEffect>
                                  </p:childTnLst>
                                </p:cTn>
                              </p:par>
                            </p:childTnLst>
                          </p:cTn>
                        </p:par>
                        <p:par>
                          <p:cTn id="30" fill="hold">
                            <p:stCondLst>
                              <p:cond delay="2750"/>
                            </p:stCondLst>
                            <p:childTnLst>
                              <p:par>
                                <p:cTn id="31" presetID="2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750"/>
                                        <p:tgtEl>
                                          <p:spTgt spid="16"/>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up)">
                                      <p:cBhvr>
                                        <p:cTn id="41" dur="500"/>
                                        <p:tgtEl>
                                          <p:spTgt spid="37"/>
                                        </p:tgtEl>
                                      </p:cBhvr>
                                    </p:animEffect>
                                  </p:childTnLst>
                                </p:cTn>
                              </p:par>
                              <p:par>
                                <p:cTn id="42" presetID="22" presetClass="entr" presetSubtype="8"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par>
                                <p:cTn id="45" presetID="22" presetClass="entr" presetSubtype="1"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3" presetClass="entr" presetSubtype="32"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strVal val="4*#ppt_w"/>
                                          </p:val>
                                        </p:tav>
                                        <p:tav tm="100000">
                                          <p:val>
                                            <p:strVal val="#ppt_w"/>
                                          </p:val>
                                        </p:tav>
                                      </p:tavLst>
                                    </p:anim>
                                    <p:anim calcmode="lin" valueType="num">
                                      <p:cBhvr>
                                        <p:cTn id="58" dur="500" fill="hold"/>
                                        <p:tgtEl>
                                          <p:spTgt spid="29"/>
                                        </p:tgtEl>
                                        <p:attrNameLst>
                                          <p:attrName>ppt_h</p:attrName>
                                        </p:attrNameLst>
                                      </p:cBhvr>
                                      <p:tavLst>
                                        <p:tav tm="0">
                                          <p:val>
                                            <p:strVal val="4*#ppt_h"/>
                                          </p:val>
                                        </p:tav>
                                        <p:tav tm="100000">
                                          <p:val>
                                            <p:strVal val="#ppt_h"/>
                                          </p:val>
                                        </p:tav>
                                      </p:tavLst>
                                    </p:anim>
                                  </p:childTnLst>
                                </p:cTn>
                              </p:par>
                            </p:childTnLst>
                          </p:cTn>
                        </p:par>
                        <p:par>
                          <p:cTn id="59" fill="hold">
                            <p:stCondLst>
                              <p:cond delay="5000"/>
                            </p:stCondLst>
                            <p:childTnLst>
                              <p:par>
                                <p:cTn id="60" presetID="22" presetClass="entr" presetSubtype="4" fill="hold"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down)">
                                      <p:cBhvr>
                                        <p:cTn id="62" dur="500"/>
                                        <p:tgtEl>
                                          <p:spTgt spid="41"/>
                                        </p:tgtEl>
                                      </p:cBhvr>
                                    </p:animEffect>
                                  </p:childTnLst>
                                </p:cTn>
                              </p:par>
                              <p:par>
                                <p:cTn id="63" presetID="22" presetClass="entr" presetSubtype="4"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down)">
                                      <p:cBhvr>
                                        <p:cTn id="6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33" grpId="0" animBg="1"/>
      <p:bldP spid="29"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870915" y="4095482"/>
            <a:ext cx="3261747" cy="1477328"/>
          </a:xfrm>
          <a:prstGeom prst="rect">
            <a:avLst/>
          </a:prstGeom>
        </p:spPr>
        <p:txBody>
          <a:bodyPr wrap="square">
            <a:spAutoFit/>
          </a:bodyPr>
          <a:lstStyle/>
          <a:p>
            <a:pPr algn="ctr"/>
            <a:r>
              <a:rPr lang="en-US" dirty="0" smtClean="0">
                <a:latin typeface="Kristen ITC" pitchFamily="66" charset="0"/>
              </a:rPr>
              <a:t>Not expected to write </a:t>
            </a:r>
            <a:r>
              <a:rPr lang="en-US" dirty="0">
                <a:latin typeface="Kristen ITC" pitchFamily="66" charset="0"/>
              </a:rPr>
              <a:t>down the </a:t>
            </a:r>
            <a:r>
              <a:rPr lang="en-US" dirty="0" smtClean="0">
                <a:latin typeface="Kristen ITC" pitchFamily="66" charset="0"/>
              </a:rPr>
              <a:t>details</a:t>
            </a:r>
          </a:p>
          <a:p>
            <a:pPr algn="ctr"/>
            <a:r>
              <a:rPr lang="en-US" dirty="0">
                <a:latin typeface="Kristen ITC" pitchFamily="66" charset="0"/>
              </a:rPr>
              <a:t>the speaker repeats </a:t>
            </a:r>
            <a:r>
              <a:rPr lang="en-US" dirty="0" smtClean="0">
                <a:latin typeface="Kristen ITC" pitchFamily="66" charset="0"/>
              </a:rPr>
              <a:t>sometimes </a:t>
            </a:r>
            <a:r>
              <a:rPr lang="en-US" dirty="0">
                <a:latin typeface="Kristen ITC" pitchFamily="66" charset="0"/>
              </a:rPr>
              <a:t>several times over</a:t>
            </a:r>
          </a:p>
        </p:txBody>
      </p:sp>
      <p:pic>
        <p:nvPicPr>
          <p:cNvPr id="22" name="Picture 21"/>
          <p:cNvPicPr>
            <a:picLocks noChangeAspect="1"/>
          </p:cNvPicPr>
          <p:nvPr/>
        </p:nvPicPr>
        <p:blipFill>
          <a:blip r:embed="rId2">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533400"/>
            <a:ext cx="8229600" cy="1143000"/>
          </a:xfrm>
        </p:spPr>
        <p:txBody>
          <a:bodyPr>
            <a:noAutofit/>
          </a:bodyPr>
          <a:lstStyle/>
          <a:p>
            <a:r>
              <a:rPr lang="en-US" sz="2800" dirty="0">
                <a:latin typeface="squeaky chalk sound" pitchFamily="2" charset="0"/>
              </a:rPr>
              <a:t>The Relationship between </a:t>
            </a:r>
            <a:r>
              <a:rPr lang="en-US" sz="2800" dirty="0" smtClean="0">
                <a:latin typeface="squeaky chalk sound" pitchFamily="2" charset="0"/>
              </a:rPr>
              <a:t/>
            </a:r>
            <a:br>
              <a:rPr lang="en-US" sz="2800" dirty="0" smtClean="0">
                <a:latin typeface="squeaky chalk sound" pitchFamily="2" charset="0"/>
              </a:rPr>
            </a:br>
            <a:r>
              <a:rPr lang="en-US" sz="2800" dirty="0" smtClean="0">
                <a:latin typeface="squeaky chalk sound" pitchFamily="2" charset="0"/>
              </a:rPr>
              <a:t>written and spoken language</a:t>
            </a:r>
            <a:endParaRPr lang="en-US" sz="2800" dirty="0">
              <a:latin typeface="squeaky chalk sound" pitchFamily="2" charset="0"/>
            </a:endParaRPr>
          </a:p>
        </p:txBody>
      </p:sp>
      <p:sp>
        <p:nvSpPr>
          <p:cNvPr id="5" name="TextBox 4"/>
          <p:cNvSpPr txBox="1"/>
          <p:nvPr/>
        </p:nvSpPr>
        <p:spPr>
          <a:xfrm>
            <a:off x="609600" y="2069068"/>
            <a:ext cx="2590800" cy="369332"/>
          </a:xfrm>
          <a:prstGeom prst="rect">
            <a:avLst/>
          </a:prstGeom>
          <a:noFill/>
        </p:spPr>
        <p:txBody>
          <a:bodyPr wrap="square" rtlCol="0">
            <a:spAutoFit/>
          </a:bodyPr>
          <a:lstStyle/>
          <a:p>
            <a:pPr algn="ctr"/>
            <a:r>
              <a:rPr lang="en-US" dirty="0" smtClean="0">
                <a:latin typeface="Kristen ITC" pitchFamily="66" charset="0"/>
              </a:rPr>
              <a:t>Written Language</a:t>
            </a:r>
            <a:endParaRPr lang="en-US" dirty="0">
              <a:latin typeface="Kristen ITC" pitchFamily="66" charset="0"/>
            </a:endParaRPr>
          </a:p>
        </p:txBody>
      </p:sp>
      <p:sp>
        <p:nvSpPr>
          <p:cNvPr id="6" name="TextBox 5"/>
          <p:cNvSpPr txBox="1"/>
          <p:nvPr/>
        </p:nvSpPr>
        <p:spPr>
          <a:xfrm>
            <a:off x="5791200" y="2084093"/>
            <a:ext cx="2590800" cy="369332"/>
          </a:xfrm>
          <a:prstGeom prst="rect">
            <a:avLst/>
          </a:prstGeom>
          <a:noFill/>
        </p:spPr>
        <p:txBody>
          <a:bodyPr wrap="square" rtlCol="0">
            <a:spAutoFit/>
          </a:bodyPr>
          <a:lstStyle/>
          <a:p>
            <a:pPr algn="ctr"/>
            <a:r>
              <a:rPr lang="en-US" dirty="0" smtClean="0">
                <a:latin typeface="Kristen ITC" pitchFamily="66" charset="0"/>
              </a:rPr>
              <a:t>Spoken Language</a:t>
            </a:r>
            <a:endParaRPr lang="en-US" dirty="0">
              <a:latin typeface="Kristen ITC" pitchFamily="66" charset="0"/>
            </a:endParaRPr>
          </a:p>
        </p:txBody>
      </p:sp>
      <p:cxnSp>
        <p:nvCxnSpPr>
          <p:cNvPr id="7" name="Straight Arrow Connector 6"/>
          <p:cNvCxnSpPr/>
          <p:nvPr/>
        </p:nvCxnSpPr>
        <p:spPr>
          <a:xfrm>
            <a:off x="1828800" y="2488842"/>
            <a:ext cx="2667000" cy="1397358"/>
          </a:xfrm>
          <a:prstGeom prst="straightConnector1">
            <a:avLst/>
          </a:prstGeom>
          <a:ln w="57150">
            <a:solidFill>
              <a:schemeClr val="tx1"/>
            </a:solidFill>
            <a:prstDash val="sysDash"/>
            <a:tailEnd type="oval"/>
          </a:ln>
        </p:spPr>
        <p:style>
          <a:lnRef idx="1">
            <a:schemeClr val="accent5"/>
          </a:lnRef>
          <a:fillRef idx="0">
            <a:schemeClr val="accent5"/>
          </a:fillRef>
          <a:effectRef idx="0">
            <a:schemeClr val="accent5"/>
          </a:effectRef>
          <a:fontRef idx="minor">
            <a:schemeClr val="tx1"/>
          </a:fontRef>
        </p:style>
      </p:cxnSp>
      <p:cxnSp>
        <p:nvCxnSpPr>
          <p:cNvPr id="10" name="Straight Arrow Connector 9"/>
          <p:cNvCxnSpPr/>
          <p:nvPr/>
        </p:nvCxnSpPr>
        <p:spPr>
          <a:xfrm flipH="1">
            <a:off x="4495800" y="2488842"/>
            <a:ext cx="2667000" cy="1397358"/>
          </a:xfrm>
          <a:prstGeom prst="straightConnector1">
            <a:avLst/>
          </a:prstGeom>
          <a:ln w="57150">
            <a:solidFill>
              <a:schemeClr val="tx1"/>
            </a:solidFill>
            <a:prstDash val="sysDash"/>
            <a:tailEnd type="oval"/>
          </a:ln>
        </p:spPr>
        <p:style>
          <a:lnRef idx="1">
            <a:schemeClr val="accent5"/>
          </a:lnRef>
          <a:fillRef idx="0">
            <a:schemeClr val="accent5"/>
          </a:fillRef>
          <a:effectRef idx="0">
            <a:schemeClr val="accent5"/>
          </a:effectRef>
          <a:fontRef idx="minor">
            <a:schemeClr val="tx1"/>
          </a:fontRef>
        </p:style>
      </p:cxnSp>
      <p:sp>
        <p:nvSpPr>
          <p:cNvPr id="11" name="Rectangle 10"/>
          <p:cNvSpPr/>
          <p:nvPr/>
        </p:nvSpPr>
        <p:spPr>
          <a:xfrm>
            <a:off x="853053" y="3011269"/>
            <a:ext cx="2042547" cy="646331"/>
          </a:xfrm>
          <a:prstGeom prst="rect">
            <a:avLst/>
          </a:prstGeom>
        </p:spPr>
        <p:txBody>
          <a:bodyPr wrap="none">
            <a:spAutoFit/>
          </a:bodyPr>
          <a:lstStyle/>
          <a:p>
            <a:pPr algn="r"/>
            <a:r>
              <a:rPr lang="en-US" dirty="0">
                <a:latin typeface="Kristen ITC" pitchFamily="66" charset="0"/>
              </a:rPr>
              <a:t>transference of </a:t>
            </a:r>
            <a:endParaRPr lang="en-US" dirty="0" smtClean="0">
              <a:latin typeface="Kristen ITC" pitchFamily="66" charset="0"/>
            </a:endParaRPr>
          </a:p>
          <a:p>
            <a:pPr algn="r"/>
            <a:r>
              <a:rPr lang="en-US" dirty="0" smtClean="0">
                <a:latin typeface="Kristen ITC" pitchFamily="66" charset="0"/>
              </a:rPr>
              <a:t>information</a:t>
            </a:r>
            <a:endParaRPr lang="en-US" dirty="0">
              <a:latin typeface="Kristen ITC" pitchFamily="66" charset="0"/>
            </a:endParaRPr>
          </a:p>
        </p:txBody>
      </p:sp>
      <p:sp>
        <p:nvSpPr>
          <p:cNvPr id="12" name="Rectangle 11"/>
          <p:cNvSpPr/>
          <p:nvPr/>
        </p:nvSpPr>
        <p:spPr>
          <a:xfrm>
            <a:off x="6096000" y="3011268"/>
            <a:ext cx="2954655" cy="646331"/>
          </a:xfrm>
          <a:prstGeom prst="rect">
            <a:avLst/>
          </a:prstGeom>
        </p:spPr>
        <p:txBody>
          <a:bodyPr wrap="none">
            <a:spAutoFit/>
          </a:bodyPr>
          <a:lstStyle/>
          <a:p>
            <a:r>
              <a:rPr lang="en-US" dirty="0">
                <a:latin typeface="Kristen ITC" pitchFamily="66" charset="0"/>
              </a:rPr>
              <a:t>detailed transmission of </a:t>
            </a:r>
            <a:endParaRPr lang="en-US" dirty="0" smtClean="0">
              <a:latin typeface="Kristen ITC" pitchFamily="66" charset="0"/>
            </a:endParaRPr>
          </a:p>
          <a:p>
            <a:r>
              <a:rPr lang="en-US" dirty="0" smtClean="0">
                <a:latin typeface="Kristen ITC" pitchFamily="66" charset="0"/>
              </a:rPr>
              <a:t>factual </a:t>
            </a:r>
            <a:r>
              <a:rPr lang="en-US" dirty="0">
                <a:latin typeface="Kristen ITC" pitchFamily="66" charset="0"/>
              </a:rPr>
              <a:t>information</a:t>
            </a:r>
          </a:p>
        </p:txBody>
      </p:sp>
      <p:sp>
        <p:nvSpPr>
          <p:cNvPr id="14" name="TextBox 13"/>
          <p:cNvSpPr txBox="1"/>
          <p:nvPr/>
        </p:nvSpPr>
        <p:spPr>
          <a:xfrm>
            <a:off x="2590800" y="4015770"/>
            <a:ext cx="381000" cy="1569660"/>
          </a:xfrm>
          <a:prstGeom prst="rect">
            <a:avLst/>
          </a:prstGeom>
          <a:noFill/>
        </p:spPr>
        <p:txBody>
          <a:bodyPr wrap="square" rtlCol="0">
            <a:spAutoFit/>
          </a:bodyPr>
          <a:lstStyle/>
          <a:p>
            <a:r>
              <a:rPr lang="en-US" sz="9600" dirty="0" smtClean="0">
                <a:solidFill>
                  <a:srgbClr val="FF0000"/>
                </a:solidFill>
                <a:latin typeface="Kristen ITC" pitchFamily="66" charset="0"/>
              </a:rPr>
              <a:t>“</a:t>
            </a:r>
            <a:endParaRPr lang="en-US" sz="9600" dirty="0">
              <a:solidFill>
                <a:srgbClr val="FF0000"/>
              </a:solidFill>
              <a:latin typeface="Kristen ITC" pitchFamily="66" charset="0"/>
            </a:endParaRPr>
          </a:p>
        </p:txBody>
      </p:sp>
      <p:sp>
        <p:nvSpPr>
          <p:cNvPr id="15" name="TextBox 14"/>
          <p:cNvSpPr txBox="1"/>
          <p:nvPr/>
        </p:nvSpPr>
        <p:spPr>
          <a:xfrm>
            <a:off x="5715000" y="4297740"/>
            <a:ext cx="381000" cy="1569660"/>
          </a:xfrm>
          <a:prstGeom prst="rect">
            <a:avLst/>
          </a:prstGeom>
          <a:noFill/>
        </p:spPr>
        <p:txBody>
          <a:bodyPr wrap="square" rtlCol="0">
            <a:spAutoFit/>
          </a:bodyPr>
          <a:lstStyle/>
          <a:p>
            <a:r>
              <a:rPr lang="en-US" sz="9600" dirty="0" smtClean="0">
                <a:solidFill>
                  <a:srgbClr val="FF0000"/>
                </a:solidFill>
                <a:latin typeface="Kristen ITC" pitchFamily="66" charset="0"/>
              </a:rPr>
              <a:t>”</a:t>
            </a:r>
            <a:endParaRPr lang="en-US" sz="9600" dirty="0">
              <a:solidFill>
                <a:srgbClr val="FF0000"/>
              </a:solidFill>
              <a:latin typeface="Kristen ITC" pitchFamily="66" charset="0"/>
            </a:endParaRPr>
          </a:p>
        </p:txBody>
      </p:sp>
      <p:cxnSp>
        <p:nvCxnSpPr>
          <p:cNvPr id="16" name="Straight Arrow Connector 15"/>
          <p:cNvCxnSpPr/>
          <p:nvPr/>
        </p:nvCxnSpPr>
        <p:spPr>
          <a:xfrm>
            <a:off x="3880582" y="5562600"/>
            <a:ext cx="1230436" cy="0"/>
          </a:xfrm>
          <a:prstGeom prst="straightConnector1">
            <a:avLst/>
          </a:prstGeom>
          <a:ln w="57150">
            <a:solidFill>
              <a:schemeClr val="tx1"/>
            </a:solidFill>
            <a:prstDash val="sysDash"/>
            <a:headEnd type="oval"/>
            <a:tailEnd type="oval"/>
          </a:ln>
        </p:spPr>
        <p:style>
          <a:lnRef idx="1">
            <a:schemeClr val="accent5"/>
          </a:lnRef>
          <a:fillRef idx="0">
            <a:schemeClr val="accent5"/>
          </a:fillRef>
          <a:effectRef idx="0">
            <a:schemeClr val="accent5"/>
          </a:effectRef>
          <a:fontRef idx="minor">
            <a:schemeClr val="tx1"/>
          </a:fontRef>
        </p:style>
      </p:cxnSp>
      <p:sp>
        <p:nvSpPr>
          <p:cNvPr id="18" name="Rectangle 17"/>
          <p:cNvSpPr/>
          <p:nvPr/>
        </p:nvSpPr>
        <p:spPr>
          <a:xfrm>
            <a:off x="2834253" y="5676811"/>
            <a:ext cx="3261747" cy="1200329"/>
          </a:xfrm>
          <a:prstGeom prst="rect">
            <a:avLst/>
          </a:prstGeom>
        </p:spPr>
        <p:txBody>
          <a:bodyPr wrap="square">
            <a:spAutoFit/>
          </a:bodyPr>
          <a:lstStyle/>
          <a:p>
            <a:pPr algn="ctr"/>
            <a:r>
              <a:rPr lang="en-US" dirty="0" smtClean="0">
                <a:latin typeface="Kristen ITC" pitchFamily="66" charset="0"/>
              </a:rPr>
              <a:t>If cannot remember all the things in spoken mode</a:t>
            </a:r>
          </a:p>
          <a:p>
            <a:pPr algn="ctr"/>
            <a:r>
              <a:rPr lang="en-US" dirty="0" smtClean="0">
                <a:latin typeface="Kristen ITC" pitchFamily="66" charset="0"/>
              </a:rPr>
              <a:t>Need to write it down to remember all the time</a:t>
            </a:r>
            <a:endParaRPr lang="en-US" dirty="0">
              <a:latin typeface="Kristen ITC" pitchFamily="66" charset="0"/>
            </a:endParaRPr>
          </a:p>
        </p:txBody>
      </p:sp>
      <p:sp>
        <p:nvSpPr>
          <p:cNvPr id="19" name="TextBox 18"/>
          <p:cNvSpPr txBox="1"/>
          <p:nvPr/>
        </p:nvSpPr>
        <p:spPr>
          <a:xfrm>
            <a:off x="2514600" y="5897940"/>
            <a:ext cx="381000" cy="1569660"/>
          </a:xfrm>
          <a:prstGeom prst="rect">
            <a:avLst/>
          </a:prstGeom>
          <a:noFill/>
        </p:spPr>
        <p:txBody>
          <a:bodyPr wrap="square" rtlCol="0">
            <a:spAutoFit/>
          </a:bodyPr>
          <a:lstStyle/>
          <a:p>
            <a:r>
              <a:rPr lang="en-US" sz="9600" dirty="0" smtClean="0">
                <a:solidFill>
                  <a:srgbClr val="FF0000"/>
                </a:solidFill>
                <a:latin typeface="Kristen ITC" pitchFamily="66" charset="0"/>
              </a:rPr>
              <a:t>“</a:t>
            </a:r>
            <a:endParaRPr lang="en-US" sz="9600" dirty="0">
              <a:solidFill>
                <a:srgbClr val="FF0000"/>
              </a:solidFill>
              <a:latin typeface="Kristen ITC" pitchFamily="66" charset="0"/>
            </a:endParaRPr>
          </a:p>
        </p:txBody>
      </p:sp>
      <p:sp>
        <p:nvSpPr>
          <p:cNvPr id="20" name="TextBox 19"/>
          <p:cNvSpPr txBox="1"/>
          <p:nvPr/>
        </p:nvSpPr>
        <p:spPr>
          <a:xfrm>
            <a:off x="5715000" y="5867400"/>
            <a:ext cx="381000" cy="1569660"/>
          </a:xfrm>
          <a:prstGeom prst="rect">
            <a:avLst/>
          </a:prstGeom>
          <a:noFill/>
        </p:spPr>
        <p:txBody>
          <a:bodyPr wrap="square" rtlCol="0">
            <a:spAutoFit/>
          </a:bodyPr>
          <a:lstStyle/>
          <a:p>
            <a:r>
              <a:rPr lang="en-US" sz="9600" dirty="0" smtClean="0">
                <a:solidFill>
                  <a:srgbClr val="FF0000"/>
                </a:solidFill>
                <a:latin typeface="Kristen ITC" pitchFamily="66" charset="0"/>
              </a:rPr>
              <a:t>”</a:t>
            </a:r>
            <a:endParaRPr lang="en-US" sz="9600" dirty="0">
              <a:solidFill>
                <a:srgbClr val="FF0000"/>
              </a:solidFill>
              <a:latin typeface="Kristen ITC" pitchFamily="66" charset="0"/>
            </a:endParaRPr>
          </a:p>
        </p:txBody>
      </p:sp>
      <p:sp>
        <p:nvSpPr>
          <p:cNvPr id="21" name="Title 1"/>
          <p:cNvSpPr txBox="1">
            <a:spLocks/>
          </p:cNvSpPr>
          <p:nvPr/>
        </p:nvSpPr>
        <p:spPr>
          <a:xfrm>
            <a:off x="5334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1158490457"/>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ppt_x</p:attrName>
                                        </p:attrNameLst>
                                      </p:cBhvr>
                                      <p:tavLst>
                                        <p:tav tm="0">
                                          <p:val>
                                            <p:fltVal val="0.5"/>
                                          </p:val>
                                        </p:tav>
                                        <p:tav tm="100000">
                                          <p:val>
                                            <p:strVal val="#ppt_x"/>
                                          </p:val>
                                        </p:tav>
                                      </p:tavLst>
                                    </p:anim>
                                    <p:anim calcmode="lin" valueType="num">
                                      <p:cBhvr>
                                        <p:cTn id="10" dur="500" fill="hold"/>
                                        <p:tgtEl>
                                          <p:spTgt spid="2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3*#ppt_w"/>
                                          </p:val>
                                        </p:tav>
                                        <p:tav tm="100000">
                                          <p:val>
                                            <p:strVal val="#ppt_w"/>
                                          </p:val>
                                        </p:tav>
                                      </p:tavLst>
                                    </p:anim>
                                    <p:anim calcmode="lin" valueType="num">
                                      <p:cBhvr>
                                        <p:cTn id="15" dur="500" fill="hold"/>
                                        <p:tgtEl>
                                          <p:spTgt spid="21"/>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4/3*#ppt_w"/>
                                          </p:val>
                                        </p:tav>
                                        <p:tav tm="100000">
                                          <p:val>
                                            <p:strVal val="#ppt_w"/>
                                          </p:val>
                                        </p:tav>
                                      </p:tavLst>
                                    </p:anim>
                                    <p:anim calcmode="lin" valueType="num">
                                      <p:cBhvr>
                                        <p:cTn id="20" dur="500" fill="hold"/>
                                        <p:tgtEl>
                                          <p:spTgt spid="2"/>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750"/>
                                        <p:tgtEl>
                                          <p:spTgt spid="7"/>
                                        </p:tgtEl>
                                      </p:cBhvr>
                                    </p:animEffect>
                                  </p:childTnLst>
                                </p:cTn>
                              </p:par>
                              <p:par>
                                <p:cTn id="25" presetID="22" presetClass="entr" presetSubtype="2"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750"/>
                                        <p:tgtEl>
                                          <p:spTgt spid="10"/>
                                        </p:tgtEl>
                                      </p:cBhvr>
                                    </p:animEffect>
                                  </p:childTnLst>
                                </p:cTn>
                              </p:par>
                            </p:childTnLst>
                          </p:cTn>
                        </p:par>
                        <p:par>
                          <p:cTn id="28" fill="hold">
                            <p:stCondLst>
                              <p:cond delay="2250"/>
                            </p:stCondLst>
                            <p:childTnLst>
                              <p:par>
                                <p:cTn id="29" presetID="23" presetClass="entr" presetSubtype="32"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strVal val="4*#ppt_w"/>
                                          </p:val>
                                        </p:tav>
                                        <p:tav tm="100000">
                                          <p:val>
                                            <p:strVal val="#ppt_w"/>
                                          </p:val>
                                        </p:tav>
                                      </p:tavLst>
                                    </p:anim>
                                    <p:anim calcmode="lin" valueType="num">
                                      <p:cBhvr>
                                        <p:cTn id="32" dur="500" fill="hold"/>
                                        <p:tgtEl>
                                          <p:spTgt spid="14"/>
                                        </p:tgtEl>
                                        <p:attrNameLst>
                                          <p:attrName>ppt_h</p:attrName>
                                        </p:attrNameLst>
                                      </p:cBhvr>
                                      <p:tavLst>
                                        <p:tav tm="0">
                                          <p:val>
                                            <p:strVal val="4*#ppt_h"/>
                                          </p:val>
                                        </p:tav>
                                        <p:tav tm="100000">
                                          <p:val>
                                            <p:strVal val="#ppt_h"/>
                                          </p:val>
                                        </p:tav>
                                      </p:tavLst>
                                    </p:anim>
                                  </p:childTnLst>
                                </p:cTn>
                              </p:par>
                              <p:par>
                                <p:cTn id="33" presetID="23" presetClass="entr" presetSubtype="32"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strVal val="4*#ppt_w"/>
                                          </p:val>
                                        </p:tav>
                                        <p:tav tm="100000">
                                          <p:val>
                                            <p:strVal val="#ppt_w"/>
                                          </p:val>
                                        </p:tav>
                                      </p:tavLst>
                                    </p:anim>
                                    <p:anim calcmode="lin" valueType="num">
                                      <p:cBhvr>
                                        <p:cTn id="36" dur="500" fill="hold"/>
                                        <p:tgtEl>
                                          <p:spTgt spid="15"/>
                                        </p:tgtEl>
                                        <p:attrNameLst>
                                          <p:attrName>ppt_h</p:attrName>
                                        </p:attrNameLst>
                                      </p:cBhvr>
                                      <p:tavLst>
                                        <p:tav tm="0">
                                          <p:val>
                                            <p:strVal val="4*#ppt_h"/>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750"/>
                            </p:stCondLst>
                            <p:childTnLst>
                              <p:par>
                                <p:cTn id="41" presetID="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50" fill="hold"/>
                                        <p:tgtEl>
                                          <p:spTgt spid="16"/>
                                        </p:tgtEl>
                                        <p:attrNameLst>
                                          <p:attrName>ppt_x</p:attrName>
                                        </p:attrNameLst>
                                      </p:cBhvr>
                                      <p:tavLst>
                                        <p:tav tm="0">
                                          <p:val>
                                            <p:strVal val="0-#ppt_w/2"/>
                                          </p:val>
                                        </p:tav>
                                        <p:tav tm="100000">
                                          <p:val>
                                            <p:strVal val="#ppt_x"/>
                                          </p:val>
                                        </p:tav>
                                      </p:tavLst>
                                    </p:anim>
                                    <p:anim calcmode="lin" valueType="num">
                                      <p:cBhvr additive="base">
                                        <p:cTn id="44" dur="250" fill="hold"/>
                                        <p:tgtEl>
                                          <p:spTgt spid="16"/>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3" presetClass="entr" presetSubtype="32"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strVal val="4*#ppt_w"/>
                                          </p:val>
                                        </p:tav>
                                        <p:tav tm="100000">
                                          <p:val>
                                            <p:strVal val="#ppt_w"/>
                                          </p:val>
                                        </p:tav>
                                      </p:tavLst>
                                    </p:anim>
                                    <p:anim calcmode="lin" valueType="num">
                                      <p:cBhvr>
                                        <p:cTn id="49" dur="500" fill="hold"/>
                                        <p:tgtEl>
                                          <p:spTgt spid="19"/>
                                        </p:tgtEl>
                                        <p:attrNameLst>
                                          <p:attrName>ppt_h</p:attrName>
                                        </p:attrNameLst>
                                      </p:cBhvr>
                                      <p:tavLst>
                                        <p:tav tm="0">
                                          <p:val>
                                            <p:strVal val="4*#ppt_h"/>
                                          </p:val>
                                        </p:tav>
                                        <p:tav tm="100000">
                                          <p:val>
                                            <p:strVal val="#ppt_h"/>
                                          </p:val>
                                        </p:tav>
                                      </p:tavLst>
                                    </p:anim>
                                  </p:childTnLst>
                                </p:cTn>
                              </p:par>
                              <p:par>
                                <p:cTn id="50" presetID="23" presetClass="entr" presetSubtype="32"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strVal val="4*#ppt_w"/>
                                          </p:val>
                                        </p:tav>
                                        <p:tav tm="100000">
                                          <p:val>
                                            <p:strVal val="#ppt_w"/>
                                          </p:val>
                                        </p:tav>
                                      </p:tavLst>
                                    </p:anim>
                                    <p:anim calcmode="lin" valueType="num">
                                      <p:cBhvr>
                                        <p:cTn id="53" dur="500" fill="hold"/>
                                        <p:tgtEl>
                                          <p:spTgt spid="20"/>
                                        </p:tgtEl>
                                        <p:attrNameLst>
                                          <p:attrName>ppt_h</p:attrName>
                                        </p:attrNameLst>
                                      </p:cBhvr>
                                      <p:tavLst>
                                        <p:tav tm="0">
                                          <p:val>
                                            <p:strVal val="4*#ppt_h"/>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14" grpId="0"/>
      <p:bldP spid="15"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1219200" y="533400"/>
            <a:ext cx="8229600" cy="1143000"/>
          </a:xfrm>
        </p:spPr>
        <p:txBody>
          <a:bodyPr>
            <a:normAutofit/>
          </a:bodyPr>
          <a:lstStyle/>
          <a:p>
            <a:pPr algn="l"/>
            <a:r>
              <a:rPr lang="en-US" sz="2800" dirty="0" smtClean="0">
                <a:latin typeface="squeaky chalk sound" pitchFamily="2" charset="0"/>
              </a:rPr>
              <a:t>Differences in Form between </a:t>
            </a:r>
            <a:br>
              <a:rPr lang="en-US" sz="2800" dirty="0" smtClean="0">
                <a:latin typeface="squeaky chalk sound" pitchFamily="2" charset="0"/>
              </a:rPr>
            </a:br>
            <a:r>
              <a:rPr lang="en-US" sz="2800" dirty="0" smtClean="0">
                <a:latin typeface="squeaky chalk sound" pitchFamily="2" charset="0"/>
              </a:rPr>
              <a:t>Written and Spoken Language</a:t>
            </a:r>
            <a:endParaRPr lang="en-US" sz="2800" dirty="0">
              <a:latin typeface="squeaky chalk sound" pitchFamily="2" charset="0"/>
            </a:endParaRPr>
          </a:p>
        </p:txBody>
      </p:sp>
      <p:sp>
        <p:nvSpPr>
          <p:cNvPr id="4" name="Rectangle 3"/>
          <p:cNvSpPr/>
          <p:nvPr/>
        </p:nvSpPr>
        <p:spPr>
          <a:xfrm rot="21199199">
            <a:off x="2185951" y="2314539"/>
            <a:ext cx="3657600" cy="3733800"/>
          </a:xfrm>
          <a:prstGeom prst="rect">
            <a:avLst/>
          </a:prstGeom>
          <a:noFill/>
          <a:ln w="57150">
            <a:solidFill>
              <a:schemeClr val="tx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Kristen ITC" pitchFamily="66" charset="0"/>
              </a:rPr>
              <a:t>Labov</a:t>
            </a:r>
            <a:r>
              <a:rPr lang="en-US" sz="3200" dirty="0" smtClean="0">
                <a:solidFill>
                  <a:schemeClr val="tx1"/>
                </a:solidFill>
                <a:latin typeface="Kristen ITC" pitchFamily="66" charset="0"/>
              </a:rPr>
              <a:t>, 1972;</a:t>
            </a:r>
          </a:p>
          <a:p>
            <a:pPr algn="ctr"/>
            <a:r>
              <a:rPr lang="en-US" sz="3200" dirty="0" smtClean="0">
                <a:solidFill>
                  <a:schemeClr val="tx1"/>
                </a:solidFill>
                <a:latin typeface="Kristen ITC" pitchFamily="66" charset="0"/>
              </a:rPr>
              <a:t> Sinclair &amp; </a:t>
            </a:r>
            <a:r>
              <a:rPr lang="en-US" sz="3200" dirty="0" err="1" smtClean="0">
                <a:solidFill>
                  <a:schemeClr val="tx1"/>
                </a:solidFill>
                <a:latin typeface="Kristen ITC" pitchFamily="66" charset="0"/>
              </a:rPr>
              <a:t>Coulthard</a:t>
            </a:r>
            <a:r>
              <a:rPr lang="en-US" sz="3200" dirty="0" smtClean="0">
                <a:solidFill>
                  <a:schemeClr val="tx1"/>
                </a:solidFill>
                <a:latin typeface="Kristen ITC" pitchFamily="66" charset="0"/>
              </a:rPr>
              <a:t>, 1975; </a:t>
            </a:r>
          </a:p>
          <a:p>
            <a:pPr algn="ctr"/>
            <a:r>
              <a:rPr lang="en-US" sz="3200" dirty="0" smtClean="0">
                <a:solidFill>
                  <a:schemeClr val="tx1"/>
                </a:solidFill>
                <a:latin typeface="Kristen ITC" pitchFamily="66" charset="0"/>
              </a:rPr>
              <a:t>Chafe, 1979; </a:t>
            </a:r>
          </a:p>
          <a:p>
            <a:pPr algn="ctr"/>
            <a:r>
              <a:rPr lang="en-US" sz="3200" dirty="0" smtClean="0">
                <a:solidFill>
                  <a:schemeClr val="tx1"/>
                </a:solidFill>
                <a:latin typeface="Kristen ITC" pitchFamily="66" charset="0"/>
              </a:rPr>
              <a:t>Ochs, 1979;</a:t>
            </a:r>
          </a:p>
          <a:p>
            <a:pPr algn="ctr"/>
            <a:r>
              <a:rPr lang="en-US" sz="3200" dirty="0" smtClean="0">
                <a:solidFill>
                  <a:schemeClr val="tx1"/>
                </a:solidFill>
                <a:latin typeface="Kristen ITC" pitchFamily="66" charset="0"/>
              </a:rPr>
              <a:t> </a:t>
            </a:r>
            <a:r>
              <a:rPr lang="en-US" sz="3200" dirty="0" err="1" smtClean="0">
                <a:solidFill>
                  <a:schemeClr val="tx1"/>
                </a:solidFill>
                <a:latin typeface="Kristen ITC" pitchFamily="66" charset="0"/>
              </a:rPr>
              <a:t>Cicourel</a:t>
            </a:r>
            <a:r>
              <a:rPr lang="en-US" sz="3200" dirty="0" smtClean="0">
                <a:solidFill>
                  <a:schemeClr val="tx1"/>
                </a:solidFill>
                <a:latin typeface="Kristen ITC" pitchFamily="66" charset="0"/>
              </a:rPr>
              <a:t>, 1981; </a:t>
            </a:r>
          </a:p>
          <a:p>
            <a:pPr algn="ctr"/>
            <a:r>
              <a:rPr lang="en-US" sz="3200" dirty="0" err="1" smtClean="0">
                <a:solidFill>
                  <a:schemeClr val="tx1"/>
                </a:solidFill>
                <a:latin typeface="Kristen ITC" pitchFamily="66" charset="0"/>
              </a:rPr>
              <a:t>Goffman</a:t>
            </a:r>
            <a:r>
              <a:rPr lang="en-US" sz="3200" dirty="0" smtClean="0">
                <a:solidFill>
                  <a:schemeClr val="tx1"/>
                </a:solidFill>
                <a:latin typeface="Kristen ITC" pitchFamily="66" charset="0"/>
              </a:rPr>
              <a:t>, 1981</a:t>
            </a:r>
            <a:endParaRPr lang="en-US" sz="3200" dirty="0">
              <a:solidFill>
                <a:schemeClr val="tx1"/>
              </a:solidFill>
              <a:latin typeface="Kristen ITC" pitchFamily="66" charset="0"/>
            </a:endParaRPr>
          </a:p>
        </p:txBody>
      </p:sp>
      <p:sp>
        <p:nvSpPr>
          <p:cNvPr id="5" name="Right Arrow 4"/>
          <p:cNvSpPr/>
          <p:nvPr/>
        </p:nvSpPr>
        <p:spPr>
          <a:xfrm>
            <a:off x="6212894" y="3244079"/>
            <a:ext cx="1283208" cy="1099321"/>
          </a:xfrm>
          <a:prstGeom prst="rightArrow">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5334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1405562282"/>
      </p:ext>
    </p:extLst>
  </p:cSld>
  <p:clrMapOvr>
    <a:masterClrMapping/>
  </p:clrMapOvr>
  <mc:AlternateContent xmlns:mc="http://schemas.openxmlformats.org/markup-compatibility/2006">
    <mc:Choice xmlns:p14="http://schemas.microsoft.com/office/powerpoint/2010/main" xmlns=""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6*min(max(#ppt_w*#ppt_h,.3),1)-7.4)/-.7*#ppt_w"/>
                                          </p:val>
                                        </p:tav>
                                        <p:tav tm="100000">
                                          <p:val>
                                            <p:strVal val="#ppt_w"/>
                                          </p:val>
                                        </p:tav>
                                      </p:tavLst>
                                    </p:anim>
                                    <p:anim calcmode="lin" valueType="num">
                                      <p:cBhvr>
                                        <p:cTn id="8" dur="500" fill="hold"/>
                                        <p:tgtEl>
                                          <p:spTgt spid="6"/>
                                        </p:tgtEl>
                                        <p:attrNameLst>
                                          <p:attrName>ppt_h</p:attrName>
                                        </p:attrNameLst>
                                      </p:cBhvr>
                                      <p:tavLst>
                                        <p:tav tm="0">
                                          <p:val>
                                            <p:strVal val="(6*min(max(#ppt_w*#ppt_h,.3),1)-7.4)/-.7*#ppt_h"/>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4/3*#ppt_w"/>
                                          </p:val>
                                        </p:tav>
                                        <p:tav tm="100000">
                                          <p:val>
                                            <p:strVal val="#ppt_w"/>
                                          </p:val>
                                        </p:tav>
                                      </p:tavLst>
                                    </p:anim>
                                    <p:anim calcmode="lin" valueType="num">
                                      <p:cBhvr>
                                        <p:cTn id="15" dur="500" fill="hold"/>
                                        <p:tgtEl>
                                          <p:spTgt spid="7"/>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4/3*#ppt_w"/>
                                          </p:val>
                                        </p:tav>
                                        <p:tav tm="100000">
                                          <p:val>
                                            <p:strVal val="#ppt_w"/>
                                          </p:val>
                                        </p:tav>
                                      </p:tavLst>
                                    </p:anim>
                                    <p:anim calcmode="lin" valueType="num">
                                      <p:cBhvr>
                                        <p:cTn id="20" dur="500" fill="hold"/>
                                        <p:tgtEl>
                                          <p:spTgt spid="2"/>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23" presetClass="entr" presetSubtype="3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6*min(max(#ppt_w*#ppt_h,.3),1)-7.4)/-.7*#ppt_w"/>
                                          </p:val>
                                        </p:tav>
                                        <p:tav tm="100000">
                                          <p:val>
                                            <p:strVal val="#ppt_w"/>
                                          </p:val>
                                        </p:tav>
                                      </p:tavLst>
                                    </p:anim>
                                    <p:anim calcmode="lin" valueType="num">
                                      <p:cBhvr>
                                        <p:cTn id="25" dur="500" fill="hold"/>
                                        <p:tgtEl>
                                          <p:spTgt spid="5"/>
                                        </p:tgtEl>
                                        <p:attrNameLst>
                                          <p:attrName>ppt_h</p:attrName>
                                        </p:attrNameLst>
                                      </p:cBhvr>
                                      <p:tavLst>
                                        <p:tav tm="0">
                                          <p:val>
                                            <p:strVal val="(6*min(max(#ppt_w*#ppt_h,.3),1)-7.4)/-.7*#ppt_h"/>
                                          </p:val>
                                        </p:tav>
                                        <p:tav tm="100000">
                                          <p:val>
                                            <p:strVal val="#ppt_h"/>
                                          </p:val>
                                        </p:tav>
                                      </p:tavLst>
                                    </p:anim>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6" name="Title 1"/>
          <p:cNvSpPr>
            <a:spLocks noGrp="1"/>
          </p:cNvSpPr>
          <p:nvPr>
            <p:ph type="title"/>
          </p:nvPr>
        </p:nvSpPr>
        <p:spPr>
          <a:xfrm>
            <a:off x="1219200" y="533400"/>
            <a:ext cx="8229600" cy="1143000"/>
          </a:xfrm>
        </p:spPr>
        <p:txBody>
          <a:bodyPr>
            <a:normAutofit/>
          </a:bodyPr>
          <a:lstStyle/>
          <a:p>
            <a:pPr algn="l"/>
            <a:r>
              <a:rPr lang="en-US" sz="2800" dirty="0" smtClean="0">
                <a:latin typeface="squeaky chalk sound" pitchFamily="2" charset="0"/>
              </a:rPr>
              <a:t>Differences in Form between </a:t>
            </a:r>
            <a:br>
              <a:rPr lang="en-US" sz="2800" dirty="0" smtClean="0">
                <a:latin typeface="squeaky chalk sound" pitchFamily="2" charset="0"/>
              </a:rPr>
            </a:br>
            <a:r>
              <a:rPr lang="en-US" sz="2800" dirty="0" smtClean="0">
                <a:latin typeface="squeaky chalk sound" pitchFamily="2" charset="0"/>
              </a:rPr>
              <a:t>Written and Spoken Language</a:t>
            </a:r>
            <a:endParaRPr lang="en-US" sz="2800" dirty="0">
              <a:latin typeface="squeaky chalk sound" pitchFamily="2" charset="0"/>
            </a:endParaRPr>
          </a:p>
        </p:txBody>
      </p:sp>
      <p:sp>
        <p:nvSpPr>
          <p:cNvPr id="7" name="Title 1"/>
          <p:cNvSpPr txBox="1">
            <a:spLocks/>
          </p:cNvSpPr>
          <p:nvPr/>
        </p:nvSpPr>
        <p:spPr>
          <a:xfrm>
            <a:off x="5334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
        <p:nvSpPr>
          <p:cNvPr id="9" name="TextBox 8"/>
          <p:cNvSpPr txBox="1"/>
          <p:nvPr/>
        </p:nvSpPr>
        <p:spPr>
          <a:xfrm>
            <a:off x="609600" y="2627293"/>
            <a:ext cx="8229600" cy="954107"/>
          </a:xfrm>
          <a:prstGeom prst="rect">
            <a:avLst/>
          </a:prstGeom>
          <a:noFill/>
        </p:spPr>
        <p:txBody>
          <a:bodyPr wrap="square" rtlCol="0">
            <a:spAutoFit/>
          </a:bodyPr>
          <a:lstStyle/>
          <a:p>
            <a:r>
              <a:rPr lang="en-US" sz="2800" dirty="0">
                <a:latin typeface="Kristen ITC" pitchFamily="66" charset="0"/>
              </a:rPr>
              <a:t>The syntax of spoken language is typically much less structured than written </a:t>
            </a:r>
            <a:r>
              <a:rPr lang="en-US" sz="2800" dirty="0" smtClean="0">
                <a:latin typeface="Kristen ITC" pitchFamily="66" charset="0"/>
              </a:rPr>
              <a:t>language</a:t>
            </a:r>
            <a:endParaRPr lang="en-US" sz="2800" dirty="0">
              <a:latin typeface="Kristen ITC" pitchFamily="66" charset="0"/>
            </a:endParaRPr>
          </a:p>
        </p:txBody>
      </p:sp>
      <p:sp>
        <p:nvSpPr>
          <p:cNvPr id="10" name="TextBox 9"/>
          <p:cNvSpPr txBox="1"/>
          <p:nvPr/>
        </p:nvSpPr>
        <p:spPr>
          <a:xfrm>
            <a:off x="3690065" y="4317058"/>
            <a:ext cx="1611469" cy="646331"/>
          </a:xfrm>
          <a:prstGeom prst="rect">
            <a:avLst/>
          </a:prstGeom>
          <a:noFill/>
        </p:spPr>
        <p:txBody>
          <a:bodyPr wrap="square" rtlCol="0">
            <a:spAutoFit/>
          </a:bodyPr>
          <a:lstStyle/>
          <a:p>
            <a:r>
              <a:rPr lang="en-US" sz="3600" i="1" dirty="0">
                <a:latin typeface="Kristen ITC" pitchFamily="66" charset="0"/>
              </a:rPr>
              <a:t>G</a:t>
            </a:r>
            <a:r>
              <a:rPr lang="en-US" sz="3600" i="1" dirty="0" smtClean="0">
                <a:latin typeface="Kristen ITC" pitchFamily="66" charset="0"/>
              </a:rPr>
              <a:t>ood</a:t>
            </a:r>
            <a:endParaRPr lang="en-US" sz="3600" dirty="0">
              <a:latin typeface="Kristen ITC" pitchFamily="66" charset="0"/>
            </a:endParaRPr>
          </a:p>
        </p:txBody>
      </p:sp>
      <p:sp>
        <p:nvSpPr>
          <p:cNvPr id="12" name="TextBox 11"/>
          <p:cNvSpPr txBox="1"/>
          <p:nvPr/>
        </p:nvSpPr>
        <p:spPr>
          <a:xfrm>
            <a:off x="3200400" y="4145340"/>
            <a:ext cx="381000" cy="1569660"/>
          </a:xfrm>
          <a:prstGeom prst="rect">
            <a:avLst/>
          </a:prstGeom>
          <a:noFill/>
        </p:spPr>
        <p:txBody>
          <a:bodyPr wrap="square" rtlCol="0">
            <a:spAutoFit/>
          </a:bodyPr>
          <a:lstStyle/>
          <a:p>
            <a:r>
              <a:rPr lang="en-US" sz="9600" dirty="0" smtClean="0">
                <a:solidFill>
                  <a:srgbClr val="FF0000"/>
                </a:solidFill>
                <a:latin typeface="Kristen ITC" pitchFamily="66" charset="0"/>
              </a:rPr>
              <a:t>“</a:t>
            </a:r>
            <a:endParaRPr lang="en-US" sz="9600" dirty="0">
              <a:solidFill>
                <a:srgbClr val="FF0000"/>
              </a:solidFill>
              <a:latin typeface="Kristen ITC" pitchFamily="66" charset="0"/>
            </a:endParaRPr>
          </a:p>
        </p:txBody>
      </p:sp>
      <p:sp>
        <p:nvSpPr>
          <p:cNvPr id="13" name="TextBox 12"/>
          <p:cNvSpPr txBox="1"/>
          <p:nvPr/>
        </p:nvSpPr>
        <p:spPr>
          <a:xfrm>
            <a:off x="5105400" y="4114800"/>
            <a:ext cx="381000" cy="1569660"/>
          </a:xfrm>
          <a:prstGeom prst="rect">
            <a:avLst/>
          </a:prstGeom>
          <a:noFill/>
        </p:spPr>
        <p:txBody>
          <a:bodyPr wrap="square" rtlCol="0">
            <a:spAutoFit/>
          </a:bodyPr>
          <a:lstStyle/>
          <a:p>
            <a:r>
              <a:rPr lang="en-US" sz="9600" dirty="0" smtClean="0">
                <a:solidFill>
                  <a:srgbClr val="FF0000"/>
                </a:solidFill>
                <a:latin typeface="Kristen ITC" pitchFamily="66" charset="0"/>
              </a:rPr>
              <a:t>”</a:t>
            </a:r>
            <a:endParaRPr lang="en-US" sz="9600" dirty="0">
              <a:solidFill>
                <a:srgbClr val="FF0000"/>
              </a:solidFill>
              <a:latin typeface="Kristen ITC" pitchFamily="66" charset="0"/>
            </a:endParaRPr>
          </a:p>
        </p:txBody>
      </p:sp>
    </p:spTree>
    <p:extLst>
      <p:ext uri="{BB962C8B-B14F-4D97-AF65-F5344CB8AC3E}">
        <p14:creationId xmlns:p14="http://schemas.microsoft.com/office/powerpoint/2010/main" xmlns="" val="3894937889"/>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4/3*#ppt_w"/>
                                          </p:val>
                                        </p:tav>
                                        <p:tav tm="100000">
                                          <p:val>
                                            <p:strVal val="#ppt_w"/>
                                          </p:val>
                                        </p:tav>
                                      </p:tavLst>
                                    </p:anim>
                                    <p:anim calcmode="lin" valueType="num">
                                      <p:cBhvr>
                                        <p:cTn id="15" dur="500" fill="hold"/>
                                        <p:tgtEl>
                                          <p:spTgt spid="7"/>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4/3*#ppt_w"/>
                                          </p:val>
                                        </p:tav>
                                        <p:tav tm="100000">
                                          <p:val>
                                            <p:strVal val="#ppt_w"/>
                                          </p:val>
                                        </p:tav>
                                      </p:tavLst>
                                    </p:anim>
                                    <p:anim calcmode="lin" valueType="num">
                                      <p:cBhvr>
                                        <p:cTn id="20" dur="500" fill="hold"/>
                                        <p:tgtEl>
                                          <p:spTgt spid="6"/>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23" presetClass="entr" presetSubtype="3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strVal val="4*#ppt_w"/>
                                          </p:val>
                                        </p:tav>
                                        <p:tav tm="100000">
                                          <p:val>
                                            <p:strVal val="#ppt_w"/>
                                          </p:val>
                                        </p:tav>
                                      </p:tavLst>
                                    </p:anim>
                                    <p:anim calcmode="lin" valueType="num">
                                      <p:cBhvr>
                                        <p:cTn id="25" dur="500" fill="hold"/>
                                        <p:tgtEl>
                                          <p:spTgt spid="12"/>
                                        </p:tgtEl>
                                        <p:attrNameLst>
                                          <p:attrName>ppt_h</p:attrName>
                                        </p:attrNameLst>
                                      </p:cBhvr>
                                      <p:tavLst>
                                        <p:tav tm="0">
                                          <p:val>
                                            <p:strVal val="4*#ppt_h"/>
                                          </p:val>
                                        </p:tav>
                                        <p:tav tm="100000">
                                          <p:val>
                                            <p:strVal val="#ppt_h"/>
                                          </p:val>
                                        </p:tav>
                                      </p:tavLst>
                                    </p:anim>
                                  </p:childTnLst>
                                </p:cTn>
                              </p:par>
                              <p:par>
                                <p:cTn id="26" presetID="23" presetClass="entr" presetSubtype="3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strVal val="4*#ppt_w"/>
                                          </p:val>
                                        </p:tav>
                                        <p:tav tm="100000">
                                          <p:val>
                                            <p:strVal val="#ppt_w"/>
                                          </p:val>
                                        </p:tav>
                                      </p:tavLst>
                                    </p:anim>
                                    <p:anim calcmode="lin" valueType="num">
                                      <p:cBhvr>
                                        <p:cTn id="29" dur="500" fill="hold"/>
                                        <p:tgtEl>
                                          <p:spTgt spid="13"/>
                                        </p:tgtEl>
                                        <p:attrNameLst>
                                          <p:attrName>ppt_h</p:attrName>
                                        </p:attrNameLst>
                                      </p:cBhvr>
                                      <p:tavLst>
                                        <p:tav tm="0">
                                          <p:val>
                                            <p:strVal val="4*#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8229600" cy="2286000"/>
          </a:xfrm>
        </p:spPr>
        <p:txBody>
          <a:bodyPr/>
          <a:lstStyle/>
          <a:p>
            <a:pPr marL="0" indent="0">
              <a:buNone/>
            </a:pPr>
            <a:r>
              <a:rPr lang="en-US" dirty="0" smtClean="0">
                <a:latin typeface="Kristen ITC" pitchFamily="66" charset="0"/>
              </a:rPr>
              <a:t>In written language we use “logical connector” such as: besides, moreover, however etc. In spoken language we use silence, or </a:t>
            </a:r>
            <a:r>
              <a:rPr lang="en-US" i="1" dirty="0" smtClean="0">
                <a:latin typeface="Kristen ITC" pitchFamily="66" charset="0"/>
              </a:rPr>
              <a:t>and, but, then, if</a:t>
            </a:r>
          </a:p>
        </p:txBody>
      </p:sp>
      <p:pic>
        <p:nvPicPr>
          <p:cNvPr id="5" name="Picture 4"/>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6" name="Title 1"/>
          <p:cNvSpPr>
            <a:spLocks noGrp="1"/>
          </p:cNvSpPr>
          <p:nvPr>
            <p:ph type="title"/>
          </p:nvPr>
        </p:nvSpPr>
        <p:spPr>
          <a:xfrm>
            <a:off x="1219200" y="533400"/>
            <a:ext cx="8229600" cy="1143000"/>
          </a:xfrm>
        </p:spPr>
        <p:txBody>
          <a:bodyPr>
            <a:normAutofit/>
          </a:bodyPr>
          <a:lstStyle/>
          <a:p>
            <a:pPr algn="l"/>
            <a:r>
              <a:rPr lang="en-US" sz="2800" dirty="0" smtClean="0">
                <a:latin typeface="squeaky chalk sound" pitchFamily="2" charset="0"/>
              </a:rPr>
              <a:t>Differences in Form between </a:t>
            </a:r>
            <a:br>
              <a:rPr lang="en-US" sz="2800" dirty="0" smtClean="0">
                <a:latin typeface="squeaky chalk sound" pitchFamily="2" charset="0"/>
              </a:rPr>
            </a:br>
            <a:r>
              <a:rPr lang="en-US" sz="2800" dirty="0" smtClean="0">
                <a:latin typeface="squeaky chalk sound" pitchFamily="2" charset="0"/>
              </a:rPr>
              <a:t>Written and Spoken Language</a:t>
            </a:r>
            <a:endParaRPr lang="en-US" sz="2800" dirty="0">
              <a:latin typeface="squeaky chalk sound" pitchFamily="2" charset="0"/>
            </a:endParaRPr>
          </a:p>
        </p:txBody>
      </p:sp>
      <p:sp>
        <p:nvSpPr>
          <p:cNvPr id="7" name="Title 1"/>
          <p:cNvSpPr txBox="1">
            <a:spLocks/>
          </p:cNvSpPr>
          <p:nvPr/>
        </p:nvSpPr>
        <p:spPr>
          <a:xfrm>
            <a:off x="5334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
        <p:nvSpPr>
          <p:cNvPr id="8" name="TextBox 7"/>
          <p:cNvSpPr txBox="1"/>
          <p:nvPr/>
        </p:nvSpPr>
        <p:spPr>
          <a:xfrm>
            <a:off x="685800" y="4953000"/>
            <a:ext cx="8153400" cy="461665"/>
          </a:xfrm>
          <a:prstGeom prst="rect">
            <a:avLst/>
          </a:prstGeom>
          <a:noFill/>
        </p:spPr>
        <p:txBody>
          <a:bodyPr wrap="square" rtlCol="0">
            <a:spAutoFit/>
          </a:bodyPr>
          <a:lstStyle/>
          <a:p>
            <a:r>
              <a:rPr lang="en-US" sz="2400" i="1" dirty="0" smtClean="0">
                <a:latin typeface="Kristen ITC" pitchFamily="66" charset="0"/>
              </a:rPr>
              <a:t>I’m </a:t>
            </a:r>
            <a:r>
              <a:rPr lang="en-US" sz="2400" i="1" dirty="0">
                <a:latin typeface="Kristen ITC" pitchFamily="66" charset="0"/>
              </a:rPr>
              <a:t>so tired (because) I had to walk all the way home.</a:t>
            </a:r>
            <a:endParaRPr lang="en-US" sz="2400" dirty="0">
              <a:latin typeface="Kristen ITC" pitchFamily="66" charset="0"/>
            </a:endParaRPr>
          </a:p>
        </p:txBody>
      </p:sp>
      <p:sp>
        <p:nvSpPr>
          <p:cNvPr id="9" name="TextBox 8"/>
          <p:cNvSpPr txBox="1"/>
          <p:nvPr/>
        </p:nvSpPr>
        <p:spPr>
          <a:xfrm>
            <a:off x="152400" y="4754940"/>
            <a:ext cx="381000" cy="1569660"/>
          </a:xfrm>
          <a:prstGeom prst="rect">
            <a:avLst/>
          </a:prstGeom>
          <a:noFill/>
        </p:spPr>
        <p:txBody>
          <a:bodyPr wrap="square" rtlCol="0">
            <a:spAutoFit/>
          </a:bodyPr>
          <a:lstStyle/>
          <a:p>
            <a:r>
              <a:rPr lang="en-US" sz="9600" dirty="0" smtClean="0">
                <a:solidFill>
                  <a:srgbClr val="FF0000"/>
                </a:solidFill>
                <a:latin typeface="Kristen ITC" pitchFamily="66" charset="0"/>
              </a:rPr>
              <a:t>“</a:t>
            </a:r>
            <a:endParaRPr lang="en-US" sz="9600" dirty="0">
              <a:solidFill>
                <a:srgbClr val="FF0000"/>
              </a:solidFill>
              <a:latin typeface="Kristen ITC" pitchFamily="66" charset="0"/>
            </a:endParaRPr>
          </a:p>
        </p:txBody>
      </p:sp>
      <p:sp>
        <p:nvSpPr>
          <p:cNvPr id="10" name="TextBox 9"/>
          <p:cNvSpPr txBox="1"/>
          <p:nvPr/>
        </p:nvSpPr>
        <p:spPr>
          <a:xfrm>
            <a:off x="8534400" y="4724400"/>
            <a:ext cx="381000" cy="1569660"/>
          </a:xfrm>
          <a:prstGeom prst="rect">
            <a:avLst/>
          </a:prstGeom>
          <a:noFill/>
        </p:spPr>
        <p:txBody>
          <a:bodyPr wrap="square" rtlCol="0">
            <a:spAutoFit/>
          </a:bodyPr>
          <a:lstStyle/>
          <a:p>
            <a:r>
              <a:rPr lang="en-US" sz="9600" dirty="0" smtClean="0">
                <a:solidFill>
                  <a:srgbClr val="FF0000"/>
                </a:solidFill>
                <a:latin typeface="Kristen ITC" pitchFamily="66" charset="0"/>
              </a:rPr>
              <a:t>”</a:t>
            </a:r>
            <a:endParaRPr lang="en-US" sz="9600" dirty="0">
              <a:solidFill>
                <a:srgbClr val="FF0000"/>
              </a:solidFill>
              <a:latin typeface="Kristen ITC" pitchFamily="66" charset="0"/>
            </a:endParaRPr>
          </a:p>
        </p:txBody>
      </p:sp>
    </p:spTree>
    <p:extLst>
      <p:ext uri="{BB962C8B-B14F-4D97-AF65-F5344CB8AC3E}">
        <p14:creationId xmlns:p14="http://schemas.microsoft.com/office/powerpoint/2010/main" xmlns="" val="1248401967"/>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4/3*#ppt_w"/>
                                          </p:val>
                                        </p:tav>
                                        <p:tav tm="100000">
                                          <p:val>
                                            <p:strVal val="#ppt_w"/>
                                          </p:val>
                                        </p:tav>
                                      </p:tavLst>
                                    </p:anim>
                                    <p:anim calcmode="lin" valueType="num">
                                      <p:cBhvr>
                                        <p:cTn id="15" dur="500" fill="hold"/>
                                        <p:tgtEl>
                                          <p:spTgt spid="7"/>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4/3*#ppt_w"/>
                                          </p:val>
                                        </p:tav>
                                        <p:tav tm="100000">
                                          <p:val>
                                            <p:strVal val="#ppt_w"/>
                                          </p:val>
                                        </p:tav>
                                      </p:tavLst>
                                    </p:anim>
                                    <p:anim calcmode="lin" valueType="num">
                                      <p:cBhvr>
                                        <p:cTn id="20" dur="500" fill="hold"/>
                                        <p:tgtEl>
                                          <p:spTgt spid="6"/>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23" presetClass="entr" presetSubtype="3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4*#ppt_w"/>
                                          </p:val>
                                        </p:tav>
                                        <p:tav tm="100000">
                                          <p:val>
                                            <p:strVal val="#ppt_w"/>
                                          </p:val>
                                        </p:tav>
                                      </p:tavLst>
                                    </p:anim>
                                    <p:anim calcmode="lin" valueType="num">
                                      <p:cBhvr>
                                        <p:cTn id="25" dur="500" fill="hold"/>
                                        <p:tgtEl>
                                          <p:spTgt spid="9"/>
                                        </p:tgtEl>
                                        <p:attrNameLst>
                                          <p:attrName>ppt_h</p:attrName>
                                        </p:attrNameLst>
                                      </p:cBhvr>
                                      <p:tavLst>
                                        <p:tav tm="0">
                                          <p:val>
                                            <p:strVal val="4*#ppt_h"/>
                                          </p:val>
                                        </p:tav>
                                        <p:tav tm="100000">
                                          <p:val>
                                            <p:strVal val="#ppt_h"/>
                                          </p:val>
                                        </p:tav>
                                      </p:tavLst>
                                    </p:anim>
                                  </p:childTnLst>
                                </p:cTn>
                              </p:par>
                              <p:par>
                                <p:cTn id="26" presetID="23"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4*#ppt_w"/>
                                          </p:val>
                                        </p:tav>
                                        <p:tav tm="100000">
                                          <p:val>
                                            <p:strVal val="#ppt_w"/>
                                          </p:val>
                                        </p:tav>
                                      </p:tavLst>
                                    </p:anim>
                                    <p:anim calcmode="lin" valueType="num">
                                      <p:cBhvr>
                                        <p:cTn id="29" dur="500" fill="hold"/>
                                        <p:tgtEl>
                                          <p:spTgt spid="10"/>
                                        </p:tgtEl>
                                        <p:attrNameLst>
                                          <p:attrName>ppt_h</p:attrName>
                                        </p:attrNameLst>
                                      </p:cBhvr>
                                      <p:tavLst>
                                        <p:tav tm="0">
                                          <p:val>
                                            <p:strVal val="4*#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048000"/>
          </a:xfrm>
        </p:spPr>
        <p:txBody>
          <a:bodyPr/>
          <a:lstStyle/>
          <a:p>
            <a:pPr marL="0" lvl="0" indent="0">
              <a:buNone/>
            </a:pPr>
            <a:r>
              <a:rPr lang="en-US" dirty="0" smtClean="0">
                <a:latin typeface="Kristen ITC" pitchFamily="66" charset="0"/>
              </a:rPr>
              <a:t>In written language, sentences are generally structured in subject-predicate form, but in spoken language we usually find like: </a:t>
            </a:r>
            <a:r>
              <a:rPr lang="en-US" i="1" dirty="0" smtClean="0">
                <a:latin typeface="Kristen ITC" pitchFamily="66" charset="0"/>
              </a:rPr>
              <a:t>“the cats + did you let them out ?”</a:t>
            </a:r>
            <a:endParaRPr lang="en-US" dirty="0" smtClean="0">
              <a:latin typeface="Kristen ITC" pitchFamily="66" charset="0"/>
            </a:endParaRPr>
          </a:p>
        </p:txBody>
      </p:sp>
      <p:pic>
        <p:nvPicPr>
          <p:cNvPr id="5" name="Picture 4"/>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6" name="Title 1"/>
          <p:cNvSpPr>
            <a:spLocks noGrp="1"/>
          </p:cNvSpPr>
          <p:nvPr>
            <p:ph type="title"/>
          </p:nvPr>
        </p:nvSpPr>
        <p:spPr>
          <a:xfrm>
            <a:off x="1219200" y="533400"/>
            <a:ext cx="8229600" cy="1143000"/>
          </a:xfrm>
        </p:spPr>
        <p:txBody>
          <a:bodyPr>
            <a:normAutofit/>
          </a:bodyPr>
          <a:lstStyle/>
          <a:p>
            <a:pPr algn="l"/>
            <a:r>
              <a:rPr lang="en-US" sz="2800" dirty="0" smtClean="0">
                <a:latin typeface="squeaky chalk sound" pitchFamily="2" charset="0"/>
              </a:rPr>
              <a:t>Differences in Form between </a:t>
            </a:r>
            <a:br>
              <a:rPr lang="en-US" sz="2800" dirty="0" smtClean="0">
                <a:latin typeface="squeaky chalk sound" pitchFamily="2" charset="0"/>
              </a:rPr>
            </a:br>
            <a:r>
              <a:rPr lang="en-US" sz="2800" dirty="0" smtClean="0">
                <a:latin typeface="squeaky chalk sound" pitchFamily="2" charset="0"/>
              </a:rPr>
              <a:t>Written and Spoken Language</a:t>
            </a:r>
            <a:endParaRPr lang="en-US" sz="2800" dirty="0">
              <a:latin typeface="squeaky chalk sound" pitchFamily="2" charset="0"/>
            </a:endParaRPr>
          </a:p>
        </p:txBody>
      </p:sp>
      <p:sp>
        <p:nvSpPr>
          <p:cNvPr id="7" name="Title 1"/>
          <p:cNvSpPr txBox="1">
            <a:spLocks/>
          </p:cNvSpPr>
          <p:nvPr/>
        </p:nvSpPr>
        <p:spPr>
          <a:xfrm>
            <a:off x="5334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3092735910"/>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4/3*#ppt_w"/>
                                          </p:val>
                                        </p:tav>
                                        <p:tav tm="100000">
                                          <p:val>
                                            <p:strVal val="#ppt_w"/>
                                          </p:val>
                                        </p:tav>
                                      </p:tavLst>
                                    </p:anim>
                                    <p:anim calcmode="lin" valueType="num">
                                      <p:cBhvr>
                                        <p:cTn id="15" dur="500" fill="hold"/>
                                        <p:tgtEl>
                                          <p:spTgt spid="7"/>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4/3*#ppt_w"/>
                                          </p:val>
                                        </p:tav>
                                        <p:tav tm="100000">
                                          <p:val>
                                            <p:strVal val="#ppt_w"/>
                                          </p:val>
                                        </p:tav>
                                      </p:tavLst>
                                    </p:anim>
                                    <p:anim calcmode="lin" valueType="num">
                                      <p:cBhvr>
                                        <p:cTn id="20" dur="50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8229600" cy="2819400"/>
          </a:xfrm>
        </p:spPr>
        <p:txBody>
          <a:bodyPr/>
          <a:lstStyle/>
          <a:p>
            <a:pPr marL="0" lvl="0" indent="0">
              <a:buNone/>
            </a:pPr>
            <a:r>
              <a:rPr lang="en-US" dirty="0" smtClean="0">
                <a:latin typeface="Kristen ITC" pitchFamily="66" charset="0"/>
              </a:rPr>
              <a:t>In chat about the immediate environment, the speaker may rely on gaze direction to supply referent, example</a:t>
            </a:r>
            <a:r>
              <a:rPr lang="en-US" i="1" dirty="0" smtClean="0">
                <a:latin typeface="Kristen ITC" pitchFamily="66" charset="0"/>
              </a:rPr>
              <a:t>: (looking at the rain) frightful isn’t it</a:t>
            </a:r>
            <a:r>
              <a:rPr lang="en-US" dirty="0" smtClean="0">
                <a:latin typeface="Kristen ITC" pitchFamily="66" charset="0"/>
              </a:rPr>
              <a:t>.</a:t>
            </a:r>
          </a:p>
        </p:txBody>
      </p:sp>
      <p:pic>
        <p:nvPicPr>
          <p:cNvPr id="12" name="Picture 11"/>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13" name="Title 1"/>
          <p:cNvSpPr>
            <a:spLocks noGrp="1"/>
          </p:cNvSpPr>
          <p:nvPr>
            <p:ph type="title"/>
          </p:nvPr>
        </p:nvSpPr>
        <p:spPr>
          <a:xfrm>
            <a:off x="1219200" y="533400"/>
            <a:ext cx="8229600" cy="1143000"/>
          </a:xfrm>
        </p:spPr>
        <p:txBody>
          <a:bodyPr>
            <a:normAutofit/>
          </a:bodyPr>
          <a:lstStyle/>
          <a:p>
            <a:pPr algn="l"/>
            <a:r>
              <a:rPr lang="en-US" sz="2800" dirty="0" smtClean="0">
                <a:latin typeface="squeaky chalk sound" pitchFamily="2" charset="0"/>
              </a:rPr>
              <a:t>Differences in Form between </a:t>
            </a:r>
            <a:br>
              <a:rPr lang="en-US" sz="2800" dirty="0" smtClean="0">
                <a:latin typeface="squeaky chalk sound" pitchFamily="2" charset="0"/>
              </a:rPr>
            </a:br>
            <a:r>
              <a:rPr lang="en-US" sz="2800" dirty="0" smtClean="0">
                <a:latin typeface="squeaky chalk sound" pitchFamily="2" charset="0"/>
              </a:rPr>
              <a:t>Written and Spoken Language</a:t>
            </a:r>
            <a:endParaRPr lang="en-US" sz="2800" dirty="0">
              <a:latin typeface="squeaky chalk sound" pitchFamily="2" charset="0"/>
            </a:endParaRPr>
          </a:p>
        </p:txBody>
      </p:sp>
      <p:sp>
        <p:nvSpPr>
          <p:cNvPr id="14" name="Title 1"/>
          <p:cNvSpPr txBox="1">
            <a:spLocks/>
          </p:cNvSpPr>
          <p:nvPr/>
        </p:nvSpPr>
        <p:spPr>
          <a:xfrm>
            <a:off x="5334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2009434794"/>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strVal val="4/3*#ppt_w"/>
                                          </p:val>
                                        </p:tav>
                                        <p:tav tm="100000">
                                          <p:val>
                                            <p:strVal val="#ppt_w"/>
                                          </p:val>
                                        </p:tav>
                                      </p:tavLst>
                                    </p:anim>
                                    <p:anim calcmode="lin" valueType="num">
                                      <p:cBhvr>
                                        <p:cTn id="15" dur="500" fill="hold"/>
                                        <p:tgtEl>
                                          <p:spTgt spid="14"/>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4/3*#ppt_w"/>
                                          </p:val>
                                        </p:tav>
                                        <p:tav tm="100000">
                                          <p:val>
                                            <p:strVal val="#ppt_w"/>
                                          </p:val>
                                        </p:tav>
                                      </p:tavLst>
                                    </p:anim>
                                    <p:anim calcmode="lin" valueType="num">
                                      <p:cBhvr>
                                        <p:cTn id="20" dur="50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7400"/>
            <a:ext cx="8229600" cy="2209800"/>
          </a:xfrm>
        </p:spPr>
        <p:txBody>
          <a:bodyPr/>
          <a:lstStyle/>
          <a:p>
            <a:pPr marL="0" lvl="0" indent="0">
              <a:buNone/>
            </a:pPr>
            <a:r>
              <a:rPr lang="en-US" dirty="0" smtClean="0">
                <a:latin typeface="Kristen ITC" pitchFamily="66" charset="0"/>
              </a:rPr>
              <a:t>In spoken language, speaker may replace or refine expressions as he goes along, example: </a:t>
            </a:r>
            <a:r>
              <a:rPr lang="en-US" i="1" dirty="0" smtClean="0">
                <a:latin typeface="Kristen ITC" pitchFamily="66" charset="0"/>
              </a:rPr>
              <a:t>this man + this cap she was going out with</a:t>
            </a:r>
            <a:endParaRPr lang="en-US" dirty="0" smtClean="0">
              <a:latin typeface="Kristen ITC" pitchFamily="66" charset="0"/>
            </a:endParaRPr>
          </a:p>
        </p:txBody>
      </p:sp>
      <p:pic>
        <p:nvPicPr>
          <p:cNvPr id="9" name="Picture 8"/>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10" name="Title 1"/>
          <p:cNvSpPr>
            <a:spLocks noGrp="1"/>
          </p:cNvSpPr>
          <p:nvPr>
            <p:ph type="title"/>
          </p:nvPr>
        </p:nvSpPr>
        <p:spPr>
          <a:xfrm>
            <a:off x="1219200" y="533400"/>
            <a:ext cx="8229600" cy="1143000"/>
          </a:xfrm>
        </p:spPr>
        <p:txBody>
          <a:bodyPr>
            <a:normAutofit/>
          </a:bodyPr>
          <a:lstStyle/>
          <a:p>
            <a:pPr algn="l"/>
            <a:r>
              <a:rPr lang="en-US" sz="2800" dirty="0" smtClean="0">
                <a:latin typeface="squeaky chalk sound" pitchFamily="2" charset="0"/>
              </a:rPr>
              <a:t>Differences in Form between </a:t>
            </a:r>
            <a:br>
              <a:rPr lang="en-US" sz="2800" dirty="0" smtClean="0">
                <a:latin typeface="squeaky chalk sound" pitchFamily="2" charset="0"/>
              </a:rPr>
            </a:br>
            <a:r>
              <a:rPr lang="en-US" sz="2800" dirty="0" smtClean="0">
                <a:latin typeface="squeaky chalk sound" pitchFamily="2" charset="0"/>
              </a:rPr>
              <a:t>Written and Spoken Language</a:t>
            </a:r>
            <a:endParaRPr lang="en-US" sz="2800" dirty="0">
              <a:latin typeface="squeaky chalk sound" pitchFamily="2" charset="0"/>
            </a:endParaRPr>
          </a:p>
        </p:txBody>
      </p:sp>
      <p:sp>
        <p:nvSpPr>
          <p:cNvPr id="11" name="Title 1"/>
          <p:cNvSpPr txBox="1">
            <a:spLocks/>
          </p:cNvSpPr>
          <p:nvPr/>
        </p:nvSpPr>
        <p:spPr>
          <a:xfrm>
            <a:off x="5334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1205253030"/>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4/3*#ppt_w"/>
                                          </p:val>
                                        </p:tav>
                                        <p:tav tm="100000">
                                          <p:val>
                                            <p:strVal val="#ppt_w"/>
                                          </p:val>
                                        </p:tav>
                                      </p:tavLst>
                                    </p:anim>
                                    <p:anim calcmode="lin" valueType="num">
                                      <p:cBhvr>
                                        <p:cTn id="15" dur="500" fill="hold"/>
                                        <p:tgtEl>
                                          <p:spTgt spid="11"/>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8229600" cy="2209800"/>
          </a:xfrm>
        </p:spPr>
        <p:txBody>
          <a:bodyPr/>
          <a:lstStyle/>
          <a:p>
            <a:pPr marL="0" lvl="0" indent="0">
              <a:buNone/>
            </a:pPr>
            <a:r>
              <a:rPr lang="en-US" dirty="0" smtClean="0">
                <a:latin typeface="Kristen ITC" pitchFamily="66" charset="0"/>
              </a:rPr>
              <a:t>In spoken language, the speaker typically uses a good deal of rather generalized vocabulary, such as: </a:t>
            </a:r>
            <a:r>
              <a:rPr lang="en-US" i="1" dirty="0" smtClean="0">
                <a:latin typeface="Kristen ITC" pitchFamily="66" charset="0"/>
              </a:rPr>
              <a:t>things like that, a lot of, got, do, thing, and stuff</a:t>
            </a:r>
            <a:r>
              <a:rPr lang="en-US" dirty="0" smtClean="0">
                <a:latin typeface="Kristen ITC" pitchFamily="66" charset="0"/>
              </a:rPr>
              <a:t>.</a:t>
            </a:r>
          </a:p>
        </p:txBody>
      </p:sp>
      <p:pic>
        <p:nvPicPr>
          <p:cNvPr id="9" name="Picture 8"/>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10" name="Title 1"/>
          <p:cNvSpPr>
            <a:spLocks noGrp="1"/>
          </p:cNvSpPr>
          <p:nvPr>
            <p:ph type="title"/>
          </p:nvPr>
        </p:nvSpPr>
        <p:spPr>
          <a:xfrm>
            <a:off x="1219200" y="533400"/>
            <a:ext cx="8229600" cy="1143000"/>
          </a:xfrm>
        </p:spPr>
        <p:txBody>
          <a:bodyPr>
            <a:normAutofit/>
          </a:bodyPr>
          <a:lstStyle/>
          <a:p>
            <a:pPr algn="l"/>
            <a:r>
              <a:rPr lang="en-US" sz="2800" dirty="0" smtClean="0">
                <a:latin typeface="squeaky chalk sound" pitchFamily="2" charset="0"/>
              </a:rPr>
              <a:t>Differences in Form between </a:t>
            </a:r>
            <a:br>
              <a:rPr lang="en-US" sz="2800" dirty="0" smtClean="0">
                <a:latin typeface="squeaky chalk sound" pitchFamily="2" charset="0"/>
              </a:rPr>
            </a:br>
            <a:r>
              <a:rPr lang="en-US" sz="2800" dirty="0" smtClean="0">
                <a:latin typeface="squeaky chalk sound" pitchFamily="2" charset="0"/>
              </a:rPr>
              <a:t>Written and Spoken Language</a:t>
            </a:r>
            <a:endParaRPr lang="en-US" sz="2800" dirty="0">
              <a:latin typeface="squeaky chalk sound" pitchFamily="2" charset="0"/>
            </a:endParaRPr>
          </a:p>
        </p:txBody>
      </p:sp>
      <p:sp>
        <p:nvSpPr>
          <p:cNvPr id="11" name="Title 1"/>
          <p:cNvSpPr txBox="1">
            <a:spLocks/>
          </p:cNvSpPr>
          <p:nvPr/>
        </p:nvSpPr>
        <p:spPr>
          <a:xfrm>
            <a:off x="5334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4068846559"/>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4/3*#ppt_w"/>
                                          </p:val>
                                        </p:tav>
                                        <p:tav tm="100000">
                                          <p:val>
                                            <p:strVal val="#ppt_w"/>
                                          </p:val>
                                        </p:tav>
                                      </p:tavLst>
                                    </p:anim>
                                    <p:anim calcmode="lin" valueType="num">
                                      <p:cBhvr>
                                        <p:cTn id="15" dur="500" fill="hold"/>
                                        <p:tgtEl>
                                          <p:spTgt spid="11"/>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8229600" cy="3352800"/>
          </a:xfrm>
        </p:spPr>
        <p:txBody>
          <a:bodyPr>
            <a:normAutofit/>
          </a:bodyPr>
          <a:lstStyle/>
          <a:p>
            <a:pPr marL="0" lvl="0" indent="0">
              <a:buNone/>
            </a:pPr>
            <a:r>
              <a:rPr lang="en-US" sz="2800" dirty="0" smtClean="0">
                <a:latin typeface="Kristen ITC" pitchFamily="66" charset="0"/>
              </a:rPr>
              <a:t>In spoken language, the speaker frequently repeats the same syntactic form several times, example: </a:t>
            </a:r>
            <a:r>
              <a:rPr lang="en-US" sz="2800" i="1" dirty="0" smtClean="0">
                <a:latin typeface="Kristen ITC" pitchFamily="66" charset="0"/>
              </a:rPr>
              <a:t>I look at fire extinguisher + I look at fire exits + I look at what gangways are available + I look at electric cables what + are they properly earthed + are they properly covered</a:t>
            </a:r>
            <a:endParaRPr lang="en-US" sz="2800" dirty="0" smtClean="0">
              <a:latin typeface="Kristen ITC" pitchFamily="66" charset="0"/>
            </a:endParaRPr>
          </a:p>
        </p:txBody>
      </p:sp>
      <p:pic>
        <p:nvPicPr>
          <p:cNvPr id="9" name="Picture 8"/>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10" name="Title 1"/>
          <p:cNvSpPr>
            <a:spLocks noGrp="1"/>
          </p:cNvSpPr>
          <p:nvPr>
            <p:ph type="title"/>
          </p:nvPr>
        </p:nvSpPr>
        <p:spPr>
          <a:xfrm>
            <a:off x="1219200" y="533400"/>
            <a:ext cx="8229600" cy="1143000"/>
          </a:xfrm>
        </p:spPr>
        <p:txBody>
          <a:bodyPr>
            <a:normAutofit/>
          </a:bodyPr>
          <a:lstStyle/>
          <a:p>
            <a:pPr algn="l"/>
            <a:r>
              <a:rPr lang="en-US" sz="2800" dirty="0" smtClean="0">
                <a:latin typeface="squeaky chalk sound" pitchFamily="2" charset="0"/>
              </a:rPr>
              <a:t>Differences in Form between </a:t>
            </a:r>
            <a:br>
              <a:rPr lang="en-US" sz="2800" dirty="0" smtClean="0">
                <a:latin typeface="squeaky chalk sound" pitchFamily="2" charset="0"/>
              </a:rPr>
            </a:br>
            <a:r>
              <a:rPr lang="en-US" sz="2800" dirty="0" smtClean="0">
                <a:latin typeface="squeaky chalk sound" pitchFamily="2" charset="0"/>
              </a:rPr>
              <a:t>Written and Spoken Language</a:t>
            </a:r>
            <a:endParaRPr lang="en-US" sz="2800" dirty="0">
              <a:latin typeface="squeaky chalk sound" pitchFamily="2" charset="0"/>
            </a:endParaRPr>
          </a:p>
        </p:txBody>
      </p:sp>
      <p:sp>
        <p:nvSpPr>
          <p:cNvPr id="11" name="Title 1"/>
          <p:cNvSpPr txBox="1">
            <a:spLocks/>
          </p:cNvSpPr>
          <p:nvPr/>
        </p:nvSpPr>
        <p:spPr>
          <a:xfrm>
            <a:off x="5334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1171028229"/>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4/3*#ppt_w"/>
                                          </p:val>
                                        </p:tav>
                                        <p:tav tm="100000">
                                          <p:val>
                                            <p:strVal val="#ppt_w"/>
                                          </p:val>
                                        </p:tav>
                                      </p:tavLst>
                                    </p:anim>
                                    <p:anim calcmode="lin" valueType="num">
                                      <p:cBhvr>
                                        <p:cTn id="15" dur="500" fill="hold"/>
                                        <p:tgtEl>
                                          <p:spTgt spid="11"/>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62000" y="1905000"/>
            <a:ext cx="7772400" cy="1470025"/>
          </a:xfrm>
        </p:spPr>
        <p:txBody>
          <a:bodyPr>
            <a:normAutofit/>
          </a:bodyPr>
          <a:lstStyle/>
          <a:p>
            <a:r>
              <a:rPr lang="en-US" sz="3600" dirty="0" smtClean="0">
                <a:latin typeface="squeaky chalk sound" pitchFamily="2" charset="0"/>
              </a:rPr>
              <a:t>Discourse Analysis</a:t>
            </a:r>
            <a:endParaRPr lang="en-US" sz="3600" dirty="0">
              <a:latin typeface="squeaky chalk sound" pitchFamily="2" charset="0"/>
            </a:endParaRPr>
          </a:p>
        </p:txBody>
      </p:sp>
      <p:sp>
        <p:nvSpPr>
          <p:cNvPr id="7" name="Title 1"/>
          <p:cNvSpPr txBox="1">
            <a:spLocks/>
          </p:cNvSpPr>
          <p:nvPr/>
        </p:nvSpPr>
        <p:spPr>
          <a:xfrm>
            <a:off x="762000" y="2819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squeaky chalk sound" pitchFamily="2" charset="0"/>
              </a:rPr>
              <a:t>Introduction</a:t>
            </a:r>
            <a:r>
              <a:rPr lang="en-US" dirty="0" smtClean="0">
                <a:latin typeface="Kristen ITC" pitchFamily="66" charset="0"/>
              </a:rPr>
              <a:t>:</a:t>
            </a:r>
            <a:r>
              <a:rPr lang="en-US" dirty="0" smtClean="0">
                <a:latin typeface="squeaky chalk sound" pitchFamily="2" charset="0"/>
              </a:rPr>
              <a:t> </a:t>
            </a:r>
            <a:r>
              <a:rPr lang="en-US" dirty="0">
                <a:latin typeface="squeaky chalk sound" pitchFamily="2" charset="0"/>
              </a:rPr>
              <a:t>Linguistic Forms </a:t>
            </a:r>
            <a:r>
              <a:rPr lang="en-US" dirty="0" smtClean="0">
                <a:latin typeface="squeaky chalk sound" pitchFamily="2" charset="0"/>
              </a:rPr>
              <a:t>and</a:t>
            </a:r>
            <a:r>
              <a:rPr lang="en-US" dirty="0">
                <a:latin typeface="squeaky chalk sound" pitchFamily="2" charset="0"/>
              </a:rPr>
              <a:t> </a:t>
            </a:r>
            <a:r>
              <a:rPr lang="en-US" dirty="0" smtClean="0">
                <a:latin typeface="squeaky chalk sound" pitchFamily="2" charset="0"/>
              </a:rPr>
              <a:t>Functions</a:t>
            </a:r>
            <a:endParaRPr lang="en-US" dirty="0">
              <a:latin typeface="squeaky chalk sound" pitchFamily="2" charset="0"/>
            </a:endParaRPr>
          </a:p>
        </p:txBody>
      </p:sp>
      <p:sp>
        <p:nvSpPr>
          <p:cNvPr id="8" name="Title 1"/>
          <p:cNvSpPr txBox="1">
            <a:spLocks/>
          </p:cNvSpPr>
          <p:nvPr/>
        </p:nvSpPr>
        <p:spPr>
          <a:xfrm>
            <a:off x="1447800" y="2693988"/>
            <a:ext cx="6248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squeaky chalk sound" pitchFamily="2" charset="0"/>
              </a:rPr>
              <a:t>G</a:t>
            </a:r>
            <a:r>
              <a:rPr lang="en-US" dirty="0" smtClean="0">
                <a:latin typeface="squeaky chalk sound" pitchFamily="2" charset="0"/>
                <a:sym typeface="Wingdings" pitchFamily="2" charset="2"/>
              </a:rPr>
              <a:t></a:t>
            </a:r>
            <a:r>
              <a:rPr lang="en-US" dirty="0" smtClean="0">
                <a:latin typeface="squeaky chalk sound" pitchFamily="2" charset="0"/>
              </a:rPr>
              <a:t>d </a:t>
            </a:r>
            <a:r>
              <a:rPr lang="en-US" dirty="0" err="1" smtClean="0">
                <a:latin typeface="squeaky chalk sound" pitchFamily="2" charset="0"/>
              </a:rPr>
              <a:t>Aftern</a:t>
            </a:r>
            <a:r>
              <a:rPr lang="en-US" dirty="0" smtClean="0">
                <a:latin typeface="squeaky chalk sound" pitchFamily="2" charset="0"/>
                <a:sym typeface="Wingdings" pitchFamily="2" charset="2"/>
              </a:rPr>
              <a:t>n</a:t>
            </a:r>
            <a:endParaRPr lang="en-US" dirty="0">
              <a:latin typeface="squeaky chalk sound" pitchFamily="2" charset="0"/>
            </a:endParaRPr>
          </a:p>
        </p:txBody>
      </p:sp>
      <p:sp>
        <p:nvSpPr>
          <p:cNvPr id="9" name="Footer Placeholder 14"/>
          <p:cNvSpPr>
            <a:spLocks noGrp="1"/>
          </p:cNvSpPr>
          <p:nvPr>
            <p:ph type="ftr" sz="quarter" idx="11"/>
          </p:nvPr>
        </p:nvSpPr>
        <p:spPr>
          <a:xfrm>
            <a:off x="1143000" y="5562600"/>
            <a:ext cx="7162800" cy="762000"/>
          </a:xfrm>
        </p:spPr>
        <p:txBody>
          <a:bodyPr/>
          <a:lstStyle/>
          <a:p>
            <a:r>
              <a:rPr lang="en-US" sz="1400" b="1" dirty="0" smtClean="0">
                <a:solidFill>
                  <a:schemeClr val="tx1"/>
                </a:solidFill>
              </a:rPr>
              <a:t>by: </a:t>
            </a:r>
          </a:p>
          <a:p>
            <a:r>
              <a:rPr lang="en-US" sz="1400" b="1" dirty="0" smtClean="0">
                <a:solidFill>
                  <a:schemeClr val="tx1"/>
                </a:solidFill>
              </a:rPr>
              <a:t>Group 1 (6C)</a:t>
            </a:r>
            <a:endParaRPr lang="en-US" sz="1400" b="1" dirty="0">
              <a:solidFill>
                <a:schemeClr val="tx1"/>
              </a:solidFill>
            </a:endParaRPr>
          </a:p>
          <a:p>
            <a:r>
              <a:rPr lang="en-US" sz="1400" b="1" dirty="0" err="1" smtClean="0">
                <a:solidFill>
                  <a:schemeClr val="tx1"/>
                </a:solidFill>
              </a:rPr>
              <a:t>Septiarani</a:t>
            </a:r>
            <a:r>
              <a:rPr lang="en-US" sz="1400" b="1" dirty="0" smtClean="0">
                <a:solidFill>
                  <a:schemeClr val="tx1"/>
                </a:solidFill>
              </a:rPr>
              <a:t> </a:t>
            </a:r>
            <a:r>
              <a:rPr lang="en-US" sz="1400" b="1" dirty="0" err="1" smtClean="0">
                <a:solidFill>
                  <a:schemeClr val="tx1"/>
                </a:solidFill>
              </a:rPr>
              <a:t>Pramasari</a:t>
            </a:r>
            <a:r>
              <a:rPr lang="en-US" sz="1400" b="1" dirty="0" smtClean="0">
                <a:solidFill>
                  <a:schemeClr val="tx1"/>
                </a:solidFill>
              </a:rPr>
              <a:t> and Satya Permadi</a:t>
            </a:r>
          </a:p>
          <a:p>
            <a:r>
              <a:rPr lang="en-US" sz="1400" b="1" dirty="0" smtClean="0">
                <a:solidFill>
                  <a:schemeClr val="tx1"/>
                </a:solidFill>
              </a:rPr>
              <a:t>English Education Department</a:t>
            </a:r>
          </a:p>
          <a:p>
            <a:r>
              <a:rPr lang="en-US" sz="1400" b="1" dirty="0" smtClean="0">
                <a:solidFill>
                  <a:schemeClr val="tx1"/>
                </a:solidFill>
              </a:rPr>
              <a:t>©2012</a:t>
            </a:r>
            <a:endParaRPr lang="en-US" sz="1400" b="1" dirty="0">
              <a:solidFill>
                <a:schemeClr val="tx1"/>
              </a:solidFill>
            </a:endParaRPr>
          </a:p>
        </p:txBody>
      </p:sp>
      <p:cxnSp>
        <p:nvCxnSpPr>
          <p:cNvPr id="10" name="Straight Arrow Connector 9"/>
          <p:cNvCxnSpPr/>
          <p:nvPr/>
        </p:nvCxnSpPr>
        <p:spPr>
          <a:xfrm>
            <a:off x="-10820400" y="4343400"/>
            <a:ext cx="10058400" cy="0"/>
          </a:xfrm>
          <a:prstGeom prst="straightConnector1">
            <a:avLst/>
          </a:prstGeom>
          <a:ln w="57150">
            <a:solidFill>
              <a:schemeClr val="tx1"/>
            </a:solidFill>
            <a:prstDash val="sysDash"/>
            <a:tailEnd type="ova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3621077764"/>
      </p:ext>
    </p:extLst>
  </p:cSld>
  <p:clrMapOvr>
    <a:masterClrMapping/>
  </p:clrMapOvr>
  <mc:AlternateContent xmlns:mc="http://schemas.openxmlformats.org/markup-compatibility/2006">
    <mc:Choice xmlns:p14="http://schemas.microsoft.com/office/powerpoint/2010/main" xmlns=""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1" nodeType="withEffect">
                                  <p:stCondLst>
                                    <p:cond delay="0"/>
                                  </p:stCondLst>
                                  <p:childTnLst>
                                    <p:animScale>
                                      <p:cBhvr>
                                        <p:cTn id="6" dur="6000" fill="hold"/>
                                        <p:tgtEl>
                                          <p:spTgt spid="8"/>
                                        </p:tgtEl>
                                      </p:cBhvr>
                                      <p:by x="130000" y="130000"/>
                                    </p:animScale>
                                  </p:childTnLst>
                                </p:cTn>
                              </p:par>
                            </p:childTnLst>
                          </p:cTn>
                        </p:par>
                      </p:childTnLst>
                    </p:cTn>
                  </p:par>
                  <p:par>
                    <p:cTn id="7" fill="hold">
                      <p:stCondLst>
                        <p:cond delay="indefinite"/>
                      </p:stCondLst>
                      <p:childTnLst>
                        <p:par>
                          <p:cTn id="8" fill="hold">
                            <p:stCondLst>
                              <p:cond delay="0"/>
                            </p:stCondLst>
                            <p:childTnLst>
                              <p:par>
                                <p:cTn id="9" presetID="23" presetClass="exit" presetSubtype="544" fill="hold" grpId="0" nodeType="clickEffect">
                                  <p:stCondLst>
                                    <p:cond delay="0"/>
                                  </p:stCondLst>
                                  <p:childTnLst>
                                    <p:anim calcmode="lin" valueType="num">
                                      <p:cBhvr>
                                        <p:cTn id="10" dur="500"/>
                                        <p:tgtEl>
                                          <p:spTgt spid="8"/>
                                        </p:tgtEl>
                                        <p:attrNameLst>
                                          <p:attrName>ppt_w</p:attrName>
                                        </p:attrNameLst>
                                      </p:cBhvr>
                                      <p:tavLst>
                                        <p:tav tm="0">
                                          <p:val>
                                            <p:strVal val="ppt_w"/>
                                          </p:val>
                                        </p:tav>
                                        <p:tav tm="100000">
                                          <p:val>
                                            <p:fltVal val="0"/>
                                          </p:val>
                                        </p:tav>
                                      </p:tavLst>
                                    </p:anim>
                                    <p:anim calcmode="lin" valueType="num">
                                      <p:cBhvr>
                                        <p:cTn id="11" dur="500"/>
                                        <p:tgtEl>
                                          <p:spTgt spid="8"/>
                                        </p:tgtEl>
                                        <p:attrNameLst>
                                          <p:attrName>ppt_h</p:attrName>
                                        </p:attrNameLst>
                                      </p:cBhvr>
                                      <p:tavLst>
                                        <p:tav tm="0">
                                          <p:val>
                                            <p:strVal val="ppt_h"/>
                                          </p:val>
                                        </p:tav>
                                        <p:tav tm="100000">
                                          <p:val>
                                            <p:fltVal val="0"/>
                                          </p:val>
                                        </p:tav>
                                      </p:tavLst>
                                    </p:anim>
                                    <p:anim calcmode="lin" valueType="num">
                                      <p:cBhvr>
                                        <p:cTn id="12" dur="500"/>
                                        <p:tgtEl>
                                          <p:spTgt spid="8"/>
                                        </p:tgtEl>
                                        <p:attrNameLst>
                                          <p:attrName>ppt_x</p:attrName>
                                        </p:attrNameLst>
                                      </p:cBhvr>
                                      <p:tavLst>
                                        <p:tav tm="0">
                                          <p:val>
                                            <p:strVal val="ppt_x"/>
                                          </p:val>
                                        </p:tav>
                                        <p:tav tm="100000">
                                          <p:val>
                                            <p:fltVal val="0.5"/>
                                          </p:val>
                                        </p:tav>
                                      </p:tavLst>
                                    </p:anim>
                                    <p:anim calcmode="lin" valueType="num">
                                      <p:cBhvr>
                                        <p:cTn id="13" dur="500"/>
                                        <p:tgtEl>
                                          <p:spTgt spid="8"/>
                                        </p:tgtEl>
                                        <p:attrNameLst>
                                          <p:attrName>ppt_y</p:attrName>
                                        </p:attrNameLst>
                                      </p:cBhvr>
                                      <p:tavLst>
                                        <p:tav tm="0">
                                          <p:val>
                                            <p:strVal val="ppt_y"/>
                                          </p:val>
                                        </p:tav>
                                        <p:tav tm="100000">
                                          <p:val>
                                            <p:fltVal val="0.5"/>
                                          </p:val>
                                        </p:tav>
                                      </p:tavLst>
                                    </p:anim>
                                    <p:set>
                                      <p:cBhvr>
                                        <p:cTn id="14" dur="1" fill="hold">
                                          <p:stCondLst>
                                            <p:cond delay="499"/>
                                          </p:stCondLst>
                                        </p:cTn>
                                        <p:tgtEl>
                                          <p:spTgt spid="8"/>
                                        </p:tgtEl>
                                        <p:attrNameLst>
                                          <p:attrName>style.visibility</p:attrName>
                                        </p:attrNameLst>
                                      </p:cBhvr>
                                      <p:to>
                                        <p:strVal val="hidden"/>
                                      </p:to>
                                    </p:set>
                                  </p:childTnLst>
                                </p:cTn>
                              </p:par>
                              <p:par>
                                <p:cTn id="15" presetID="23" presetClass="entr" presetSubtype="3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6*min(max(#ppt_w*#ppt_h,.3),1)-7.4)/-.7*#ppt_w"/>
                                          </p:val>
                                        </p:tav>
                                        <p:tav tm="100000">
                                          <p:val>
                                            <p:strVal val="#ppt_w"/>
                                          </p:val>
                                        </p:tav>
                                      </p:tavLst>
                                    </p:anim>
                                    <p:anim calcmode="lin" valueType="num">
                                      <p:cBhvr>
                                        <p:cTn id="18" dur="500" fill="hold"/>
                                        <p:tgtEl>
                                          <p:spTgt spid="6"/>
                                        </p:tgtEl>
                                        <p:attrNameLst>
                                          <p:attrName>ppt_h</p:attrName>
                                        </p:attrNameLst>
                                      </p:cBhvr>
                                      <p:tavLst>
                                        <p:tav tm="0">
                                          <p:val>
                                            <p:strVal val="(6*min(max(#ppt_w*#ppt_h,.3),1)-7.4)/-.7*#ppt_h"/>
                                          </p:val>
                                        </p:tav>
                                        <p:tav tm="100000">
                                          <p:val>
                                            <p:strVal val="#ppt_h"/>
                                          </p:val>
                                        </p:tav>
                                      </p:tavLst>
                                    </p:anim>
                                    <p:anim calcmode="lin" valueType="num">
                                      <p:cBhvr>
                                        <p:cTn id="19" dur="500" fill="hold"/>
                                        <p:tgtEl>
                                          <p:spTgt spid="6"/>
                                        </p:tgtEl>
                                        <p:attrNameLst>
                                          <p:attrName>ppt_x</p:attrName>
                                        </p:attrNameLst>
                                      </p:cBhvr>
                                      <p:tavLst>
                                        <p:tav tm="0">
                                          <p:val>
                                            <p:fltVal val="0.5"/>
                                          </p:val>
                                        </p:tav>
                                        <p:tav tm="100000">
                                          <p:val>
                                            <p:strVal val="#ppt_x"/>
                                          </p:val>
                                        </p:tav>
                                      </p:tavLst>
                                    </p:anim>
                                    <p:anim calcmode="lin" valueType="num">
                                      <p:cBhvr>
                                        <p:cTn id="20" dur="500" fill="hold"/>
                                        <p:tgtEl>
                                          <p:spTgt spid="6"/>
                                        </p:tgtEl>
                                        <p:attrNameLst>
                                          <p:attrName>ppt_y</p:attrName>
                                        </p:attrNameLst>
                                      </p:cBhvr>
                                      <p:tavLst>
                                        <p:tav tm="0">
                                          <p:val>
                                            <p:strVal val="1+(6*min(max(#ppt_w*#ppt_h,.3),1)-7.4)/-.7*#ppt_h/2"/>
                                          </p:val>
                                        </p:tav>
                                        <p:tav tm="100000">
                                          <p:val>
                                            <p:strVal val="#ppt_y"/>
                                          </p:val>
                                        </p:tav>
                                      </p:tavLst>
                                    </p:anim>
                                  </p:childTnLst>
                                </p:cTn>
                              </p:par>
                              <p:par>
                                <p:cTn id="21" presetID="6" presetClass="emph" presetSubtype="0" repeatCount="indefinite" autoRev="1" fill="hold" grpId="1" nodeType="withEffect">
                                  <p:stCondLst>
                                    <p:cond delay="0"/>
                                  </p:stCondLst>
                                  <p:childTnLst>
                                    <p:animScale>
                                      <p:cBhvr>
                                        <p:cTn id="22" dur="5000" fill="hold"/>
                                        <p:tgtEl>
                                          <p:spTgt spid="6"/>
                                        </p:tgtEl>
                                      </p:cBhvr>
                                      <p:by x="110000" y="110000"/>
                                    </p:animScale>
                                  </p:childTnLst>
                                </p:cTn>
                              </p:par>
                              <p:par>
                                <p:cTn id="23" presetID="23" presetClass="entr" presetSubtype="36"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6*min(max(#ppt_w*#ppt_h,.3),1)-7.4)/-.7*#ppt_w"/>
                                          </p:val>
                                        </p:tav>
                                        <p:tav tm="100000">
                                          <p:val>
                                            <p:strVal val="#ppt_w"/>
                                          </p:val>
                                        </p:tav>
                                      </p:tavLst>
                                    </p:anim>
                                    <p:anim calcmode="lin" valueType="num">
                                      <p:cBhvr>
                                        <p:cTn id="26" dur="500" fill="hold"/>
                                        <p:tgtEl>
                                          <p:spTgt spid="7"/>
                                        </p:tgtEl>
                                        <p:attrNameLst>
                                          <p:attrName>ppt_h</p:attrName>
                                        </p:attrNameLst>
                                      </p:cBhvr>
                                      <p:tavLst>
                                        <p:tav tm="0">
                                          <p:val>
                                            <p:strVal val="(6*min(max(#ppt_w*#ppt_h,.3),1)-7.4)/-.7*#ppt_h"/>
                                          </p:val>
                                        </p:tav>
                                        <p:tav tm="100000">
                                          <p:val>
                                            <p:strVal val="#ppt_h"/>
                                          </p:val>
                                        </p:tav>
                                      </p:tavLst>
                                    </p:anim>
                                    <p:anim calcmode="lin" valueType="num">
                                      <p:cBhvr>
                                        <p:cTn id="27" dur="500" fill="hold"/>
                                        <p:tgtEl>
                                          <p:spTgt spid="7"/>
                                        </p:tgtEl>
                                        <p:attrNameLst>
                                          <p:attrName>ppt_x</p:attrName>
                                        </p:attrNameLst>
                                      </p:cBhvr>
                                      <p:tavLst>
                                        <p:tav tm="0">
                                          <p:val>
                                            <p:fltVal val="0.5"/>
                                          </p:val>
                                        </p:tav>
                                        <p:tav tm="100000">
                                          <p:val>
                                            <p:strVal val="#ppt_x"/>
                                          </p:val>
                                        </p:tav>
                                      </p:tavLst>
                                    </p:anim>
                                    <p:anim calcmode="lin" valueType="num">
                                      <p:cBhvr>
                                        <p:cTn id="28" dur="500" fill="hold"/>
                                        <p:tgtEl>
                                          <p:spTgt spid="7"/>
                                        </p:tgtEl>
                                        <p:attrNameLst>
                                          <p:attrName>ppt_y</p:attrName>
                                        </p:attrNameLst>
                                      </p:cBhvr>
                                      <p:tavLst>
                                        <p:tav tm="0">
                                          <p:val>
                                            <p:strVal val="1+(6*min(max(#ppt_w*#ppt_h,.3),1)-7.4)/-.7*#ppt_h/2"/>
                                          </p:val>
                                        </p:tav>
                                        <p:tav tm="100000">
                                          <p:val>
                                            <p:strVal val="#ppt_y"/>
                                          </p:val>
                                        </p:tav>
                                      </p:tavLst>
                                    </p:anim>
                                  </p:childTnLst>
                                </p:cTn>
                              </p:par>
                              <p:par>
                                <p:cTn id="29" presetID="6" presetClass="emph" presetSubtype="0" repeatCount="indefinite" autoRev="1" fill="hold" grpId="1" nodeType="withEffect">
                                  <p:stCondLst>
                                    <p:cond delay="0"/>
                                  </p:stCondLst>
                                  <p:childTnLst>
                                    <p:animScale>
                                      <p:cBhvr>
                                        <p:cTn id="30" dur="5000" fill="hold"/>
                                        <p:tgtEl>
                                          <p:spTgt spid="7"/>
                                        </p:tgtEl>
                                      </p:cBhvr>
                                      <p:by x="110000" y="110000"/>
                                    </p:animScale>
                                  </p:childTnLst>
                                </p:cTn>
                              </p:par>
                              <p:par>
                                <p:cTn id="31" presetID="23" presetClass="entr" presetSubtype="36" fill="hold" grpId="0" nodeType="withEffect">
                                  <p:stCondLst>
                                    <p:cond delay="75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strVal val="(6*min(max(#ppt_w*#ppt_h,.3),1)-7.4)/-.7*#ppt_w"/>
                                          </p:val>
                                        </p:tav>
                                        <p:tav tm="100000">
                                          <p:val>
                                            <p:strVal val="#ppt_w"/>
                                          </p:val>
                                        </p:tav>
                                      </p:tavLst>
                                    </p:anim>
                                    <p:anim calcmode="lin" valueType="num">
                                      <p:cBhvr>
                                        <p:cTn id="34" dur="500" fill="hold"/>
                                        <p:tgtEl>
                                          <p:spTgt spid="9"/>
                                        </p:tgtEl>
                                        <p:attrNameLst>
                                          <p:attrName>ppt_h</p:attrName>
                                        </p:attrNameLst>
                                      </p:cBhvr>
                                      <p:tavLst>
                                        <p:tav tm="0">
                                          <p:val>
                                            <p:strVal val="(6*min(max(#ppt_w*#ppt_h,.3),1)-7.4)/-.7*#ppt_h"/>
                                          </p:val>
                                        </p:tav>
                                        <p:tav tm="100000">
                                          <p:val>
                                            <p:strVal val="#ppt_h"/>
                                          </p:val>
                                        </p:tav>
                                      </p:tavLst>
                                    </p:anim>
                                    <p:anim calcmode="lin" valueType="num">
                                      <p:cBhvr>
                                        <p:cTn id="35" dur="500" fill="hold"/>
                                        <p:tgtEl>
                                          <p:spTgt spid="9"/>
                                        </p:tgtEl>
                                        <p:attrNameLst>
                                          <p:attrName>ppt_x</p:attrName>
                                        </p:attrNameLst>
                                      </p:cBhvr>
                                      <p:tavLst>
                                        <p:tav tm="0">
                                          <p:val>
                                            <p:fltVal val="0.5"/>
                                          </p:val>
                                        </p:tav>
                                        <p:tav tm="100000">
                                          <p:val>
                                            <p:strVal val="#ppt_x"/>
                                          </p:val>
                                        </p:tav>
                                      </p:tavLst>
                                    </p:anim>
                                    <p:anim calcmode="lin" valueType="num">
                                      <p:cBhvr>
                                        <p:cTn id="36" dur="500" fill="hold"/>
                                        <p:tgtEl>
                                          <p:spTgt spid="9"/>
                                        </p:tgtEl>
                                        <p:attrNameLst>
                                          <p:attrName>ppt_y</p:attrName>
                                        </p:attrNameLst>
                                      </p:cBhvr>
                                      <p:tavLst>
                                        <p:tav tm="0">
                                          <p:val>
                                            <p:strVal val="1+(6*min(max(#ppt_w*#ppt_h,.3),1)-7.4)/-.7*#ppt_h/2"/>
                                          </p:val>
                                        </p:tav>
                                        <p:tav tm="100000">
                                          <p:val>
                                            <p:strVal val="#ppt_y"/>
                                          </p:val>
                                        </p:tav>
                                      </p:tavLst>
                                    </p:anim>
                                  </p:childTnLst>
                                </p:cTn>
                              </p:par>
                              <p:par>
                                <p:cTn id="37" presetID="42" presetClass="path" presetSubtype="0" repeatCount="indefinite" accel="50000" decel="50000" fill="hold" nodeType="withEffect">
                                  <p:stCondLst>
                                    <p:cond delay="750"/>
                                  </p:stCondLst>
                                  <p:childTnLst>
                                    <p:animMotion origin="layout" path="M 3.33333E-6 2.54394E-6 L 2.29166 2.54394E-6 " pathEditMode="relative" rAng="0" ptsTypes="AA">
                                      <p:cBhvr>
                                        <p:cTn id="38" dur="7000" fill="hold"/>
                                        <p:tgtEl>
                                          <p:spTgt spid="10"/>
                                        </p:tgtEl>
                                        <p:attrNameLst>
                                          <p:attrName>ppt_x</p:attrName>
                                          <p:attrName>ppt_y</p:attrName>
                                        </p:attrNameLst>
                                      </p:cBhvr>
                                      <p:rCtr x="1145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8229600" cy="2438400"/>
          </a:xfrm>
        </p:spPr>
        <p:txBody>
          <a:bodyPr>
            <a:normAutofit/>
          </a:bodyPr>
          <a:lstStyle/>
          <a:p>
            <a:pPr marL="0" lvl="0" indent="0">
              <a:buNone/>
            </a:pPr>
            <a:r>
              <a:rPr lang="en-US" sz="2800" dirty="0" smtClean="0">
                <a:latin typeface="Kristen ITC" pitchFamily="66" charset="0"/>
              </a:rPr>
              <a:t>In spoken language, the speaker may produce a large number of prefabricated fillers, such as: </a:t>
            </a:r>
            <a:r>
              <a:rPr lang="en-US" sz="2800" i="1" dirty="0" smtClean="0">
                <a:latin typeface="Kristen ITC" pitchFamily="66" charset="0"/>
              </a:rPr>
              <a:t>well, </a:t>
            </a:r>
            <a:r>
              <a:rPr lang="en-US" sz="2800" i="1" dirty="0" err="1" smtClean="0">
                <a:latin typeface="Kristen ITC" pitchFamily="66" charset="0"/>
              </a:rPr>
              <a:t>erm</a:t>
            </a:r>
            <a:r>
              <a:rPr lang="en-US" sz="2800" i="1" dirty="0" smtClean="0">
                <a:latin typeface="Kristen ITC" pitchFamily="66" charset="0"/>
              </a:rPr>
              <a:t>, I think, you know, if you see what I mean, of course,</a:t>
            </a:r>
            <a:r>
              <a:rPr lang="en-US" sz="2800" dirty="0" smtClean="0">
                <a:latin typeface="Kristen ITC" pitchFamily="66" charset="0"/>
              </a:rPr>
              <a:t> and so on.</a:t>
            </a:r>
          </a:p>
        </p:txBody>
      </p:sp>
      <p:pic>
        <p:nvPicPr>
          <p:cNvPr id="9" name="Picture 8"/>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10" name="Title 1"/>
          <p:cNvSpPr>
            <a:spLocks noGrp="1"/>
          </p:cNvSpPr>
          <p:nvPr>
            <p:ph type="title"/>
          </p:nvPr>
        </p:nvSpPr>
        <p:spPr>
          <a:xfrm>
            <a:off x="1219200" y="533400"/>
            <a:ext cx="8229600" cy="1143000"/>
          </a:xfrm>
        </p:spPr>
        <p:txBody>
          <a:bodyPr>
            <a:normAutofit/>
          </a:bodyPr>
          <a:lstStyle/>
          <a:p>
            <a:pPr algn="l"/>
            <a:r>
              <a:rPr lang="en-US" sz="2800" dirty="0" smtClean="0">
                <a:latin typeface="squeaky chalk sound" pitchFamily="2" charset="0"/>
              </a:rPr>
              <a:t>Differences in Form between </a:t>
            </a:r>
            <a:br>
              <a:rPr lang="en-US" sz="2800" dirty="0" smtClean="0">
                <a:latin typeface="squeaky chalk sound" pitchFamily="2" charset="0"/>
              </a:rPr>
            </a:br>
            <a:r>
              <a:rPr lang="en-US" sz="2800" dirty="0" smtClean="0">
                <a:latin typeface="squeaky chalk sound" pitchFamily="2" charset="0"/>
              </a:rPr>
              <a:t>Written and Spoken Language</a:t>
            </a:r>
            <a:endParaRPr lang="en-US" sz="2800" dirty="0">
              <a:latin typeface="squeaky chalk sound" pitchFamily="2" charset="0"/>
            </a:endParaRPr>
          </a:p>
        </p:txBody>
      </p:sp>
      <p:sp>
        <p:nvSpPr>
          <p:cNvPr id="11" name="Title 1"/>
          <p:cNvSpPr txBox="1">
            <a:spLocks/>
          </p:cNvSpPr>
          <p:nvPr/>
        </p:nvSpPr>
        <p:spPr>
          <a:xfrm>
            <a:off x="5334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551961343"/>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4/3*#ppt_w"/>
                                          </p:val>
                                        </p:tav>
                                        <p:tav tm="100000">
                                          <p:val>
                                            <p:strVal val="#ppt_w"/>
                                          </p:val>
                                        </p:tav>
                                      </p:tavLst>
                                    </p:anim>
                                    <p:anim calcmode="lin" valueType="num">
                                      <p:cBhvr>
                                        <p:cTn id="15" dur="500" fill="hold"/>
                                        <p:tgtEl>
                                          <p:spTgt spid="11"/>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43200" y="2133600"/>
            <a:ext cx="3810000" cy="461665"/>
          </a:xfrm>
          <a:prstGeom prst="rect">
            <a:avLst/>
          </a:prstGeom>
          <a:noFill/>
        </p:spPr>
        <p:txBody>
          <a:bodyPr wrap="square" rtlCol="0">
            <a:spAutoFit/>
          </a:bodyPr>
          <a:lstStyle/>
          <a:p>
            <a:pPr algn="ctr"/>
            <a:r>
              <a:rPr lang="en-US" sz="2400" dirty="0">
                <a:latin typeface="Kristen ITC" pitchFamily="66" charset="0"/>
              </a:rPr>
              <a:t>Sentence and </a:t>
            </a:r>
            <a:r>
              <a:rPr lang="en-US" sz="2400" dirty="0" smtClean="0">
                <a:latin typeface="Kristen ITC" pitchFamily="66" charset="0"/>
              </a:rPr>
              <a:t>utterance</a:t>
            </a:r>
            <a:endParaRPr lang="en-US" sz="2400" dirty="0">
              <a:latin typeface="Kristen ITC" pitchFamily="66" charset="0"/>
            </a:endParaRPr>
          </a:p>
        </p:txBody>
      </p:sp>
      <p:sp>
        <p:nvSpPr>
          <p:cNvPr id="15" name="TextBox 14"/>
          <p:cNvSpPr txBox="1"/>
          <p:nvPr/>
        </p:nvSpPr>
        <p:spPr>
          <a:xfrm>
            <a:off x="482048" y="3962400"/>
            <a:ext cx="1905000" cy="461665"/>
          </a:xfrm>
          <a:prstGeom prst="rect">
            <a:avLst/>
          </a:prstGeom>
          <a:noFill/>
        </p:spPr>
        <p:txBody>
          <a:bodyPr wrap="square" rtlCol="0">
            <a:spAutoFit/>
          </a:bodyPr>
          <a:lstStyle/>
          <a:p>
            <a:pPr algn="ctr"/>
            <a:r>
              <a:rPr lang="en-US" sz="2400" dirty="0">
                <a:latin typeface="Kristen ITC" pitchFamily="66" charset="0"/>
              </a:rPr>
              <a:t>Lyon (1977)</a:t>
            </a:r>
          </a:p>
        </p:txBody>
      </p:sp>
      <p:sp>
        <p:nvSpPr>
          <p:cNvPr id="16" name="TextBox 15"/>
          <p:cNvSpPr txBox="1"/>
          <p:nvPr/>
        </p:nvSpPr>
        <p:spPr>
          <a:xfrm>
            <a:off x="3955774" y="4045803"/>
            <a:ext cx="4807226" cy="830997"/>
          </a:xfrm>
          <a:prstGeom prst="rect">
            <a:avLst/>
          </a:prstGeom>
          <a:noFill/>
        </p:spPr>
        <p:txBody>
          <a:bodyPr wrap="square" rtlCol="0">
            <a:spAutoFit/>
          </a:bodyPr>
          <a:lstStyle/>
          <a:p>
            <a:r>
              <a:rPr lang="en-US" sz="2400" dirty="0">
                <a:latin typeface="Kristen ITC" pitchFamily="66" charset="0"/>
              </a:rPr>
              <a:t>‘the product of ordinary language behavior’</a:t>
            </a:r>
          </a:p>
        </p:txBody>
      </p:sp>
      <p:cxnSp>
        <p:nvCxnSpPr>
          <p:cNvPr id="17" name="Straight Arrow Connector 16"/>
          <p:cNvCxnSpPr/>
          <p:nvPr/>
        </p:nvCxnSpPr>
        <p:spPr>
          <a:xfrm>
            <a:off x="4648200" y="2595265"/>
            <a:ext cx="0" cy="1310356"/>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cxnSp>
        <p:nvCxnSpPr>
          <p:cNvPr id="20" name="Straight Arrow Connector 19"/>
          <p:cNvCxnSpPr/>
          <p:nvPr/>
        </p:nvCxnSpPr>
        <p:spPr>
          <a:xfrm>
            <a:off x="2387048" y="4179703"/>
            <a:ext cx="1478145" cy="0"/>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pic>
        <p:nvPicPr>
          <p:cNvPr id="22" name="Picture 21"/>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23" name="Title 1"/>
          <p:cNvSpPr txBox="1">
            <a:spLocks/>
          </p:cNvSpPr>
          <p:nvPr/>
        </p:nvSpPr>
        <p:spPr>
          <a:xfrm>
            <a:off x="15240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latin typeface="Tahoma" pitchFamily="34" charset="0"/>
                <a:cs typeface="Tahoma" pitchFamily="34" charset="0"/>
              </a:rPr>
              <a:t>Sentence and </a:t>
            </a:r>
            <a:r>
              <a:rPr lang="en-US" dirty="0" smtClean="0">
                <a:latin typeface="Tahoma" pitchFamily="34" charset="0"/>
                <a:cs typeface="Tahoma" pitchFamily="34" charset="0"/>
              </a:rPr>
              <a:t>Utterance</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1103458048"/>
      </p:ext>
    </p:extLst>
  </p:cSld>
  <p:clrMapOvr>
    <a:masterClrMapping/>
  </p:clrMapOvr>
  <mc:AlternateContent xmlns:mc="http://schemas.openxmlformats.org/markup-compatibility/2006">
    <mc:Choice xmlns:p14="http://schemas.microsoft.com/office/powerpoint/2010/main" xmlns=""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6*min(max(#ppt_w*#ppt_h,.3),1)-7.4)/-.7*#ppt_w"/>
                                          </p:val>
                                        </p:tav>
                                        <p:tav tm="100000">
                                          <p:val>
                                            <p:strVal val="#ppt_w"/>
                                          </p:val>
                                        </p:tav>
                                      </p:tavLst>
                                    </p:anim>
                                    <p:anim calcmode="lin" valueType="num">
                                      <p:cBhvr>
                                        <p:cTn id="8" dur="500" fill="hold"/>
                                        <p:tgtEl>
                                          <p:spTgt spid="22"/>
                                        </p:tgtEl>
                                        <p:attrNameLst>
                                          <p:attrName>ppt_h</p:attrName>
                                        </p:attrNameLst>
                                      </p:cBhvr>
                                      <p:tavLst>
                                        <p:tav tm="0">
                                          <p:val>
                                            <p:strVal val="(6*min(max(#ppt_w*#ppt_h,.3),1)-7.4)/-.7*#ppt_h"/>
                                          </p:val>
                                        </p:tav>
                                        <p:tav tm="100000">
                                          <p:val>
                                            <p:strVal val="#ppt_h"/>
                                          </p:val>
                                        </p:tav>
                                      </p:tavLst>
                                    </p:anim>
                                    <p:anim calcmode="lin" valueType="num">
                                      <p:cBhvr>
                                        <p:cTn id="9" dur="500" fill="hold"/>
                                        <p:tgtEl>
                                          <p:spTgt spid="22"/>
                                        </p:tgtEl>
                                        <p:attrNameLst>
                                          <p:attrName>ppt_x</p:attrName>
                                        </p:attrNameLst>
                                      </p:cBhvr>
                                      <p:tavLst>
                                        <p:tav tm="0">
                                          <p:val>
                                            <p:fltVal val="0.5"/>
                                          </p:val>
                                        </p:tav>
                                        <p:tav tm="100000">
                                          <p:val>
                                            <p:strVal val="#ppt_x"/>
                                          </p:val>
                                        </p:tav>
                                      </p:tavLst>
                                    </p:anim>
                                    <p:anim calcmode="lin" valueType="num">
                                      <p:cBhvr>
                                        <p:cTn id="10"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strVal val="4/3*#ppt_w"/>
                                          </p:val>
                                        </p:tav>
                                        <p:tav tm="100000">
                                          <p:val>
                                            <p:strVal val="#ppt_w"/>
                                          </p:val>
                                        </p:tav>
                                      </p:tavLst>
                                    </p:anim>
                                    <p:anim calcmode="lin" valueType="num">
                                      <p:cBhvr>
                                        <p:cTn id="15" dur="500" fill="hold"/>
                                        <p:tgtEl>
                                          <p:spTgt spid="23"/>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79637"/>
            <a:ext cx="8229600" cy="4525963"/>
          </a:xfrm>
        </p:spPr>
        <p:txBody>
          <a:bodyPr>
            <a:normAutofit/>
          </a:bodyPr>
          <a:lstStyle/>
          <a:p>
            <a:pPr marL="0" indent="0">
              <a:buNone/>
            </a:pPr>
            <a:r>
              <a:rPr lang="en-US" sz="2800" i="1" dirty="0" smtClean="0">
                <a:latin typeface="Kristen ITC" pitchFamily="66" charset="0"/>
              </a:rPr>
              <a:t>System-sentences never occur as the products of ordinary language-behavior. Representations of system-sentences may of course be used in metalinguistic discussion of the structure and functions of language: and it is such representations that are customarily cited in grammatical descriptions of particular languages. (Lyon, 1977: 31)</a:t>
            </a:r>
          </a:p>
        </p:txBody>
      </p:sp>
      <p:pic>
        <p:nvPicPr>
          <p:cNvPr id="10" name="Picture 9"/>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11" name="Title 1"/>
          <p:cNvSpPr txBox="1">
            <a:spLocks/>
          </p:cNvSpPr>
          <p:nvPr/>
        </p:nvSpPr>
        <p:spPr>
          <a:xfrm>
            <a:off x="15240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latin typeface="Tahoma" pitchFamily="34" charset="0"/>
                <a:cs typeface="Tahoma" pitchFamily="34" charset="0"/>
              </a:rPr>
              <a:t>Sentence and </a:t>
            </a:r>
            <a:r>
              <a:rPr lang="en-US" dirty="0" smtClean="0">
                <a:latin typeface="Tahoma" pitchFamily="34" charset="0"/>
                <a:cs typeface="Tahoma" pitchFamily="34" charset="0"/>
              </a:rPr>
              <a:t>Utterance</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784465361"/>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4/3*#ppt_w"/>
                                          </p:val>
                                        </p:tav>
                                        <p:tav tm="100000">
                                          <p:val>
                                            <p:strVal val="#ppt_w"/>
                                          </p:val>
                                        </p:tav>
                                      </p:tavLst>
                                    </p:anim>
                                    <p:anim calcmode="lin" valueType="num">
                                      <p:cBhvr>
                                        <p:cTn id="15"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0521284759_1_.jpg"/>
          <p:cNvPicPr>
            <a:picLocks noChangeAspect="1" noChangeArrowheads="1"/>
          </p:cNvPicPr>
          <p:nvPr/>
        </p:nvPicPr>
        <p:blipFill>
          <a:blip r:embed="rId3"/>
          <a:srcRect/>
          <a:stretch>
            <a:fillRect/>
          </a:stretch>
        </p:blipFill>
        <p:spPr bwMode="auto">
          <a:xfrm>
            <a:off x="876300" y="1752600"/>
            <a:ext cx="2857500" cy="4524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4">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3" name="Content Placeholder 2"/>
          <p:cNvSpPr>
            <a:spLocks noGrp="1"/>
          </p:cNvSpPr>
          <p:nvPr>
            <p:ph idx="1"/>
          </p:nvPr>
        </p:nvSpPr>
        <p:spPr>
          <a:xfrm>
            <a:off x="4724400" y="2027237"/>
            <a:ext cx="4724400" cy="4525963"/>
          </a:xfrm>
        </p:spPr>
        <p:txBody>
          <a:bodyPr/>
          <a:lstStyle/>
          <a:p>
            <a:pPr>
              <a:buNone/>
            </a:pPr>
            <a:r>
              <a:rPr lang="en-US" dirty="0" smtClean="0">
                <a:latin typeface="Kristen ITC" pitchFamily="66" charset="0"/>
              </a:rPr>
              <a:t>'sentence' :</a:t>
            </a:r>
          </a:p>
          <a:p>
            <a:pPr>
              <a:buNone/>
            </a:pPr>
            <a:endParaRPr lang="en-US" dirty="0" smtClean="0">
              <a:latin typeface="Kristen ITC" pitchFamily="66" charset="0"/>
            </a:endParaRPr>
          </a:p>
          <a:p>
            <a:pPr>
              <a:buNone/>
            </a:pPr>
            <a:r>
              <a:rPr lang="en-US" sz="3600" b="1" dirty="0" smtClean="0">
                <a:latin typeface="Kristen ITC" pitchFamily="66" charset="0"/>
              </a:rPr>
              <a:t>'text-sentence',</a:t>
            </a:r>
          </a:p>
          <a:p>
            <a:pPr>
              <a:buNone/>
            </a:pPr>
            <a:endParaRPr lang="en-US" dirty="0" smtClean="0">
              <a:latin typeface="Kristen ITC" pitchFamily="66" charset="0"/>
            </a:endParaRPr>
          </a:p>
          <a:p>
            <a:pPr>
              <a:buNone/>
            </a:pPr>
            <a:r>
              <a:rPr lang="en-US" sz="3600" b="1" dirty="0" smtClean="0">
                <a:solidFill>
                  <a:srgbClr val="FF0000"/>
                </a:solidFill>
                <a:latin typeface="Kristen ITC" pitchFamily="66" charset="0"/>
              </a:rPr>
              <a:t>'system-sentence' sense</a:t>
            </a:r>
            <a:endParaRPr lang="en-US" sz="3600" b="1" dirty="0">
              <a:solidFill>
                <a:srgbClr val="FF0000"/>
              </a:solidFill>
              <a:latin typeface="Kristen ITC" pitchFamily="66" charset="0"/>
            </a:endParaRPr>
          </a:p>
        </p:txBody>
      </p:sp>
      <p:sp>
        <p:nvSpPr>
          <p:cNvPr id="5" name="Multiply 4"/>
          <p:cNvSpPr/>
          <p:nvPr/>
        </p:nvSpPr>
        <p:spPr>
          <a:xfrm rot="805413">
            <a:off x="6096000" y="4304937"/>
            <a:ext cx="1143000" cy="1371600"/>
          </a:xfrm>
          <a:prstGeom prst="mathMultiply">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 name="Title 1"/>
          <p:cNvSpPr txBox="1">
            <a:spLocks/>
          </p:cNvSpPr>
          <p:nvPr/>
        </p:nvSpPr>
        <p:spPr>
          <a:xfrm>
            <a:off x="15240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latin typeface="Tahoma" pitchFamily="34" charset="0"/>
                <a:cs typeface="Tahoma" pitchFamily="34" charset="0"/>
              </a:rPr>
              <a:t>Sentence and </a:t>
            </a:r>
            <a:r>
              <a:rPr lang="en-US" dirty="0" smtClean="0">
                <a:latin typeface="Tahoma" pitchFamily="34" charset="0"/>
                <a:cs typeface="Tahoma" pitchFamily="34" charset="0"/>
              </a:rPr>
              <a:t>Utterance</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2241536457"/>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4/3*#ppt_w"/>
                                          </p:val>
                                        </p:tav>
                                        <p:tav tm="100000">
                                          <p:val>
                                            <p:strVal val="#ppt_w"/>
                                          </p:val>
                                        </p:tav>
                                      </p:tavLst>
                                    </p:anim>
                                    <p:anim calcmode="lin" valueType="num">
                                      <p:cBhvr>
                                        <p:cTn id="15" dur="500" fill="hold"/>
                                        <p:tgtEl>
                                          <p:spTgt spid="11"/>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36" fill="hold" nodeType="afterEffect">
                                  <p:stCondLst>
                                    <p:cond delay="0"/>
                                  </p:stCondLst>
                                  <p:childTnLst>
                                    <p:set>
                                      <p:cBhvr>
                                        <p:cTn id="18" dur="1" fill="hold">
                                          <p:stCondLst>
                                            <p:cond delay="0"/>
                                          </p:stCondLst>
                                        </p:cTn>
                                        <p:tgtEl>
                                          <p:spTgt spid="41986"/>
                                        </p:tgtEl>
                                        <p:attrNameLst>
                                          <p:attrName>style.visibility</p:attrName>
                                        </p:attrNameLst>
                                      </p:cBhvr>
                                      <p:to>
                                        <p:strVal val="visible"/>
                                      </p:to>
                                    </p:set>
                                    <p:anim calcmode="lin" valueType="num">
                                      <p:cBhvr>
                                        <p:cTn id="19" dur="500" fill="hold"/>
                                        <p:tgtEl>
                                          <p:spTgt spid="41986"/>
                                        </p:tgtEl>
                                        <p:attrNameLst>
                                          <p:attrName>ppt_w</p:attrName>
                                        </p:attrNameLst>
                                      </p:cBhvr>
                                      <p:tavLst>
                                        <p:tav tm="0">
                                          <p:val>
                                            <p:strVal val="(6*min(max(#ppt_w*#ppt_h,.3),1)-7.4)/-.7*#ppt_w"/>
                                          </p:val>
                                        </p:tav>
                                        <p:tav tm="100000">
                                          <p:val>
                                            <p:strVal val="#ppt_w"/>
                                          </p:val>
                                        </p:tav>
                                      </p:tavLst>
                                    </p:anim>
                                    <p:anim calcmode="lin" valueType="num">
                                      <p:cBhvr>
                                        <p:cTn id="20" dur="500" fill="hold"/>
                                        <p:tgtEl>
                                          <p:spTgt spid="41986"/>
                                        </p:tgtEl>
                                        <p:attrNameLst>
                                          <p:attrName>ppt_h</p:attrName>
                                        </p:attrNameLst>
                                      </p:cBhvr>
                                      <p:tavLst>
                                        <p:tav tm="0">
                                          <p:val>
                                            <p:strVal val="(6*min(max(#ppt_w*#ppt_h,.3),1)-7.4)/-.7*#ppt_h"/>
                                          </p:val>
                                        </p:tav>
                                        <p:tav tm="100000">
                                          <p:val>
                                            <p:strVal val="#ppt_h"/>
                                          </p:val>
                                        </p:tav>
                                      </p:tavLst>
                                    </p:anim>
                                    <p:anim calcmode="lin" valueType="num">
                                      <p:cBhvr>
                                        <p:cTn id="21" dur="500" fill="hold"/>
                                        <p:tgtEl>
                                          <p:spTgt spid="41986"/>
                                        </p:tgtEl>
                                        <p:attrNameLst>
                                          <p:attrName>ppt_x</p:attrName>
                                        </p:attrNameLst>
                                      </p:cBhvr>
                                      <p:tavLst>
                                        <p:tav tm="0">
                                          <p:val>
                                            <p:fltVal val="0.5"/>
                                          </p:val>
                                        </p:tav>
                                        <p:tav tm="100000">
                                          <p:val>
                                            <p:strVal val="#ppt_x"/>
                                          </p:val>
                                        </p:tav>
                                      </p:tavLst>
                                    </p:anim>
                                    <p:anim calcmode="lin" valueType="num">
                                      <p:cBhvr>
                                        <p:cTn id="22" dur="500" fill="hold"/>
                                        <p:tgtEl>
                                          <p:spTgt spid="41986"/>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par>
                          <p:cTn id="35" fill="hold">
                            <p:stCondLst>
                              <p:cond delay="3000"/>
                            </p:stCondLst>
                            <p:childTnLst>
                              <p:par>
                                <p:cTn id="36" presetID="23" presetClass="entr" presetSubtype="3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strVal val="(6*min(max(#ppt_w*#ppt_h,.3),1)-7.4)/-.7*#ppt_w"/>
                                          </p:val>
                                        </p:tav>
                                        <p:tav tm="100000">
                                          <p:val>
                                            <p:strVal val="#ppt_w"/>
                                          </p:val>
                                        </p:tav>
                                      </p:tavLst>
                                    </p:anim>
                                    <p:anim calcmode="lin" valueType="num">
                                      <p:cBhvr>
                                        <p:cTn id="39" dur="500" fill="hold"/>
                                        <p:tgtEl>
                                          <p:spTgt spid="5"/>
                                        </p:tgtEl>
                                        <p:attrNameLst>
                                          <p:attrName>ppt_h</p:attrName>
                                        </p:attrNameLst>
                                      </p:cBhvr>
                                      <p:tavLst>
                                        <p:tav tm="0">
                                          <p:val>
                                            <p:strVal val="(6*min(max(#ppt_w*#ppt_h,.3),1)-7.4)/-.7*#ppt_h"/>
                                          </p:val>
                                        </p:tav>
                                        <p:tav tm="100000">
                                          <p:val>
                                            <p:strVal val="#ppt_h"/>
                                          </p:val>
                                        </p:tav>
                                      </p:tavLst>
                                    </p:anim>
                                    <p:anim calcmode="lin" valueType="num">
                                      <p:cBhvr>
                                        <p:cTn id="40" dur="500" fill="hold"/>
                                        <p:tgtEl>
                                          <p:spTgt spid="5"/>
                                        </p:tgtEl>
                                        <p:attrNameLst>
                                          <p:attrName>ppt_x</p:attrName>
                                        </p:attrNameLst>
                                      </p:cBhvr>
                                      <p:tavLst>
                                        <p:tav tm="0">
                                          <p:val>
                                            <p:fltVal val="0.5"/>
                                          </p:val>
                                        </p:tav>
                                        <p:tav tm="100000">
                                          <p:val>
                                            <p:strVal val="#ppt_x"/>
                                          </p:val>
                                        </p:tav>
                                      </p:tavLst>
                                    </p:anim>
                                    <p:anim calcmode="lin" valueType="num">
                                      <p:cBhvr>
                                        <p:cTn id="41"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2895600"/>
            <a:ext cx="3200400" cy="2133600"/>
          </a:xfrm>
          <a:ln w="38100">
            <a:solidFill>
              <a:schemeClr val="tx1"/>
            </a:solidFill>
            <a:prstDash val="sysDash"/>
          </a:ln>
        </p:spPr>
        <p:txBody>
          <a:bodyPr>
            <a:normAutofit fontScale="85000" lnSpcReduction="20000"/>
          </a:bodyPr>
          <a:lstStyle/>
          <a:p>
            <a:pPr algn="ctr">
              <a:buNone/>
            </a:pPr>
            <a:r>
              <a:rPr lang="en-US" dirty="0" smtClean="0">
                <a:latin typeface="Kristen ITC" pitchFamily="66" charset="0"/>
              </a:rPr>
              <a:t>produce accurate descriptions of the particular language studied</a:t>
            </a:r>
            <a:endParaRPr lang="en-US" dirty="0">
              <a:latin typeface="Kristen ITC" pitchFamily="66" charset="0"/>
            </a:endParaRPr>
          </a:p>
        </p:txBody>
      </p:sp>
      <p:sp>
        <p:nvSpPr>
          <p:cNvPr id="4" name="Flowchart: Process 3"/>
          <p:cNvSpPr/>
          <p:nvPr/>
        </p:nvSpPr>
        <p:spPr>
          <a:xfrm>
            <a:off x="533400" y="2590800"/>
            <a:ext cx="3352800" cy="914400"/>
          </a:xfrm>
          <a:prstGeom prst="flowChartProcess">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Kristen ITC" pitchFamily="66" charset="0"/>
              </a:rPr>
              <a:t>System sentence linguist</a:t>
            </a:r>
            <a:endParaRPr lang="en-US" sz="2400" dirty="0">
              <a:solidFill>
                <a:schemeClr val="tx1"/>
              </a:solidFill>
              <a:latin typeface="Kristen ITC" pitchFamily="66" charset="0"/>
            </a:endParaRPr>
          </a:p>
        </p:txBody>
      </p:sp>
      <p:sp>
        <p:nvSpPr>
          <p:cNvPr id="5" name="Flowchart: Process 4"/>
          <p:cNvSpPr/>
          <p:nvPr/>
        </p:nvSpPr>
        <p:spPr>
          <a:xfrm>
            <a:off x="533400" y="4343400"/>
            <a:ext cx="3352800" cy="914400"/>
          </a:xfrm>
          <a:prstGeom prst="flowChartProcess">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Kristen ITC" pitchFamily="66" charset="0"/>
              </a:rPr>
              <a:t>Text sentence linguist</a:t>
            </a:r>
            <a:endParaRPr lang="en-US" sz="2400" dirty="0">
              <a:solidFill>
                <a:schemeClr val="tx1"/>
              </a:solidFill>
              <a:latin typeface="Kristen ITC" pitchFamily="66" charset="0"/>
            </a:endParaRPr>
          </a:p>
        </p:txBody>
      </p:sp>
      <p:sp>
        <p:nvSpPr>
          <p:cNvPr id="6" name="Right Brace 5"/>
          <p:cNvSpPr/>
          <p:nvPr/>
        </p:nvSpPr>
        <p:spPr>
          <a:xfrm>
            <a:off x="4038600" y="2819400"/>
            <a:ext cx="609600" cy="2209800"/>
          </a:xfrm>
          <a:prstGeom prst="rightBrac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 name="Picture 10"/>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12" name="Title 1"/>
          <p:cNvSpPr txBox="1">
            <a:spLocks/>
          </p:cNvSpPr>
          <p:nvPr/>
        </p:nvSpPr>
        <p:spPr>
          <a:xfrm>
            <a:off x="15240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latin typeface="Tahoma" pitchFamily="34" charset="0"/>
                <a:cs typeface="Tahoma" pitchFamily="34" charset="0"/>
              </a:rPr>
              <a:t>Sentence and </a:t>
            </a:r>
            <a:r>
              <a:rPr lang="en-US" dirty="0" smtClean="0">
                <a:latin typeface="Tahoma" pitchFamily="34" charset="0"/>
                <a:cs typeface="Tahoma" pitchFamily="34" charset="0"/>
              </a:rPr>
              <a:t>Utterance</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800124107"/>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4/3*#ppt_w"/>
                                          </p:val>
                                        </p:tav>
                                        <p:tav tm="100000">
                                          <p:val>
                                            <p:strVal val="#ppt_w"/>
                                          </p:val>
                                        </p:tav>
                                      </p:tavLst>
                                    </p:anim>
                                    <p:anim calcmode="lin" valueType="num">
                                      <p:cBhvr>
                                        <p:cTn id="15" dur="500" fill="hold"/>
                                        <p:tgtEl>
                                          <p:spTgt spid="12"/>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
                                            <p:bg/>
                                          </p:spTgt>
                                        </p:tgtEl>
                                        <p:attrNameLst>
                                          <p:attrName>style.visibility</p:attrName>
                                        </p:attrNameLst>
                                      </p:cBhvr>
                                      <p:to>
                                        <p:strVal val="visible"/>
                                      </p:to>
                                    </p:set>
                                    <p:animEffect transition="in" filter="fade">
                                      <p:cBhvr>
                                        <p:cTn id="31" dur="500"/>
                                        <p:tgtEl>
                                          <p:spTgt spid="3">
                                            <p:bg/>
                                          </p:spTgt>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2179637"/>
            <a:ext cx="4038600" cy="4525963"/>
          </a:xfrm>
        </p:spPr>
        <p:txBody>
          <a:bodyPr>
            <a:normAutofit lnSpcReduction="10000"/>
          </a:bodyPr>
          <a:lstStyle/>
          <a:p>
            <a:pPr algn="ctr">
              <a:buNone/>
            </a:pPr>
            <a:r>
              <a:rPr lang="en-US" dirty="0" smtClean="0">
                <a:latin typeface="Kristen ITC" pitchFamily="66" charset="0"/>
              </a:rPr>
              <a:t>Grammarian / System sentence linguist</a:t>
            </a: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r>
              <a:rPr lang="en-US" dirty="0" smtClean="0">
                <a:latin typeface="Kristen ITC" pitchFamily="66" charset="0"/>
              </a:rPr>
              <a:t>*a set of rules </a:t>
            </a:r>
          </a:p>
          <a:p>
            <a:pPr algn="ctr">
              <a:buNone/>
            </a:pPr>
            <a:r>
              <a:rPr lang="en-US" dirty="0" smtClean="0">
                <a:latin typeface="Kristen ITC" pitchFamily="66" charset="0"/>
              </a:rPr>
              <a:t>*mental process </a:t>
            </a:r>
          </a:p>
          <a:p>
            <a:pPr algn="ctr">
              <a:buNone/>
            </a:pPr>
            <a:endParaRPr lang="en-US" dirty="0" smtClean="0">
              <a:latin typeface="Kristen ITC" pitchFamily="66" charset="0"/>
            </a:endParaRPr>
          </a:p>
          <a:p>
            <a:pPr>
              <a:buNone/>
            </a:pPr>
            <a:r>
              <a:rPr lang="en-US" dirty="0" smtClean="0">
                <a:latin typeface="Kristen ITC" pitchFamily="66" charset="0"/>
              </a:rPr>
              <a:t> </a:t>
            </a:r>
            <a:endParaRPr lang="en-US" dirty="0">
              <a:latin typeface="Kristen ITC" pitchFamily="66" charset="0"/>
            </a:endParaRPr>
          </a:p>
        </p:txBody>
      </p:sp>
      <p:sp>
        <p:nvSpPr>
          <p:cNvPr id="6" name="Content Placeholder 5"/>
          <p:cNvSpPr>
            <a:spLocks noGrp="1"/>
          </p:cNvSpPr>
          <p:nvPr>
            <p:ph sz="half" idx="2"/>
          </p:nvPr>
        </p:nvSpPr>
        <p:spPr>
          <a:xfrm>
            <a:off x="4648200" y="2179637"/>
            <a:ext cx="4038600" cy="4525963"/>
          </a:xfrm>
        </p:spPr>
        <p:txBody>
          <a:bodyPr>
            <a:normAutofit lnSpcReduction="10000"/>
          </a:bodyPr>
          <a:lstStyle/>
          <a:p>
            <a:pPr algn="ctr">
              <a:buNone/>
            </a:pPr>
            <a:r>
              <a:rPr lang="en-US" dirty="0" smtClean="0">
                <a:latin typeface="Kristen ITC" pitchFamily="66" charset="0"/>
              </a:rPr>
              <a:t>Discourse analyst / Text sentence linguist</a:t>
            </a: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r>
              <a:rPr lang="en-US" dirty="0" smtClean="0">
                <a:latin typeface="Kristen ITC" pitchFamily="66" charset="0"/>
              </a:rPr>
              <a:t>data, rules, process and context</a:t>
            </a:r>
          </a:p>
          <a:p>
            <a:pPr>
              <a:buNone/>
            </a:pPr>
            <a:r>
              <a:rPr lang="en-US" dirty="0" smtClean="0">
                <a:latin typeface="Kristen ITC" pitchFamily="66" charset="0"/>
              </a:rPr>
              <a:t> </a:t>
            </a:r>
            <a:endParaRPr lang="en-US" dirty="0">
              <a:latin typeface="Kristen ITC" pitchFamily="66" charset="0"/>
            </a:endParaRPr>
          </a:p>
        </p:txBody>
      </p:sp>
      <p:sp>
        <p:nvSpPr>
          <p:cNvPr id="7" name="Rectangle 6"/>
          <p:cNvSpPr/>
          <p:nvPr/>
        </p:nvSpPr>
        <p:spPr>
          <a:xfrm>
            <a:off x="457200" y="1828800"/>
            <a:ext cx="40386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648200" y="1828800"/>
            <a:ext cx="40386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Multiply 11"/>
          <p:cNvSpPr/>
          <p:nvPr/>
        </p:nvSpPr>
        <p:spPr>
          <a:xfrm>
            <a:off x="2118038" y="4791443"/>
            <a:ext cx="533400" cy="609600"/>
          </a:xfrm>
          <a:prstGeom prst="mathMultiply">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19" name="Title 1"/>
          <p:cNvSpPr txBox="1">
            <a:spLocks/>
          </p:cNvSpPr>
          <p:nvPr/>
        </p:nvSpPr>
        <p:spPr>
          <a:xfrm>
            <a:off x="15240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latin typeface="Tahoma" pitchFamily="34" charset="0"/>
                <a:cs typeface="Tahoma" pitchFamily="34" charset="0"/>
              </a:rPr>
              <a:t>Sentence and </a:t>
            </a:r>
            <a:r>
              <a:rPr lang="en-US" dirty="0" smtClean="0">
                <a:latin typeface="Tahoma" pitchFamily="34" charset="0"/>
                <a:cs typeface="Tahoma" pitchFamily="34" charset="0"/>
              </a:rPr>
              <a:t>Utterance</a:t>
            </a:r>
            <a:endParaRPr lang="en-US" dirty="0">
              <a:latin typeface="Tahoma" pitchFamily="34" charset="0"/>
              <a:cs typeface="Tahoma" pitchFamily="34" charset="0"/>
            </a:endParaRPr>
          </a:p>
        </p:txBody>
      </p:sp>
      <p:cxnSp>
        <p:nvCxnSpPr>
          <p:cNvPr id="20" name="Straight Arrow Connector 19"/>
          <p:cNvCxnSpPr/>
          <p:nvPr/>
        </p:nvCxnSpPr>
        <p:spPr>
          <a:xfrm>
            <a:off x="2476500" y="3124200"/>
            <a:ext cx="0" cy="1066800"/>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cxnSp>
        <p:nvCxnSpPr>
          <p:cNvPr id="21" name="Straight Arrow Connector 20"/>
          <p:cNvCxnSpPr/>
          <p:nvPr/>
        </p:nvCxnSpPr>
        <p:spPr>
          <a:xfrm>
            <a:off x="6667500" y="3459622"/>
            <a:ext cx="0" cy="1310356"/>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429492413"/>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p:val>
                                            <p:fltVal val="0.5"/>
                                          </p:val>
                                        </p:tav>
                                        <p:tav tm="100000">
                                          <p:val>
                                            <p:strVal val="#ppt_x"/>
                                          </p:val>
                                        </p:tav>
                                      </p:tavLst>
                                    </p:anim>
                                    <p:anim calcmode="lin" valueType="num">
                                      <p:cBhvr>
                                        <p:cTn id="10" dur="500" fill="hold"/>
                                        <p:tgtEl>
                                          <p:spTgt spid="1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strVal val="4/3*#ppt_w"/>
                                          </p:val>
                                        </p:tav>
                                        <p:tav tm="100000">
                                          <p:val>
                                            <p:strVal val="#ppt_w"/>
                                          </p:val>
                                        </p:tav>
                                      </p:tavLst>
                                    </p:anim>
                                    <p:anim calcmode="lin" valueType="num">
                                      <p:cBhvr>
                                        <p:cTn id="15" dur="500" fill="hold"/>
                                        <p:tgtEl>
                                          <p:spTgt spid="19"/>
                                        </p:tgtEl>
                                        <p:attrNameLst>
                                          <p:attrName>ppt_h</p:attrName>
                                        </p:attrNameLst>
                                      </p:cBhvr>
                                      <p:tavLst>
                                        <p:tav tm="0">
                                          <p:val>
                                            <p:strVal val="4/3*#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7" presetClass="entr" presetSubtype="0" fill="hold" nodeType="withEffect">
                                  <p:stCondLst>
                                    <p:cond delay="0"/>
                                  </p:stCondLst>
                                  <p:iterate type="lt">
                                    <p:tmPct val="50000"/>
                                  </p:iterate>
                                  <p:childTnLst>
                                    <p:set>
                                      <p:cBhvr>
                                        <p:cTn id="27"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28"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5">
                                            <p:txEl>
                                              <p:pRg st="0" end="0"/>
                                            </p:txEl>
                                          </p:spTgt>
                                        </p:tgtEl>
                                        <p:attrNameLst>
                                          <p:attrName>fill.type</p:attrName>
                                        </p:attrNameLst>
                                      </p:cBhvr>
                                      <p:to>
                                        <p:strVal val="solid"/>
                                      </p:to>
                                    </p:set>
                                  </p:childTnLst>
                                </p:cTn>
                              </p:par>
                              <p:par>
                                <p:cTn id="31" presetID="22" presetClass="entr" presetSubtype="1"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par>
                                <p:cTn id="34" presetID="27" presetClass="entr" presetSubtype="0" fill="hold" nodeType="withEffect">
                                  <p:stCondLst>
                                    <p:cond delay="0"/>
                                  </p:stCondLst>
                                  <p:iterate type="lt">
                                    <p:tmPct val="50000"/>
                                  </p:iterate>
                                  <p:childTnLst>
                                    <p:set>
                                      <p:cBhvr>
                                        <p:cTn id="35"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6"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6">
                                            <p:txEl>
                                              <p:pRg st="0" end="0"/>
                                            </p:txEl>
                                          </p:spTgt>
                                        </p:tgtEl>
                                        <p:attrNameLst>
                                          <p:attrName>fill.type</p:attrName>
                                        </p:attrNameLst>
                                      </p:cBhvr>
                                      <p:to>
                                        <p:strVal val="solid"/>
                                      </p:to>
                                    </p:set>
                                  </p:childTnLst>
                                </p:cTn>
                              </p:par>
                              <p:par>
                                <p:cTn id="39" presetID="22" presetClass="entr" presetSubtype="1"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5">
                                            <p:txEl>
                                              <p:pRg st="4" end="4"/>
                                            </p:txEl>
                                          </p:spTgt>
                                        </p:tgtEl>
                                        <p:attrNameLst>
                                          <p:attrName>style.visibility</p:attrName>
                                        </p:attrNameLst>
                                      </p:cBhvr>
                                      <p:to>
                                        <p:strVal val="visible"/>
                                      </p:to>
                                    </p:set>
                                    <p:anim calcmode="discrete" valueType="clr">
                                      <p:cBhvr override="childStyle">
                                        <p:cTn id="46" dur="80"/>
                                        <p:tgtEl>
                                          <p:spTgt spid="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5">
                                            <p:txEl>
                                              <p:pRg st="4" end="4"/>
                                            </p:txEl>
                                          </p:spTgt>
                                        </p:tgtEl>
                                        <p:attrNameLst>
                                          <p:attrName>fillcolor</p:attrName>
                                        </p:attrNameLst>
                                      </p:cBhvr>
                                      <p:tavLst>
                                        <p:tav tm="0">
                                          <p:val>
                                            <p:clrVal>
                                              <a:schemeClr val="accent2"/>
                                            </p:clrVal>
                                          </p:val>
                                        </p:tav>
                                        <p:tav tm="50000">
                                          <p:val>
                                            <p:clrVal>
                                              <a:schemeClr val="hlink"/>
                                            </p:clrVal>
                                          </p:val>
                                        </p:tav>
                                      </p:tavLst>
                                    </p:anim>
                                    <p:set>
                                      <p:cBhvr>
                                        <p:cTn id="48" dur="80"/>
                                        <p:tgtEl>
                                          <p:spTgt spid="5">
                                            <p:txEl>
                                              <p:pRg st="4" end="4"/>
                                            </p:txEl>
                                          </p:spTgt>
                                        </p:tgtEl>
                                        <p:attrNameLst>
                                          <p:attrName>fill.type</p:attrName>
                                        </p:attrNameLst>
                                      </p:cBhvr>
                                      <p:to>
                                        <p:strVal val="solid"/>
                                      </p:to>
                                    </p:set>
                                  </p:childTnLst>
                                </p:cTn>
                              </p:par>
                              <p:par>
                                <p:cTn id="49" presetID="27" presetClass="entr" presetSubtype="0" fill="hold" nodeType="withEffect">
                                  <p:stCondLst>
                                    <p:cond delay="0"/>
                                  </p:stCondLst>
                                  <p:iterate type="lt">
                                    <p:tmPct val="50000"/>
                                  </p:iterate>
                                  <p:childTnLst>
                                    <p:set>
                                      <p:cBhvr>
                                        <p:cTn id="50"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51"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53" dur="80"/>
                                        <p:tgtEl>
                                          <p:spTgt spid="5">
                                            <p:txEl>
                                              <p:pRg st="5" end="5"/>
                                            </p:txEl>
                                          </p:spTgt>
                                        </p:tgtEl>
                                        <p:attrNameLst>
                                          <p:attrName>fill.type</p:attrName>
                                        </p:attrNameLst>
                                      </p:cBhvr>
                                      <p:to>
                                        <p:strVal val="solid"/>
                                      </p:to>
                                    </p:set>
                                  </p:childTnLst>
                                </p:cTn>
                              </p:par>
                            </p:childTnLst>
                          </p:cTn>
                        </p:par>
                        <p:par>
                          <p:cTn id="54" fill="hold">
                            <p:stCondLst>
                              <p:cond delay="600"/>
                            </p:stCondLst>
                            <p:childTnLst>
                              <p:par>
                                <p:cTn id="55" presetID="23" presetClass="entr" presetSubtype="36"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strVal val="(6*min(max(#ppt_w*#ppt_h,.3),1)-7.4)/-.7*#ppt_w"/>
                                          </p:val>
                                        </p:tav>
                                        <p:tav tm="100000">
                                          <p:val>
                                            <p:strVal val="#ppt_w"/>
                                          </p:val>
                                        </p:tav>
                                      </p:tavLst>
                                    </p:anim>
                                    <p:anim calcmode="lin" valueType="num">
                                      <p:cBhvr>
                                        <p:cTn id="58" dur="500" fill="hold"/>
                                        <p:tgtEl>
                                          <p:spTgt spid="12"/>
                                        </p:tgtEl>
                                        <p:attrNameLst>
                                          <p:attrName>ppt_h</p:attrName>
                                        </p:attrNameLst>
                                      </p:cBhvr>
                                      <p:tavLst>
                                        <p:tav tm="0">
                                          <p:val>
                                            <p:strVal val="(6*min(max(#ppt_w*#ppt_h,.3),1)-7.4)/-.7*#ppt_h"/>
                                          </p:val>
                                        </p:tav>
                                        <p:tav tm="100000">
                                          <p:val>
                                            <p:strVal val="#ppt_h"/>
                                          </p:val>
                                        </p:tav>
                                      </p:tavLst>
                                    </p:anim>
                                    <p:anim calcmode="lin" valueType="num">
                                      <p:cBhvr>
                                        <p:cTn id="59" dur="500" fill="hold"/>
                                        <p:tgtEl>
                                          <p:spTgt spid="12"/>
                                        </p:tgtEl>
                                        <p:attrNameLst>
                                          <p:attrName>ppt_x</p:attrName>
                                        </p:attrNameLst>
                                      </p:cBhvr>
                                      <p:tavLst>
                                        <p:tav tm="0">
                                          <p:val>
                                            <p:fltVal val="0.5"/>
                                          </p:val>
                                        </p:tav>
                                        <p:tav tm="100000">
                                          <p:val>
                                            <p:strVal val="#ppt_x"/>
                                          </p:val>
                                        </p:tav>
                                      </p:tavLst>
                                    </p:anim>
                                    <p:anim calcmode="lin" valueType="num">
                                      <p:cBhvr>
                                        <p:cTn id="60" dur="500" fill="hold"/>
                                        <p:tgtEl>
                                          <p:spTgt spid="12"/>
                                        </p:tgtEl>
                                        <p:attrNameLst>
                                          <p:attrName>ppt_y</p:attrName>
                                        </p:attrNameLst>
                                      </p:cBhvr>
                                      <p:tavLst>
                                        <p:tav tm="0">
                                          <p:val>
                                            <p:strVal val="1+(6*min(max(#ppt_w*#ppt_h,.3),1)-7.4)/-.7*#ppt_h/2"/>
                                          </p:val>
                                        </p:tav>
                                        <p:tav tm="100000">
                                          <p:val>
                                            <p:strVal val="#ppt_y"/>
                                          </p:val>
                                        </p:tav>
                                      </p:tavLst>
                                    </p:anim>
                                  </p:childTnLst>
                                </p:cTn>
                              </p:par>
                              <p:par>
                                <p:cTn id="61" presetID="27" presetClass="entr" presetSubtype="0" fill="hold" nodeType="withEffect">
                                  <p:stCondLst>
                                    <p:cond delay="0"/>
                                  </p:stCondLst>
                                  <p:iterate type="lt">
                                    <p:tmPct val="50000"/>
                                  </p:iterate>
                                  <p:childTnLst>
                                    <p:set>
                                      <p:cBhvr>
                                        <p:cTn id="62"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63"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65" dur="80"/>
                                        <p:tgtEl>
                                          <p:spTgt spid="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03437"/>
            <a:ext cx="4038600" cy="4525963"/>
          </a:xfrm>
        </p:spPr>
        <p:txBody>
          <a:bodyPr/>
          <a:lstStyle/>
          <a:p>
            <a:pPr algn="ctr">
              <a:buNone/>
            </a:pPr>
            <a:r>
              <a:rPr lang="en-US" dirty="0" smtClean="0">
                <a:latin typeface="Kristen ITC" pitchFamily="66" charset="0"/>
              </a:rPr>
              <a:t>Grammarian</a:t>
            </a: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r>
              <a:rPr lang="en-US" dirty="0" smtClean="0">
                <a:latin typeface="Kristen ITC" pitchFamily="66" charset="0"/>
              </a:rPr>
              <a:t>* constructed the sentence or sentences he uses as examples</a:t>
            </a:r>
            <a:endParaRPr lang="en-US" dirty="0">
              <a:latin typeface="Kristen ITC" pitchFamily="66" charset="0"/>
            </a:endParaRPr>
          </a:p>
        </p:txBody>
      </p:sp>
      <p:sp>
        <p:nvSpPr>
          <p:cNvPr id="4" name="Content Placeholder 3"/>
          <p:cNvSpPr>
            <a:spLocks noGrp="1"/>
          </p:cNvSpPr>
          <p:nvPr>
            <p:ph sz="half" idx="2"/>
          </p:nvPr>
        </p:nvSpPr>
        <p:spPr>
          <a:xfrm>
            <a:off x="4648200" y="2103437"/>
            <a:ext cx="4038600" cy="4525963"/>
          </a:xfrm>
        </p:spPr>
        <p:txBody>
          <a:bodyPr/>
          <a:lstStyle/>
          <a:p>
            <a:pPr algn="ctr">
              <a:buNone/>
            </a:pPr>
            <a:r>
              <a:rPr lang="en-US" dirty="0" smtClean="0">
                <a:latin typeface="Kristen ITC" pitchFamily="66" charset="0"/>
              </a:rPr>
              <a:t>Discourse Analyst</a:t>
            </a: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r>
              <a:rPr lang="en-US" dirty="0" smtClean="0">
                <a:latin typeface="Kristen ITC" pitchFamily="66" charset="0"/>
              </a:rPr>
              <a:t>* based on the linguistic output of someone other than the analyst</a:t>
            </a:r>
            <a:endParaRPr lang="en-US" dirty="0">
              <a:latin typeface="Kristen ITC" pitchFamily="66" charset="0"/>
            </a:endParaRPr>
          </a:p>
        </p:txBody>
      </p:sp>
      <p:sp>
        <p:nvSpPr>
          <p:cNvPr id="5" name="Rectangle 4"/>
          <p:cNvSpPr/>
          <p:nvPr/>
        </p:nvSpPr>
        <p:spPr>
          <a:xfrm>
            <a:off x="457200" y="1905000"/>
            <a:ext cx="40386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648200" y="1905000"/>
            <a:ext cx="40386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10" name="Title 1"/>
          <p:cNvSpPr txBox="1">
            <a:spLocks/>
          </p:cNvSpPr>
          <p:nvPr/>
        </p:nvSpPr>
        <p:spPr>
          <a:xfrm>
            <a:off x="15240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latin typeface="squeaky chalk sound" pitchFamily="2" charset="0"/>
              </a:rPr>
              <a:t>A. On Data</a:t>
            </a:r>
            <a:endParaRPr lang="en-US" dirty="0">
              <a:latin typeface="squeaky chalk sound" pitchFamily="2" charset="0"/>
              <a:cs typeface="Tahoma" pitchFamily="34" charset="0"/>
            </a:endParaRPr>
          </a:p>
        </p:txBody>
      </p:sp>
      <p:sp>
        <p:nvSpPr>
          <p:cNvPr id="11" name="Title 1"/>
          <p:cNvSpPr txBox="1">
            <a:spLocks/>
          </p:cNvSpPr>
          <p:nvPr/>
        </p:nvSpPr>
        <p:spPr>
          <a:xfrm>
            <a:off x="14478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latin typeface="Tahoma" pitchFamily="34" charset="0"/>
                <a:cs typeface="Tahoma" pitchFamily="34" charset="0"/>
              </a:rPr>
              <a:t>Sentence and Utterance</a:t>
            </a:r>
          </a:p>
        </p:txBody>
      </p:sp>
      <p:cxnSp>
        <p:nvCxnSpPr>
          <p:cNvPr id="13" name="Straight Arrow Connector 12"/>
          <p:cNvCxnSpPr/>
          <p:nvPr/>
        </p:nvCxnSpPr>
        <p:spPr>
          <a:xfrm>
            <a:off x="2475427" y="2728244"/>
            <a:ext cx="0" cy="1310356"/>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6705600" y="2652044"/>
            <a:ext cx="0" cy="1310356"/>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3695805712"/>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4/3*#ppt_w"/>
                                          </p:val>
                                        </p:tav>
                                        <p:tav tm="100000">
                                          <p:val>
                                            <p:strVal val="#ppt_w"/>
                                          </p:val>
                                        </p:tav>
                                      </p:tavLst>
                                    </p:anim>
                                    <p:anim calcmode="lin" valueType="num">
                                      <p:cBhvr>
                                        <p:cTn id="15" dur="500" fill="hold"/>
                                        <p:tgtEl>
                                          <p:spTgt spid="11"/>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7" presetClass="entr" presetSubtype="0" fill="hold" nodeType="withEffect">
                                  <p:stCondLst>
                                    <p:cond delay="0"/>
                                  </p:stCondLst>
                                  <p:iterate type="lt">
                                    <p:tmPct val="50000"/>
                                  </p:iterate>
                                  <p:childTnLst>
                                    <p:set>
                                      <p:cBhvr>
                                        <p:cTn id="3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3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0" end="0"/>
                                            </p:txEl>
                                          </p:spTgt>
                                        </p:tgtEl>
                                        <p:attrNameLst>
                                          <p:attrName>fill.type</p:attrName>
                                        </p:attrNameLst>
                                      </p:cBhvr>
                                      <p:to>
                                        <p:strVal val="solid"/>
                                      </p:to>
                                    </p:set>
                                  </p:childTnLst>
                                </p:cTn>
                              </p:par>
                              <p:par>
                                <p:cTn id="36" presetID="22"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par>
                                <p:cTn id="39" presetID="27" presetClass="entr" presetSubtype="0" fill="hold" nodeType="withEffect">
                                  <p:stCondLst>
                                    <p:cond delay="0"/>
                                  </p:stCondLst>
                                  <p:iterate type="lt">
                                    <p:tmPct val="50000"/>
                                  </p:iterate>
                                  <p:childTnLst>
                                    <p:set>
                                      <p:cBhvr>
                                        <p:cTn id="40"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41"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4">
                                            <p:txEl>
                                              <p:pRg st="0" end="0"/>
                                            </p:txEl>
                                          </p:spTgt>
                                        </p:tgtEl>
                                        <p:attrNameLst>
                                          <p:attrName>fill.type</p:attrName>
                                        </p:attrNameLst>
                                      </p:cBhvr>
                                      <p:to>
                                        <p:strVal val="solid"/>
                                      </p:to>
                                    </p:set>
                                  </p:childTnLst>
                                </p:cTn>
                              </p:par>
                              <p:par>
                                <p:cTn id="44" presetID="22" presetClass="entr" presetSubtype="1"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5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53" dur="80"/>
                                        <p:tgtEl>
                                          <p:spTgt spid="3">
                                            <p:txEl>
                                              <p:pRg st="4" end="4"/>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58"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60" dur="80"/>
                                        <p:tgtEl>
                                          <p:spTgt spid="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2057400"/>
            <a:ext cx="4038600" cy="4525963"/>
          </a:xfrm>
        </p:spPr>
        <p:txBody>
          <a:bodyPr/>
          <a:lstStyle/>
          <a:p>
            <a:pPr algn="ctr">
              <a:buNone/>
            </a:pPr>
            <a:r>
              <a:rPr lang="en-US" dirty="0" smtClean="0">
                <a:latin typeface="Kristen ITC" pitchFamily="66" charset="0"/>
              </a:rPr>
              <a:t>Grammarian</a:t>
            </a: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r>
              <a:rPr lang="en-US" dirty="0" smtClean="0">
                <a:latin typeface="Kristen ITC" pitchFamily="66" charset="0"/>
              </a:rPr>
              <a:t>*The rules are 100% fixed and true</a:t>
            </a:r>
          </a:p>
          <a:p>
            <a:endParaRPr lang="en-US" dirty="0">
              <a:latin typeface="Kristen ITC" pitchFamily="66" charset="0"/>
            </a:endParaRPr>
          </a:p>
        </p:txBody>
      </p:sp>
      <p:sp>
        <p:nvSpPr>
          <p:cNvPr id="7" name="Content Placeholder 6"/>
          <p:cNvSpPr>
            <a:spLocks noGrp="1"/>
          </p:cNvSpPr>
          <p:nvPr>
            <p:ph sz="half" idx="2"/>
          </p:nvPr>
        </p:nvSpPr>
        <p:spPr>
          <a:xfrm>
            <a:off x="4648200" y="2027237"/>
            <a:ext cx="4038600" cy="4525963"/>
          </a:xfrm>
        </p:spPr>
        <p:txBody>
          <a:bodyPr/>
          <a:lstStyle/>
          <a:p>
            <a:pPr algn="ctr">
              <a:buNone/>
            </a:pPr>
            <a:r>
              <a:rPr lang="en-US" dirty="0" smtClean="0">
                <a:latin typeface="Kristen ITC" pitchFamily="66" charset="0"/>
              </a:rPr>
              <a:t>Discourse Analyst</a:t>
            </a: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r>
              <a:rPr lang="en-US" dirty="0" smtClean="0">
                <a:latin typeface="Kristen ITC" pitchFamily="66" charset="0"/>
              </a:rPr>
              <a:t>*Regularities</a:t>
            </a:r>
          </a:p>
          <a:p>
            <a:pPr algn="ctr">
              <a:buNone/>
            </a:pPr>
            <a:r>
              <a:rPr lang="en-US" dirty="0" smtClean="0">
                <a:latin typeface="Kristen ITC" pitchFamily="66" charset="0"/>
              </a:rPr>
              <a:t>*Discover regularities in his data and to describe them</a:t>
            </a:r>
          </a:p>
        </p:txBody>
      </p:sp>
      <p:sp>
        <p:nvSpPr>
          <p:cNvPr id="4" name="Rectangle 3"/>
          <p:cNvSpPr/>
          <p:nvPr/>
        </p:nvSpPr>
        <p:spPr>
          <a:xfrm>
            <a:off x="457200" y="1828800"/>
            <a:ext cx="40386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648200" y="1828800"/>
            <a:ext cx="40386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11" name="Title 1"/>
          <p:cNvSpPr txBox="1">
            <a:spLocks/>
          </p:cNvSpPr>
          <p:nvPr/>
        </p:nvSpPr>
        <p:spPr>
          <a:xfrm>
            <a:off x="1295400" y="533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squeaky chalk sound" pitchFamily="2" charset="0"/>
              </a:rPr>
              <a:t>B. Rules versus </a:t>
            </a:r>
            <a:r>
              <a:rPr lang="en-US" sz="3200" dirty="0" smtClean="0">
                <a:latin typeface="squeaky chalk sound" pitchFamily="2" charset="0"/>
              </a:rPr>
              <a:t>Regularities</a:t>
            </a:r>
            <a:endParaRPr lang="en-US" sz="3200" dirty="0">
              <a:latin typeface="squeaky chalk sound" pitchFamily="2" charset="0"/>
              <a:cs typeface="Tahoma" pitchFamily="34" charset="0"/>
            </a:endParaRPr>
          </a:p>
        </p:txBody>
      </p:sp>
      <p:sp>
        <p:nvSpPr>
          <p:cNvPr id="12" name="Title 1"/>
          <p:cNvSpPr txBox="1">
            <a:spLocks/>
          </p:cNvSpPr>
          <p:nvPr/>
        </p:nvSpPr>
        <p:spPr>
          <a:xfrm>
            <a:off x="14478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latin typeface="Tahoma" pitchFamily="34" charset="0"/>
                <a:cs typeface="Tahoma" pitchFamily="34" charset="0"/>
              </a:rPr>
              <a:t>Sentence and Utterance</a:t>
            </a:r>
          </a:p>
        </p:txBody>
      </p:sp>
      <p:cxnSp>
        <p:nvCxnSpPr>
          <p:cNvPr id="22" name="Straight Arrow Connector 21"/>
          <p:cNvCxnSpPr/>
          <p:nvPr/>
        </p:nvCxnSpPr>
        <p:spPr>
          <a:xfrm>
            <a:off x="2476500" y="2595265"/>
            <a:ext cx="0" cy="1310356"/>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cxnSp>
        <p:nvCxnSpPr>
          <p:cNvPr id="23" name="Straight Arrow Connector 22"/>
          <p:cNvCxnSpPr/>
          <p:nvPr/>
        </p:nvCxnSpPr>
        <p:spPr>
          <a:xfrm>
            <a:off x="6667500" y="2595265"/>
            <a:ext cx="0" cy="1310356"/>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2104405283"/>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4/3*#ppt_w"/>
                                          </p:val>
                                        </p:tav>
                                        <p:tav tm="100000">
                                          <p:val>
                                            <p:strVal val="#ppt_w"/>
                                          </p:val>
                                        </p:tav>
                                      </p:tavLst>
                                    </p:anim>
                                    <p:anim calcmode="lin" valueType="num">
                                      <p:cBhvr>
                                        <p:cTn id="15" dur="500" fill="hold"/>
                                        <p:tgtEl>
                                          <p:spTgt spid="12"/>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strVal val="4/3*#ppt_w"/>
                                          </p:val>
                                        </p:tav>
                                        <p:tav tm="100000">
                                          <p:val>
                                            <p:strVal val="#ppt_w"/>
                                          </p:val>
                                        </p:tav>
                                      </p:tavLst>
                                    </p:anim>
                                    <p:anim calcmode="lin" valueType="num">
                                      <p:cBhvr>
                                        <p:cTn id="20"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7" presetClass="entr" presetSubtype="0" fill="hold" nodeType="withEffect">
                                  <p:stCondLst>
                                    <p:cond delay="0"/>
                                  </p:stCondLst>
                                  <p:iterate type="lt">
                                    <p:tmPct val="50000"/>
                                  </p:iterate>
                                  <p:childTnLst>
                                    <p:set>
                                      <p:cBhvr>
                                        <p:cTn id="3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3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6">
                                            <p:txEl>
                                              <p:pRg st="0" end="0"/>
                                            </p:txEl>
                                          </p:spTgt>
                                        </p:tgtEl>
                                        <p:attrNameLst>
                                          <p:attrName>fill.type</p:attrName>
                                        </p:attrNameLst>
                                      </p:cBhvr>
                                      <p:to>
                                        <p:strVal val="solid"/>
                                      </p:to>
                                    </p:set>
                                  </p:childTnLst>
                                </p:cTn>
                              </p:par>
                              <p:par>
                                <p:cTn id="36" presetID="22" presetClass="entr" presetSubtype="1"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500"/>
                                        <p:tgtEl>
                                          <p:spTgt spid="22"/>
                                        </p:tgtEl>
                                      </p:cBhvr>
                                    </p:animEffect>
                                  </p:childTnLst>
                                </p:cTn>
                              </p:par>
                              <p:par>
                                <p:cTn id="39" presetID="27" presetClass="entr" presetSubtype="0" fill="hold" nodeType="withEffect">
                                  <p:stCondLst>
                                    <p:cond delay="0"/>
                                  </p:stCondLst>
                                  <p:iterate type="lt">
                                    <p:tmPct val="50000"/>
                                  </p:iterate>
                                  <p:childTnLst>
                                    <p:set>
                                      <p:cBhvr>
                                        <p:cTn id="40"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41"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7">
                                            <p:txEl>
                                              <p:pRg st="0" end="0"/>
                                            </p:txEl>
                                          </p:spTgt>
                                        </p:tgtEl>
                                        <p:attrNameLst>
                                          <p:attrName>fill.type</p:attrName>
                                        </p:attrNameLst>
                                      </p:cBhvr>
                                      <p:to>
                                        <p:strVal val="solid"/>
                                      </p:to>
                                    </p:set>
                                  </p:childTnLst>
                                </p:cTn>
                              </p:par>
                              <p:par>
                                <p:cTn id="44" presetID="22" presetClass="entr" presetSubtype="1"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51"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53" dur="80"/>
                                        <p:tgtEl>
                                          <p:spTgt spid="6">
                                            <p:txEl>
                                              <p:pRg st="4" end="4"/>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58"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60" dur="80"/>
                                        <p:tgtEl>
                                          <p:spTgt spid="7">
                                            <p:txEl>
                                              <p:pRg st="4" end="4"/>
                                            </p:txEl>
                                          </p:spTgt>
                                        </p:tgtEl>
                                        <p:attrNameLst>
                                          <p:attrName>fill.type</p:attrName>
                                        </p:attrNameLst>
                                      </p:cBhvr>
                                      <p:to>
                                        <p:strVal val="solid"/>
                                      </p:to>
                                    </p:set>
                                  </p:childTnLst>
                                </p:cTn>
                              </p:par>
                              <p:par>
                                <p:cTn id="61" presetID="27" presetClass="entr" presetSubtype="0" fill="hold" nodeType="withEffect">
                                  <p:stCondLst>
                                    <p:cond delay="0"/>
                                  </p:stCondLst>
                                  <p:iterate type="lt">
                                    <p:tmPct val="50000"/>
                                  </p:iterate>
                                  <p:childTnLst>
                                    <p:set>
                                      <p:cBhvr>
                                        <p:cTn id="62" dur="1" fill="hold">
                                          <p:stCondLst>
                                            <p:cond delay="0"/>
                                          </p:stCondLst>
                                        </p:cTn>
                                        <p:tgtEl>
                                          <p:spTgt spid="7">
                                            <p:txEl>
                                              <p:pRg st="5" end="5"/>
                                            </p:txEl>
                                          </p:spTgt>
                                        </p:tgtEl>
                                        <p:attrNameLst>
                                          <p:attrName>style.visibility</p:attrName>
                                        </p:attrNameLst>
                                      </p:cBhvr>
                                      <p:to>
                                        <p:strVal val="visible"/>
                                      </p:to>
                                    </p:set>
                                    <p:anim calcmode="discrete" valueType="clr">
                                      <p:cBhvr override="childStyle">
                                        <p:cTn id="63" dur="80"/>
                                        <p:tgtEl>
                                          <p:spTgt spid="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7">
                                            <p:txEl>
                                              <p:pRg st="5" end="5"/>
                                            </p:txEl>
                                          </p:spTgt>
                                        </p:tgtEl>
                                        <p:attrNameLst>
                                          <p:attrName>fillcolor</p:attrName>
                                        </p:attrNameLst>
                                      </p:cBhvr>
                                      <p:tavLst>
                                        <p:tav tm="0">
                                          <p:val>
                                            <p:clrVal>
                                              <a:schemeClr val="accent2"/>
                                            </p:clrVal>
                                          </p:val>
                                        </p:tav>
                                        <p:tav tm="50000">
                                          <p:val>
                                            <p:clrVal>
                                              <a:schemeClr val="hlink"/>
                                            </p:clrVal>
                                          </p:val>
                                        </p:tav>
                                      </p:tavLst>
                                    </p:anim>
                                    <p:set>
                                      <p:cBhvr>
                                        <p:cTn id="65" dur="80"/>
                                        <p:tgtEl>
                                          <p:spTgt spid="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33600"/>
            <a:ext cx="4038600" cy="4525963"/>
          </a:xfrm>
        </p:spPr>
        <p:txBody>
          <a:bodyPr>
            <a:normAutofit lnSpcReduction="10000"/>
          </a:bodyPr>
          <a:lstStyle/>
          <a:p>
            <a:pPr algn="ctr">
              <a:buNone/>
            </a:pPr>
            <a:r>
              <a:rPr lang="en-US" dirty="0" smtClean="0">
                <a:latin typeface="Kristen ITC" pitchFamily="66" charset="0"/>
              </a:rPr>
              <a:t>Grammarian</a:t>
            </a: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r>
              <a:rPr lang="en-US" dirty="0" smtClean="0">
                <a:latin typeface="Kristen ITC" pitchFamily="66" charset="0"/>
              </a:rPr>
              <a:t>*his data is not connected to behavior</a:t>
            </a:r>
          </a:p>
          <a:p>
            <a:pPr algn="ctr">
              <a:buNone/>
            </a:pPr>
            <a:r>
              <a:rPr lang="en-US" dirty="0" smtClean="0">
                <a:latin typeface="Kristen ITC" pitchFamily="66" charset="0"/>
              </a:rPr>
              <a:t>*'the well-formed sentences of a language'</a:t>
            </a:r>
          </a:p>
        </p:txBody>
      </p:sp>
      <p:sp>
        <p:nvSpPr>
          <p:cNvPr id="4" name="Content Placeholder 3"/>
          <p:cNvSpPr>
            <a:spLocks noGrp="1"/>
          </p:cNvSpPr>
          <p:nvPr>
            <p:ph sz="half" idx="2"/>
          </p:nvPr>
        </p:nvSpPr>
        <p:spPr>
          <a:xfrm>
            <a:off x="4648200" y="2133600"/>
            <a:ext cx="4038600" cy="4525963"/>
          </a:xfrm>
        </p:spPr>
        <p:txBody>
          <a:bodyPr>
            <a:normAutofit lnSpcReduction="10000"/>
          </a:bodyPr>
          <a:lstStyle/>
          <a:p>
            <a:pPr algn="ctr">
              <a:buNone/>
            </a:pPr>
            <a:r>
              <a:rPr lang="en-US" dirty="0" smtClean="0">
                <a:latin typeface="Kristen ITC" pitchFamily="66" charset="0"/>
              </a:rPr>
              <a:t>Discourse Analyst</a:t>
            </a: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endParaRPr lang="en-US" dirty="0" smtClean="0">
              <a:latin typeface="Kristen ITC" pitchFamily="66" charset="0"/>
            </a:endParaRPr>
          </a:p>
          <a:p>
            <a:pPr algn="ctr">
              <a:buNone/>
            </a:pPr>
            <a:r>
              <a:rPr lang="en-US" dirty="0" smtClean="0">
                <a:latin typeface="Kristen ITC" pitchFamily="66" charset="0"/>
              </a:rPr>
              <a:t>*Connected to behavior</a:t>
            </a:r>
          </a:p>
          <a:p>
            <a:pPr algn="ctr">
              <a:buNone/>
            </a:pPr>
            <a:r>
              <a:rPr lang="en-US" dirty="0" smtClean="0">
                <a:latin typeface="Kristen ITC" pitchFamily="66" charset="0"/>
              </a:rPr>
              <a:t>*results of psycholinguistic processing experiments </a:t>
            </a:r>
          </a:p>
        </p:txBody>
      </p:sp>
      <p:sp>
        <p:nvSpPr>
          <p:cNvPr id="5" name="Rectangle 4"/>
          <p:cNvSpPr/>
          <p:nvPr/>
        </p:nvSpPr>
        <p:spPr>
          <a:xfrm>
            <a:off x="457200" y="1981200"/>
            <a:ext cx="40386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648200" y="1981200"/>
            <a:ext cx="40386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11" name="Title 1"/>
          <p:cNvSpPr txBox="1">
            <a:spLocks/>
          </p:cNvSpPr>
          <p:nvPr/>
        </p:nvSpPr>
        <p:spPr>
          <a:xfrm>
            <a:off x="1295400" y="533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squeaky chalk sound" pitchFamily="2" charset="0"/>
              </a:rPr>
              <a:t>C. Product versus Process</a:t>
            </a:r>
            <a:endParaRPr lang="en-US" sz="3400" dirty="0">
              <a:latin typeface="squeaky chalk sound" pitchFamily="2" charset="0"/>
              <a:cs typeface="Tahoma" pitchFamily="34" charset="0"/>
            </a:endParaRPr>
          </a:p>
        </p:txBody>
      </p:sp>
      <p:sp>
        <p:nvSpPr>
          <p:cNvPr id="12" name="Title 1"/>
          <p:cNvSpPr txBox="1">
            <a:spLocks/>
          </p:cNvSpPr>
          <p:nvPr/>
        </p:nvSpPr>
        <p:spPr>
          <a:xfrm>
            <a:off x="14478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latin typeface="Tahoma" pitchFamily="34" charset="0"/>
                <a:cs typeface="Tahoma" pitchFamily="34" charset="0"/>
              </a:rPr>
              <a:t>Sentence and Utterance</a:t>
            </a:r>
          </a:p>
        </p:txBody>
      </p:sp>
      <p:cxnSp>
        <p:nvCxnSpPr>
          <p:cNvPr id="14" name="Straight Arrow Connector 13"/>
          <p:cNvCxnSpPr/>
          <p:nvPr/>
        </p:nvCxnSpPr>
        <p:spPr>
          <a:xfrm>
            <a:off x="2476500" y="2595265"/>
            <a:ext cx="0" cy="1310356"/>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cxnSp>
        <p:nvCxnSpPr>
          <p:cNvPr id="15" name="Straight Arrow Connector 14"/>
          <p:cNvCxnSpPr/>
          <p:nvPr/>
        </p:nvCxnSpPr>
        <p:spPr>
          <a:xfrm>
            <a:off x="6705600" y="2595265"/>
            <a:ext cx="0" cy="1310356"/>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3013133375"/>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4/3*#ppt_w"/>
                                          </p:val>
                                        </p:tav>
                                        <p:tav tm="100000">
                                          <p:val>
                                            <p:strVal val="#ppt_w"/>
                                          </p:val>
                                        </p:tav>
                                      </p:tavLst>
                                    </p:anim>
                                    <p:anim calcmode="lin" valueType="num">
                                      <p:cBhvr>
                                        <p:cTn id="15" dur="500" fill="hold"/>
                                        <p:tgtEl>
                                          <p:spTgt spid="12"/>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strVal val="4/3*#ppt_w"/>
                                          </p:val>
                                        </p:tav>
                                        <p:tav tm="100000">
                                          <p:val>
                                            <p:strVal val="#ppt_w"/>
                                          </p:val>
                                        </p:tav>
                                      </p:tavLst>
                                    </p:anim>
                                    <p:anim calcmode="lin" valueType="num">
                                      <p:cBhvr>
                                        <p:cTn id="20"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7" presetClass="entr" presetSubtype="0" fill="hold" nodeType="withEffect">
                                  <p:stCondLst>
                                    <p:cond delay="0"/>
                                  </p:stCondLst>
                                  <p:iterate type="lt">
                                    <p:tmPct val="50000"/>
                                  </p:iterate>
                                  <p:childTnLst>
                                    <p:set>
                                      <p:cBhvr>
                                        <p:cTn id="3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3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0" end="0"/>
                                            </p:txEl>
                                          </p:spTgt>
                                        </p:tgtEl>
                                        <p:attrNameLst>
                                          <p:attrName>fill.type</p:attrName>
                                        </p:attrNameLst>
                                      </p:cBhvr>
                                      <p:to>
                                        <p:strVal val="solid"/>
                                      </p:to>
                                    </p:set>
                                  </p:childTnLst>
                                </p:cTn>
                              </p:par>
                              <p:par>
                                <p:cTn id="36" presetID="22" presetClass="entr" presetSubtype="1"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par>
                                <p:cTn id="39" presetID="27" presetClass="entr" presetSubtype="0" fill="hold" nodeType="withEffect">
                                  <p:stCondLst>
                                    <p:cond delay="0"/>
                                  </p:stCondLst>
                                  <p:iterate type="lt">
                                    <p:tmPct val="50000"/>
                                  </p:iterate>
                                  <p:childTnLst>
                                    <p:set>
                                      <p:cBhvr>
                                        <p:cTn id="40"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41"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4">
                                            <p:txEl>
                                              <p:pRg st="0" end="0"/>
                                            </p:txEl>
                                          </p:spTgt>
                                        </p:tgtEl>
                                        <p:attrNameLst>
                                          <p:attrName>fill.type</p:attrName>
                                        </p:attrNameLst>
                                      </p:cBhvr>
                                      <p:to>
                                        <p:strVal val="solid"/>
                                      </p:to>
                                    </p:set>
                                  </p:childTnLst>
                                </p:cTn>
                              </p:par>
                              <p:par>
                                <p:cTn id="44" presetID="22" presetClass="entr" presetSubtype="1"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500"/>
                                        <p:tgtEl>
                                          <p:spTgt spid="3">
                                            <p:txEl>
                                              <p:pRg st="4" end="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fade">
                                      <p:cBhvr>
                                        <p:cTn id="59" dur="500"/>
                                        <p:tgtEl>
                                          <p:spTgt spid="4">
                                            <p:txEl>
                                              <p:pRg st="4" end="4"/>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09800"/>
            <a:ext cx="4038600" cy="4525963"/>
          </a:xfrm>
        </p:spPr>
        <p:txBody>
          <a:bodyPr/>
          <a:lstStyle/>
          <a:p>
            <a:pPr algn="ctr">
              <a:buNone/>
            </a:pPr>
            <a:endParaRPr lang="en-US" dirty="0">
              <a:latin typeface="Kristen ITC" pitchFamily="66" charset="0"/>
            </a:endParaRPr>
          </a:p>
        </p:txBody>
      </p:sp>
      <p:sp>
        <p:nvSpPr>
          <p:cNvPr id="4" name="Content Placeholder 3"/>
          <p:cNvSpPr>
            <a:spLocks noGrp="1"/>
          </p:cNvSpPr>
          <p:nvPr>
            <p:ph sz="half" idx="2"/>
          </p:nvPr>
        </p:nvSpPr>
        <p:spPr>
          <a:xfrm>
            <a:off x="4648200" y="2255837"/>
            <a:ext cx="4038600" cy="4525963"/>
          </a:xfrm>
        </p:spPr>
        <p:txBody>
          <a:bodyPr/>
          <a:lstStyle/>
          <a:p>
            <a:pPr algn="ctr">
              <a:buNone/>
            </a:pPr>
            <a:endParaRPr lang="en-US" dirty="0">
              <a:latin typeface="Kristen ITC" pitchFamily="66" charset="0"/>
            </a:endParaRPr>
          </a:p>
        </p:txBody>
      </p:sp>
      <p:pic>
        <p:nvPicPr>
          <p:cNvPr id="10" name="Picture 9"/>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11" name="Title 1"/>
          <p:cNvSpPr txBox="1">
            <a:spLocks/>
          </p:cNvSpPr>
          <p:nvPr/>
        </p:nvSpPr>
        <p:spPr>
          <a:xfrm>
            <a:off x="1295400" y="533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latin typeface="squeaky chalk sound" pitchFamily="2" charset="0"/>
              </a:rPr>
              <a:t>D. On Context</a:t>
            </a:r>
            <a:endParaRPr lang="en-US" sz="3600" dirty="0">
              <a:latin typeface="squeaky chalk sound" pitchFamily="2" charset="0"/>
              <a:cs typeface="Tahoma" pitchFamily="34" charset="0"/>
            </a:endParaRPr>
          </a:p>
        </p:txBody>
      </p:sp>
      <p:sp>
        <p:nvSpPr>
          <p:cNvPr id="12" name="Title 1"/>
          <p:cNvSpPr txBox="1">
            <a:spLocks/>
          </p:cNvSpPr>
          <p:nvPr/>
        </p:nvSpPr>
        <p:spPr>
          <a:xfrm>
            <a:off x="14478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latin typeface="Tahoma" pitchFamily="34" charset="0"/>
                <a:cs typeface="Tahoma" pitchFamily="34" charset="0"/>
              </a:rPr>
              <a:t>Sentence and Utterance</a:t>
            </a:r>
          </a:p>
        </p:txBody>
      </p:sp>
      <p:sp>
        <p:nvSpPr>
          <p:cNvPr id="13" name="Content Placeholder 2"/>
          <p:cNvSpPr txBox="1">
            <a:spLocks/>
          </p:cNvSpPr>
          <p:nvPr/>
        </p:nvSpPr>
        <p:spPr>
          <a:xfrm>
            <a:off x="4876800" y="3429000"/>
            <a:ext cx="2743200" cy="914400"/>
          </a:xfrm>
          <a:prstGeom prst="rect">
            <a:avLst/>
          </a:prstGeom>
          <a:ln w="38100">
            <a:solidFill>
              <a:schemeClr val="tx1"/>
            </a:solidFill>
            <a:prstDash val="sysDash"/>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buFont typeface="Arial" pitchFamily="34" charset="0"/>
              <a:buNone/>
            </a:pPr>
            <a:r>
              <a:rPr lang="en-US" dirty="0" smtClean="0">
                <a:latin typeface="Kristen ITC" pitchFamily="66" charset="0"/>
              </a:rPr>
              <a:t>Dealing with context</a:t>
            </a:r>
            <a:endParaRPr lang="en-US" dirty="0">
              <a:latin typeface="Kristen ITC" pitchFamily="66" charset="0"/>
            </a:endParaRPr>
          </a:p>
        </p:txBody>
      </p:sp>
      <p:sp>
        <p:nvSpPr>
          <p:cNvPr id="16" name="Flowchart: Process 15"/>
          <p:cNvSpPr/>
          <p:nvPr/>
        </p:nvSpPr>
        <p:spPr>
          <a:xfrm>
            <a:off x="533400" y="2590800"/>
            <a:ext cx="3352800" cy="914400"/>
          </a:xfrm>
          <a:prstGeom prst="flowChartProcess">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Kristen ITC" pitchFamily="66" charset="0"/>
              </a:rPr>
              <a:t>Grammarian</a:t>
            </a:r>
            <a:endParaRPr lang="en-US" sz="2400" dirty="0">
              <a:solidFill>
                <a:schemeClr val="tx1"/>
              </a:solidFill>
              <a:latin typeface="Kristen ITC" pitchFamily="66" charset="0"/>
            </a:endParaRPr>
          </a:p>
        </p:txBody>
      </p:sp>
      <p:sp>
        <p:nvSpPr>
          <p:cNvPr id="17" name="Flowchart: Process 16"/>
          <p:cNvSpPr/>
          <p:nvPr/>
        </p:nvSpPr>
        <p:spPr>
          <a:xfrm>
            <a:off x="533400" y="4343400"/>
            <a:ext cx="3352800" cy="914400"/>
          </a:xfrm>
          <a:prstGeom prst="flowChartProcess">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Kristen ITC" pitchFamily="66" charset="0"/>
              </a:rPr>
              <a:t>Discourse analyst</a:t>
            </a:r>
            <a:endParaRPr lang="en-US" sz="2400" dirty="0">
              <a:solidFill>
                <a:schemeClr val="tx1"/>
              </a:solidFill>
              <a:latin typeface="Kristen ITC" pitchFamily="66" charset="0"/>
            </a:endParaRPr>
          </a:p>
        </p:txBody>
      </p:sp>
      <p:sp>
        <p:nvSpPr>
          <p:cNvPr id="18" name="Right Brace 17"/>
          <p:cNvSpPr/>
          <p:nvPr/>
        </p:nvSpPr>
        <p:spPr>
          <a:xfrm>
            <a:off x="4038600" y="2819400"/>
            <a:ext cx="609600" cy="2209800"/>
          </a:xfrm>
          <a:prstGeom prst="rightBrac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xmlns="" val="2461778972"/>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4/3*#ppt_w"/>
                                          </p:val>
                                        </p:tav>
                                        <p:tav tm="100000">
                                          <p:val>
                                            <p:strVal val="#ppt_w"/>
                                          </p:val>
                                        </p:tav>
                                      </p:tavLst>
                                    </p:anim>
                                    <p:anim calcmode="lin" valueType="num">
                                      <p:cBhvr>
                                        <p:cTn id="15" dur="500" fill="hold"/>
                                        <p:tgtEl>
                                          <p:spTgt spid="12"/>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strVal val="4/3*#ppt_w"/>
                                          </p:val>
                                        </p:tav>
                                        <p:tav tm="100000">
                                          <p:val>
                                            <p:strVal val="#ppt_w"/>
                                          </p:val>
                                        </p:tav>
                                      </p:tavLst>
                                    </p:anim>
                                    <p:anim calcmode="lin" valueType="num">
                                      <p:cBhvr>
                                        <p:cTn id="20" dur="500" fill="hold"/>
                                        <p:tgtEl>
                                          <p:spTgt spid="11"/>
                                        </p:tgtEl>
                                        <p:attrNameLst>
                                          <p:attrName>ppt_h</p:attrName>
                                        </p:attrNameLst>
                                      </p:cBhvr>
                                      <p:tavLst>
                                        <p:tav tm="0">
                                          <p:val>
                                            <p:strVal val="4/3*#ppt_h"/>
                                          </p:val>
                                        </p:tav>
                                        <p:tav tm="100000">
                                          <p:val>
                                            <p:strVal val="#ppt_h"/>
                                          </p:val>
                                        </p:tav>
                                      </p:tavLst>
                                    </p:anim>
                                  </p:childTnLst>
                                </p:cTn>
                              </p:par>
                              <p:par>
                                <p:cTn id="21" presetID="27" presetClass="entr" presetSubtype="0" fill="hold" nodeType="withEffect" nodePh="1">
                                  <p:stCondLst>
                                    <p:cond delay="0"/>
                                  </p:stCondLst>
                                  <p:endCondLst>
                                    <p:cond evt="begin" delay="0">
                                      <p:tn val="21"/>
                                    </p:cond>
                                  </p:endCondLst>
                                  <p:iterate type="lt">
                                    <p:tmPct val="50000"/>
                                  </p:iterate>
                                  <p:childTnLst>
                                    <p:set>
                                      <p:cBhvr>
                                        <p:cTn id="2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3">
                                            <p:txEl>
                                              <p:pRg st="0" end="0"/>
                                            </p:txEl>
                                          </p:spTgt>
                                        </p:tgtEl>
                                        <p:attrNameLst>
                                          <p:attrName>fill.type</p:attrName>
                                        </p:attrNameLst>
                                      </p:cBhvr>
                                      <p:to>
                                        <p:strVal val="solid"/>
                                      </p:to>
                                    </p:set>
                                  </p:childTnLst>
                                </p:cTn>
                              </p:par>
                              <p:par>
                                <p:cTn id="26" presetID="27" presetClass="entr" presetSubtype="0" fill="hold" nodeType="withEffect" nodePh="1">
                                  <p:stCondLst>
                                    <p:cond delay="0"/>
                                  </p:stCondLst>
                                  <p:endCondLst>
                                    <p:cond evt="begin" delay="0">
                                      <p:tn val="26"/>
                                    </p:cond>
                                  </p:endCondLst>
                                  <p:iterate type="lt">
                                    <p:tmPct val="50000"/>
                                  </p:iterate>
                                  <p:childTnLst>
                                    <p:set>
                                      <p:cBhvr>
                                        <p:cTn id="27"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8"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0" end="0"/>
                                            </p:txEl>
                                          </p:spTgt>
                                        </p:tgtEl>
                                        <p:attrNameLst>
                                          <p:attrName>fill.type</p:attrName>
                                        </p:attrNameLst>
                                      </p:cBhvr>
                                      <p:to>
                                        <p:strVal val="solid"/>
                                      </p:to>
                                    </p:se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3">
                                            <p:bg/>
                                          </p:spTgt>
                                        </p:tgtEl>
                                        <p:attrNameLst>
                                          <p:attrName>style.visibility</p:attrName>
                                        </p:attrNameLst>
                                      </p:cBhvr>
                                      <p:to>
                                        <p:strVal val="visible"/>
                                      </p:to>
                                    </p:set>
                                    <p:animEffect transition="in" filter="fade">
                                      <p:cBhvr>
                                        <p:cTn id="46" dur="500"/>
                                        <p:tgtEl>
                                          <p:spTgt spid="13">
                                            <p:bg/>
                                          </p:spTgt>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fade">
                                      <p:cBhvr>
                                        <p:cTn id="5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uild="p"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52032534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2667000" cy="1143000"/>
          </a:xfrm>
        </p:spPr>
        <p:txBody>
          <a:bodyPr>
            <a:normAutofit/>
          </a:bodyPr>
          <a:lstStyle/>
          <a:p>
            <a:pPr algn="l"/>
            <a:r>
              <a:rPr lang="en-US" sz="3600" dirty="0" smtClean="0">
                <a:latin typeface="Kristen ITC" pitchFamily="66" charset="0"/>
              </a:rPr>
              <a:t>Mind Map</a:t>
            </a:r>
            <a:endParaRPr lang="en-US" sz="3600" dirty="0">
              <a:latin typeface="Kristen ITC" pitchFamily="66" charset="0"/>
            </a:endParaRPr>
          </a:p>
        </p:txBody>
      </p:sp>
    </p:spTree>
    <p:extLst>
      <p:ext uri="{BB962C8B-B14F-4D97-AF65-F5344CB8AC3E}">
        <p14:creationId xmlns:p14="http://schemas.microsoft.com/office/powerpoint/2010/main" xmlns="" val="3199190632"/>
      </p:ext>
    </p:extLst>
  </p:cSld>
  <p:clrMapOvr>
    <a:masterClrMapping/>
  </p:clrMapOvr>
  <mc:AlternateContent xmlns:mc="http://schemas.openxmlformats.org/markup-compatibility/2006">
    <mc:Choice xmlns:p14="http://schemas.microsoft.com/office/powerpoint/2010/main" xmlns=""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C95A96F1-072B-4658-87AF-00A7ADDF2A87}"/>
                                            </p:graphicEl>
                                          </p:spTgt>
                                        </p:tgtEl>
                                        <p:attrNameLst>
                                          <p:attrName>style.visibility</p:attrName>
                                        </p:attrNameLst>
                                      </p:cBhvr>
                                      <p:to>
                                        <p:strVal val="visible"/>
                                      </p:to>
                                    </p:set>
                                    <p:animEffect transition="in" filter="fade">
                                      <p:cBhvr>
                                        <p:cTn id="7" dur="250"/>
                                        <p:tgtEl>
                                          <p:spTgt spid="4">
                                            <p:graphicEl>
                                              <a:dgm id="{C95A96F1-072B-4658-87AF-00A7ADDF2A87}"/>
                                            </p:graphic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
                                            <p:graphicEl>
                                              <a:dgm id="{09B75CE4-2169-4743-98F0-2015D669B4B6}"/>
                                            </p:graphicEl>
                                          </p:spTgt>
                                        </p:tgtEl>
                                        <p:attrNameLst>
                                          <p:attrName>style.visibility</p:attrName>
                                        </p:attrNameLst>
                                      </p:cBhvr>
                                      <p:to>
                                        <p:strVal val="visible"/>
                                      </p:to>
                                    </p:set>
                                    <p:animEffect transition="in" filter="fade">
                                      <p:cBhvr>
                                        <p:cTn id="11" dur="250"/>
                                        <p:tgtEl>
                                          <p:spTgt spid="4">
                                            <p:graphicEl>
                                              <a:dgm id="{09B75CE4-2169-4743-98F0-2015D669B4B6}"/>
                                            </p:graphic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658FE27A-B16A-4E74-B803-8821F7C18885}"/>
                                            </p:graphicEl>
                                          </p:spTgt>
                                        </p:tgtEl>
                                        <p:attrNameLst>
                                          <p:attrName>style.visibility</p:attrName>
                                        </p:attrNameLst>
                                      </p:cBhvr>
                                      <p:to>
                                        <p:strVal val="visible"/>
                                      </p:to>
                                    </p:set>
                                    <p:animEffect transition="in" filter="fade">
                                      <p:cBhvr>
                                        <p:cTn id="15" dur="250"/>
                                        <p:tgtEl>
                                          <p:spTgt spid="4">
                                            <p:graphicEl>
                                              <a:dgm id="{658FE27A-B16A-4E74-B803-8821F7C18885}"/>
                                            </p:graphic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4">
                                            <p:graphicEl>
                                              <a:dgm id="{96CC0958-3CF7-4C5A-9952-6820F0756EE7}"/>
                                            </p:graphicEl>
                                          </p:spTgt>
                                        </p:tgtEl>
                                        <p:attrNameLst>
                                          <p:attrName>style.visibility</p:attrName>
                                        </p:attrNameLst>
                                      </p:cBhvr>
                                      <p:to>
                                        <p:strVal val="visible"/>
                                      </p:to>
                                    </p:set>
                                    <p:animEffect transition="in" filter="fade">
                                      <p:cBhvr>
                                        <p:cTn id="19" dur="250"/>
                                        <p:tgtEl>
                                          <p:spTgt spid="4">
                                            <p:graphicEl>
                                              <a:dgm id="{96CC0958-3CF7-4C5A-9952-6820F0756EE7}"/>
                                            </p:graphic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6C9DE2DB-8349-49C3-8592-469DB4454D80}"/>
                                            </p:graphicEl>
                                          </p:spTgt>
                                        </p:tgtEl>
                                        <p:attrNameLst>
                                          <p:attrName>style.visibility</p:attrName>
                                        </p:attrNameLst>
                                      </p:cBhvr>
                                      <p:to>
                                        <p:strVal val="visible"/>
                                      </p:to>
                                    </p:set>
                                    <p:animEffect transition="in" filter="fade">
                                      <p:cBhvr>
                                        <p:cTn id="23" dur="250"/>
                                        <p:tgtEl>
                                          <p:spTgt spid="4">
                                            <p:graphicEl>
                                              <a:dgm id="{6C9DE2DB-8349-49C3-8592-469DB4454D80}"/>
                                            </p:graphic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4">
                                            <p:graphicEl>
                                              <a:dgm id="{88AA0A4B-8BEE-4208-987D-B1E32F172C2A}"/>
                                            </p:graphicEl>
                                          </p:spTgt>
                                        </p:tgtEl>
                                        <p:attrNameLst>
                                          <p:attrName>style.visibility</p:attrName>
                                        </p:attrNameLst>
                                      </p:cBhvr>
                                      <p:to>
                                        <p:strVal val="visible"/>
                                      </p:to>
                                    </p:set>
                                    <p:animEffect transition="in" filter="fade">
                                      <p:cBhvr>
                                        <p:cTn id="27" dur="250"/>
                                        <p:tgtEl>
                                          <p:spTgt spid="4">
                                            <p:graphicEl>
                                              <a:dgm id="{88AA0A4B-8BEE-4208-987D-B1E32F172C2A}"/>
                                            </p:graphic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FB9A6D08-8C3C-4EBB-8DDD-9BA12B0A0F63}"/>
                                            </p:graphicEl>
                                          </p:spTgt>
                                        </p:tgtEl>
                                        <p:attrNameLst>
                                          <p:attrName>style.visibility</p:attrName>
                                        </p:attrNameLst>
                                      </p:cBhvr>
                                      <p:to>
                                        <p:strVal val="visible"/>
                                      </p:to>
                                    </p:set>
                                    <p:animEffect transition="in" filter="fade">
                                      <p:cBhvr>
                                        <p:cTn id="31" dur="250"/>
                                        <p:tgtEl>
                                          <p:spTgt spid="4">
                                            <p:graphicEl>
                                              <a:dgm id="{FB9A6D08-8C3C-4EBB-8DDD-9BA12B0A0F63}"/>
                                            </p:graphicEl>
                                          </p:spTgt>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4">
                                            <p:graphicEl>
                                              <a:dgm id="{58B483E8-8822-4514-8140-FDB054CEBD70}"/>
                                            </p:graphicEl>
                                          </p:spTgt>
                                        </p:tgtEl>
                                        <p:attrNameLst>
                                          <p:attrName>style.visibility</p:attrName>
                                        </p:attrNameLst>
                                      </p:cBhvr>
                                      <p:to>
                                        <p:strVal val="visible"/>
                                      </p:to>
                                    </p:set>
                                    <p:animEffect transition="in" filter="fade">
                                      <p:cBhvr>
                                        <p:cTn id="35" dur="250"/>
                                        <p:tgtEl>
                                          <p:spTgt spid="4">
                                            <p:graphicEl>
                                              <a:dgm id="{58B483E8-8822-4514-8140-FDB054CEBD70}"/>
                                            </p:graphicEl>
                                          </p:spTgt>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848CFE58-7080-4EEE-BF7D-1F71E27AD741}"/>
                                            </p:graphicEl>
                                          </p:spTgt>
                                        </p:tgtEl>
                                        <p:attrNameLst>
                                          <p:attrName>style.visibility</p:attrName>
                                        </p:attrNameLst>
                                      </p:cBhvr>
                                      <p:to>
                                        <p:strVal val="visible"/>
                                      </p:to>
                                    </p:set>
                                    <p:animEffect transition="in" filter="fade">
                                      <p:cBhvr>
                                        <p:cTn id="39" dur="250"/>
                                        <p:tgtEl>
                                          <p:spTgt spid="4">
                                            <p:graphicEl>
                                              <a:dgm id="{848CFE58-7080-4EEE-BF7D-1F71E27AD741}"/>
                                            </p:graphicEl>
                                          </p:spTgt>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4">
                                            <p:graphicEl>
                                              <a:dgm id="{68C55820-082C-4F9F-A345-F4DA6E0174DC}"/>
                                            </p:graphicEl>
                                          </p:spTgt>
                                        </p:tgtEl>
                                        <p:attrNameLst>
                                          <p:attrName>style.visibility</p:attrName>
                                        </p:attrNameLst>
                                      </p:cBhvr>
                                      <p:to>
                                        <p:strVal val="visible"/>
                                      </p:to>
                                    </p:set>
                                    <p:animEffect transition="in" filter="fade">
                                      <p:cBhvr>
                                        <p:cTn id="43" dur="250"/>
                                        <p:tgtEl>
                                          <p:spTgt spid="4">
                                            <p:graphicEl>
                                              <a:dgm id="{68C55820-082C-4F9F-A345-F4DA6E0174DC}"/>
                                            </p:graphicEl>
                                          </p:spTgt>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4">
                                            <p:graphicEl>
                                              <a:dgm id="{72C8A507-DAE8-43D0-8914-65C7AF6B56A1}"/>
                                            </p:graphicEl>
                                          </p:spTgt>
                                        </p:tgtEl>
                                        <p:attrNameLst>
                                          <p:attrName>style.visibility</p:attrName>
                                        </p:attrNameLst>
                                      </p:cBhvr>
                                      <p:to>
                                        <p:strVal val="visible"/>
                                      </p:to>
                                    </p:set>
                                    <p:animEffect transition="in" filter="fade">
                                      <p:cBhvr>
                                        <p:cTn id="47" dur="250"/>
                                        <p:tgtEl>
                                          <p:spTgt spid="4">
                                            <p:graphicEl>
                                              <a:dgm id="{72C8A507-DAE8-43D0-8914-65C7AF6B56A1}"/>
                                            </p:graphicEl>
                                          </p:spTgt>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4">
                                            <p:graphicEl>
                                              <a:dgm id="{6CF1AAB6-F7A1-4915-B815-CC3ACDC09F7D}"/>
                                            </p:graphicEl>
                                          </p:spTgt>
                                        </p:tgtEl>
                                        <p:attrNameLst>
                                          <p:attrName>style.visibility</p:attrName>
                                        </p:attrNameLst>
                                      </p:cBhvr>
                                      <p:to>
                                        <p:strVal val="visible"/>
                                      </p:to>
                                    </p:set>
                                    <p:animEffect transition="in" filter="fade">
                                      <p:cBhvr>
                                        <p:cTn id="51" dur="250"/>
                                        <p:tgtEl>
                                          <p:spTgt spid="4">
                                            <p:graphicEl>
                                              <a:dgm id="{6CF1AAB6-F7A1-4915-B815-CC3ACDC09F7D}"/>
                                            </p:graphicEl>
                                          </p:spTgt>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4">
                                            <p:graphicEl>
                                              <a:dgm id="{663837FE-4B93-4B95-AC4A-FC6A2B352990}"/>
                                            </p:graphicEl>
                                          </p:spTgt>
                                        </p:tgtEl>
                                        <p:attrNameLst>
                                          <p:attrName>style.visibility</p:attrName>
                                        </p:attrNameLst>
                                      </p:cBhvr>
                                      <p:to>
                                        <p:strVal val="visible"/>
                                      </p:to>
                                    </p:set>
                                    <p:animEffect transition="in" filter="fade">
                                      <p:cBhvr>
                                        <p:cTn id="55" dur="250"/>
                                        <p:tgtEl>
                                          <p:spTgt spid="4">
                                            <p:graphicEl>
                                              <a:dgm id="{663837FE-4B93-4B95-AC4A-FC6A2B352990}"/>
                                            </p:graphicEl>
                                          </p:spTgt>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4">
                                            <p:graphicEl>
                                              <a:dgm id="{979EFD35-A62C-44E8-9666-D2374572E3F1}"/>
                                            </p:graphicEl>
                                          </p:spTgt>
                                        </p:tgtEl>
                                        <p:attrNameLst>
                                          <p:attrName>style.visibility</p:attrName>
                                        </p:attrNameLst>
                                      </p:cBhvr>
                                      <p:to>
                                        <p:strVal val="visible"/>
                                      </p:to>
                                    </p:set>
                                    <p:animEffect transition="in" filter="fade">
                                      <p:cBhvr>
                                        <p:cTn id="59" dur="250"/>
                                        <p:tgtEl>
                                          <p:spTgt spid="4">
                                            <p:graphicEl>
                                              <a:dgm id="{979EFD35-A62C-44E8-9666-D2374572E3F1}"/>
                                            </p:graphicEl>
                                          </p:spTgt>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4">
                                            <p:graphicEl>
                                              <a:dgm id="{AD3F7159-30D0-4DBF-A939-082EF271BCB5}"/>
                                            </p:graphicEl>
                                          </p:spTgt>
                                        </p:tgtEl>
                                        <p:attrNameLst>
                                          <p:attrName>style.visibility</p:attrName>
                                        </p:attrNameLst>
                                      </p:cBhvr>
                                      <p:to>
                                        <p:strVal val="visible"/>
                                      </p:to>
                                    </p:set>
                                    <p:animEffect transition="in" filter="fade">
                                      <p:cBhvr>
                                        <p:cTn id="63" dur="250"/>
                                        <p:tgtEl>
                                          <p:spTgt spid="4">
                                            <p:graphicEl>
                                              <a:dgm id="{AD3F7159-30D0-4DBF-A939-082EF271BCB5}"/>
                                            </p:graphicEl>
                                          </p:spTgt>
                                        </p:tgtEl>
                                      </p:cBhvr>
                                    </p:animEffect>
                                  </p:childTnLst>
                                </p:cTn>
                              </p:par>
                            </p:childTnLst>
                          </p:cTn>
                        </p:par>
                        <p:par>
                          <p:cTn id="64" fill="hold">
                            <p:stCondLst>
                              <p:cond delay="3750"/>
                            </p:stCondLst>
                            <p:childTnLst>
                              <p:par>
                                <p:cTn id="65" presetID="10" presetClass="entr" presetSubtype="0" fill="hold" grpId="0" nodeType="afterEffect">
                                  <p:stCondLst>
                                    <p:cond delay="0"/>
                                  </p:stCondLst>
                                  <p:childTnLst>
                                    <p:set>
                                      <p:cBhvr>
                                        <p:cTn id="66" dur="1" fill="hold">
                                          <p:stCondLst>
                                            <p:cond delay="0"/>
                                          </p:stCondLst>
                                        </p:cTn>
                                        <p:tgtEl>
                                          <p:spTgt spid="4">
                                            <p:graphicEl>
                                              <a:dgm id="{A14B9806-1359-484D-BEEF-7B741DD067F6}"/>
                                            </p:graphicEl>
                                          </p:spTgt>
                                        </p:tgtEl>
                                        <p:attrNameLst>
                                          <p:attrName>style.visibility</p:attrName>
                                        </p:attrNameLst>
                                      </p:cBhvr>
                                      <p:to>
                                        <p:strVal val="visible"/>
                                      </p:to>
                                    </p:set>
                                    <p:animEffect transition="in" filter="fade">
                                      <p:cBhvr>
                                        <p:cTn id="67" dur="250"/>
                                        <p:tgtEl>
                                          <p:spTgt spid="4">
                                            <p:graphicEl>
                                              <a:dgm id="{A14B9806-1359-484D-BEEF-7B741DD067F6}"/>
                                            </p:graphicEl>
                                          </p:spTgt>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4">
                                            <p:graphicEl>
                                              <a:dgm id="{9B200BA8-1692-4C50-B2A2-795AAA41F025}"/>
                                            </p:graphicEl>
                                          </p:spTgt>
                                        </p:tgtEl>
                                        <p:attrNameLst>
                                          <p:attrName>style.visibility</p:attrName>
                                        </p:attrNameLst>
                                      </p:cBhvr>
                                      <p:to>
                                        <p:strVal val="visible"/>
                                      </p:to>
                                    </p:set>
                                    <p:animEffect transition="in" filter="fade">
                                      <p:cBhvr>
                                        <p:cTn id="71" dur="250"/>
                                        <p:tgtEl>
                                          <p:spTgt spid="4">
                                            <p:graphicEl>
                                              <a:dgm id="{9B200BA8-1692-4C50-B2A2-795AAA41F025}"/>
                                            </p:graphicEl>
                                          </p:spTgt>
                                        </p:tgtEl>
                                      </p:cBhvr>
                                    </p:animEffect>
                                  </p:childTnLst>
                                </p:cTn>
                              </p:par>
                            </p:childTnLst>
                          </p:cTn>
                        </p:par>
                        <p:par>
                          <p:cTn id="72" fill="hold">
                            <p:stCondLst>
                              <p:cond delay="4250"/>
                            </p:stCondLst>
                            <p:childTnLst>
                              <p:par>
                                <p:cTn id="73" presetID="10" presetClass="entr" presetSubtype="0" fill="hold" grpId="0" nodeType="afterEffect">
                                  <p:stCondLst>
                                    <p:cond delay="0"/>
                                  </p:stCondLst>
                                  <p:childTnLst>
                                    <p:set>
                                      <p:cBhvr>
                                        <p:cTn id="74" dur="1" fill="hold">
                                          <p:stCondLst>
                                            <p:cond delay="0"/>
                                          </p:stCondLst>
                                        </p:cTn>
                                        <p:tgtEl>
                                          <p:spTgt spid="4">
                                            <p:graphicEl>
                                              <a:dgm id="{504480DD-5325-44DA-ABEA-9687B3739C22}"/>
                                            </p:graphicEl>
                                          </p:spTgt>
                                        </p:tgtEl>
                                        <p:attrNameLst>
                                          <p:attrName>style.visibility</p:attrName>
                                        </p:attrNameLst>
                                      </p:cBhvr>
                                      <p:to>
                                        <p:strVal val="visible"/>
                                      </p:to>
                                    </p:set>
                                    <p:animEffect transition="in" filter="fade">
                                      <p:cBhvr>
                                        <p:cTn id="75" dur="250"/>
                                        <p:tgtEl>
                                          <p:spTgt spid="4">
                                            <p:graphicEl>
                                              <a:dgm id="{504480DD-5325-44DA-ABEA-9687B3739C22}"/>
                                            </p:graphicEl>
                                          </p:spTgt>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4">
                                            <p:graphicEl>
                                              <a:dgm id="{7033ADAF-C537-43D4-8734-0F6FF7E5AE9B}"/>
                                            </p:graphicEl>
                                          </p:spTgt>
                                        </p:tgtEl>
                                        <p:attrNameLst>
                                          <p:attrName>style.visibility</p:attrName>
                                        </p:attrNameLst>
                                      </p:cBhvr>
                                      <p:to>
                                        <p:strVal val="visible"/>
                                      </p:to>
                                    </p:set>
                                    <p:animEffect transition="in" filter="fade">
                                      <p:cBhvr>
                                        <p:cTn id="79" dur="250"/>
                                        <p:tgtEl>
                                          <p:spTgt spid="4">
                                            <p:graphicEl>
                                              <a:dgm id="{7033ADAF-C537-43D4-8734-0F6FF7E5AE9B}"/>
                                            </p:graphicEl>
                                          </p:spTgt>
                                        </p:tgtEl>
                                      </p:cBhvr>
                                    </p:animEffect>
                                  </p:childTnLst>
                                </p:cTn>
                              </p:par>
                            </p:childTnLst>
                          </p:cTn>
                        </p:par>
                        <p:par>
                          <p:cTn id="80" fill="hold">
                            <p:stCondLst>
                              <p:cond delay="4750"/>
                            </p:stCondLst>
                            <p:childTnLst>
                              <p:par>
                                <p:cTn id="81" presetID="10" presetClass="entr" presetSubtype="0" fill="hold" grpId="0" nodeType="afterEffect">
                                  <p:stCondLst>
                                    <p:cond delay="0"/>
                                  </p:stCondLst>
                                  <p:childTnLst>
                                    <p:set>
                                      <p:cBhvr>
                                        <p:cTn id="82" dur="1" fill="hold">
                                          <p:stCondLst>
                                            <p:cond delay="0"/>
                                          </p:stCondLst>
                                        </p:cTn>
                                        <p:tgtEl>
                                          <p:spTgt spid="4">
                                            <p:graphicEl>
                                              <a:dgm id="{A3F0BEA2-B988-4732-8ACD-CBADF988C1E6}"/>
                                            </p:graphicEl>
                                          </p:spTgt>
                                        </p:tgtEl>
                                        <p:attrNameLst>
                                          <p:attrName>style.visibility</p:attrName>
                                        </p:attrNameLst>
                                      </p:cBhvr>
                                      <p:to>
                                        <p:strVal val="visible"/>
                                      </p:to>
                                    </p:set>
                                    <p:animEffect transition="in" filter="fade">
                                      <p:cBhvr>
                                        <p:cTn id="83" dur="250"/>
                                        <p:tgtEl>
                                          <p:spTgt spid="4">
                                            <p:graphicEl>
                                              <a:dgm id="{A3F0BEA2-B988-4732-8ACD-CBADF988C1E6}"/>
                                            </p:graphicEl>
                                          </p:spTgt>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4">
                                            <p:graphicEl>
                                              <a:dgm id="{EA0F74E3-1AA7-4A14-A7A8-B4BCFC5BBA3A}"/>
                                            </p:graphicEl>
                                          </p:spTgt>
                                        </p:tgtEl>
                                        <p:attrNameLst>
                                          <p:attrName>style.visibility</p:attrName>
                                        </p:attrNameLst>
                                      </p:cBhvr>
                                      <p:to>
                                        <p:strVal val="visible"/>
                                      </p:to>
                                    </p:set>
                                    <p:animEffect transition="in" filter="fade">
                                      <p:cBhvr>
                                        <p:cTn id="87" dur="250"/>
                                        <p:tgtEl>
                                          <p:spTgt spid="4">
                                            <p:graphicEl>
                                              <a:dgm id="{EA0F74E3-1AA7-4A14-A7A8-B4BCFC5BBA3A}"/>
                                            </p:graphicEl>
                                          </p:spTgt>
                                        </p:tgtEl>
                                      </p:cBhvr>
                                    </p:animEffect>
                                  </p:childTnLst>
                                </p:cTn>
                              </p:par>
                            </p:childTnLst>
                          </p:cTn>
                        </p:par>
                        <p:par>
                          <p:cTn id="88" fill="hold">
                            <p:stCondLst>
                              <p:cond delay="5250"/>
                            </p:stCondLst>
                            <p:childTnLst>
                              <p:par>
                                <p:cTn id="89" presetID="10" presetClass="entr" presetSubtype="0" fill="hold" grpId="0" nodeType="afterEffect">
                                  <p:stCondLst>
                                    <p:cond delay="0"/>
                                  </p:stCondLst>
                                  <p:childTnLst>
                                    <p:set>
                                      <p:cBhvr>
                                        <p:cTn id="90" dur="1" fill="hold">
                                          <p:stCondLst>
                                            <p:cond delay="0"/>
                                          </p:stCondLst>
                                        </p:cTn>
                                        <p:tgtEl>
                                          <p:spTgt spid="4">
                                            <p:graphicEl>
                                              <a:dgm id="{9FEB6C28-C42E-4983-B4B3-55F8BF1BECAD}"/>
                                            </p:graphicEl>
                                          </p:spTgt>
                                        </p:tgtEl>
                                        <p:attrNameLst>
                                          <p:attrName>style.visibility</p:attrName>
                                        </p:attrNameLst>
                                      </p:cBhvr>
                                      <p:to>
                                        <p:strVal val="visible"/>
                                      </p:to>
                                    </p:set>
                                    <p:animEffect transition="in" filter="fade">
                                      <p:cBhvr>
                                        <p:cTn id="91" dur="250"/>
                                        <p:tgtEl>
                                          <p:spTgt spid="4">
                                            <p:graphicEl>
                                              <a:dgm id="{9FEB6C28-C42E-4983-B4B3-55F8BF1BECAD}"/>
                                            </p:graphicEl>
                                          </p:spTgt>
                                        </p:tgtEl>
                                      </p:cBhvr>
                                    </p:animEffect>
                                  </p:childTnLst>
                                </p:cTn>
                              </p:par>
                            </p:childTnLst>
                          </p:cTn>
                        </p:par>
                        <p:par>
                          <p:cTn id="92" fill="hold">
                            <p:stCondLst>
                              <p:cond delay="5500"/>
                            </p:stCondLst>
                            <p:childTnLst>
                              <p:par>
                                <p:cTn id="93" presetID="10" presetClass="entr" presetSubtype="0" fill="hold" grpId="0" nodeType="afterEffect">
                                  <p:stCondLst>
                                    <p:cond delay="0"/>
                                  </p:stCondLst>
                                  <p:childTnLst>
                                    <p:set>
                                      <p:cBhvr>
                                        <p:cTn id="94" dur="1" fill="hold">
                                          <p:stCondLst>
                                            <p:cond delay="0"/>
                                          </p:stCondLst>
                                        </p:cTn>
                                        <p:tgtEl>
                                          <p:spTgt spid="4">
                                            <p:graphicEl>
                                              <a:dgm id="{2C3DE2CF-83D0-434B-BC68-B376DB578BE9}"/>
                                            </p:graphicEl>
                                          </p:spTgt>
                                        </p:tgtEl>
                                        <p:attrNameLst>
                                          <p:attrName>style.visibility</p:attrName>
                                        </p:attrNameLst>
                                      </p:cBhvr>
                                      <p:to>
                                        <p:strVal val="visible"/>
                                      </p:to>
                                    </p:set>
                                    <p:animEffect transition="in" filter="fade">
                                      <p:cBhvr>
                                        <p:cTn id="95" dur="250"/>
                                        <p:tgtEl>
                                          <p:spTgt spid="4">
                                            <p:graphicEl>
                                              <a:dgm id="{2C3DE2CF-83D0-434B-BC68-B376DB578BE9}"/>
                                            </p:graphicEl>
                                          </p:spTgt>
                                        </p:tgtEl>
                                      </p:cBhvr>
                                    </p:animEffect>
                                  </p:childTnLst>
                                </p:cTn>
                              </p:par>
                            </p:childTnLst>
                          </p:cTn>
                        </p:par>
                        <p:par>
                          <p:cTn id="96" fill="hold">
                            <p:stCondLst>
                              <p:cond delay="5750"/>
                            </p:stCondLst>
                            <p:childTnLst>
                              <p:par>
                                <p:cTn id="97" presetID="10" presetClass="entr" presetSubtype="0" fill="hold" grpId="0" nodeType="afterEffect">
                                  <p:stCondLst>
                                    <p:cond delay="0"/>
                                  </p:stCondLst>
                                  <p:childTnLst>
                                    <p:set>
                                      <p:cBhvr>
                                        <p:cTn id="98" dur="1" fill="hold">
                                          <p:stCondLst>
                                            <p:cond delay="0"/>
                                          </p:stCondLst>
                                        </p:cTn>
                                        <p:tgtEl>
                                          <p:spTgt spid="4">
                                            <p:graphicEl>
                                              <a:dgm id="{99DE44CB-52E8-4CA7-A133-7EC89CDC0FB6}"/>
                                            </p:graphicEl>
                                          </p:spTgt>
                                        </p:tgtEl>
                                        <p:attrNameLst>
                                          <p:attrName>style.visibility</p:attrName>
                                        </p:attrNameLst>
                                      </p:cBhvr>
                                      <p:to>
                                        <p:strVal val="visible"/>
                                      </p:to>
                                    </p:set>
                                    <p:animEffect transition="in" filter="fade">
                                      <p:cBhvr>
                                        <p:cTn id="99" dur="250"/>
                                        <p:tgtEl>
                                          <p:spTgt spid="4">
                                            <p:graphicEl>
                                              <a:dgm id="{99DE44CB-52E8-4CA7-A133-7EC89CDC0FB6}"/>
                                            </p:graphicEl>
                                          </p:spTgt>
                                        </p:tgtEl>
                                      </p:cBhvr>
                                    </p:animEffec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4">
                                            <p:graphicEl>
                                              <a:dgm id="{602B2261-52EE-470A-8AE6-F1DA1EE26772}"/>
                                            </p:graphicEl>
                                          </p:spTgt>
                                        </p:tgtEl>
                                        <p:attrNameLst>
                                          <p:attrName>style.visibility</p:attrName>
                                        </p:attrNameLst>
                                      </p:cBhvr>
                                      <p:to>
                                        <p:strVal val="visible"/>
                                      </p:to>
                                    </p:set>
                                    <p:animEffect transition="in" filter="fade">
                                      <p:cBhvr>
                                        <p:cTn id="103" dur="250"/>
                                        <p:tgtEl>
                                          <p:spTgt spid="4">
                                            <p:graphicEl>
                                              <a:dgm id="{602B2261-52EE-470A-8AE6-F1DA1EE26772}"/>
                                            </p:graphicEl>
                                          </p:spTgt>
                                        </p:tgtEl>
                                      </p:cBhvr>
                                    </p:animEffect>
                                  </p:childTnLst>
                                </p:cTn>
                              </p:par>
                            </p:childTnLst>
                          </p:cTn>
                        </p:par>
                        <p:par>
                          <p:cTn id="104" fill="hold">
                            <p:stCondLst>
                              <p:cond delay="6250"/>
                            </p:stCondLst>
                            <p:childTnLst>
                              <p:par>
                                <p:cTn id="105" presetID="10" presetClass="entr" presetSubtype="0" fill="hold" grpId="0" nodeType="afterEffect">
                                  <p:stCondLst>
                                    <p:cond delay="0"/>
                                  </p:stCondLst>
                                  <p:childTnLst>
                                    <p:set>
                                      <p:cBhvr>
                                        <p:cTn id="106" dur="1" fill="hold">
                                          <p:stCondLst>
                                            <p:cond delay="0"/>
                                          </p:stCondLst>
                                        </p:cTn>
                                        <p:tgtEl>
                                          <p:spTgt spid="4">
                                            <p:graphicEl>
                                              <a:dgm id="{ECCB98FF-7BA8-4BCC-95DC-8E4CA9A16EE8}"/>
                                            </p:graphicEl>
                                          </p:spTgt>
                                        </p:tgtEl>
                                        <p:attrNameLst>
                                          <p:attrName>style.visibility</p:attrName>
                                        </p:attrNameLst>
                                      </p:cBhvr>
                                      <p:to>
                                        <p:strVal val="visible"/>
                                      </p:to>
                                    </p:set>
                                    <p:animEffect transition="in" filter="fade">
                                      <p:cBhvr>
                                        <p:cTn id="107" dur="250"/>
                                        <p:tgtEl>
                                          <p:spTgt spid="4">
                                            <p:graphicEl>
                                              <a:dgm id="{ECCB98FF-7BA8-4BCC-95DC-8E4CA9A16EE8}"/>
                                            </p:graphicEl>
                                          </p:spTgt>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4">
                                            <p:graphicEl>
                                              <a:dgm id="{4B5FF6CD-897A-464B-81C0-A6F655D7FE16}"/>
                                            </p:graphicEl>
                                          </p:spTgt>
                                        </p:tgtEl>
                                        <p:attrNameLst>
                                          <p:attrName>style.visibility</p:attrName>
                                        </p:attrNameLst>
                                      </p:cBhvr>
                                      <p:to>
                                        <p:strVal val="visible"/>
                                      </p:to>
                                    </p:set>
                                    <p:animEffect transition="in" filter="fade">
                                      <p:cBhvr>
                                        <p:cTn id="111" dur="250"/>
                                        <p:tgtEl>
                                          <p:spTgt spid="4">
                                            <p:graphicEl>
                                              <a:dgm id="{4B5FF6CD-897A-464B-81C0-A6F655D7FE16}"/>
                                            </p:graphicEl>
                                          </p:spTgt>
                                        </p:tgtEl>
                                      </p:cBhvr>
                                    </p:animEffect>
                                  </p:childTnLst>
                                </p:cTn>
                              </p:par>
                            </p:childTnLst>
                          </p:cTn>
                        </p:par>
                        <p:par>
                          <p:cTn id="112" fill="hold">
                            <p:stCondLst>
                              <p:cond delay="6750"/>
                            </p:stCondLst>
                            <p:childTnLst>
                              <p:par>
                                <p:cTn id="113" presetID="10" presetClass="entr" presetSubtype="0" fill="hold" grpId="0" nodeType="afterEffect">
                                  <p:stCondLst>
                                    <p:cond delay="0"/>
                                  </p:stCondLst>
                                  <p:childTnLst>
                                    <p:set>
                                      <p:cBhvr>
                                        <p:cTn id="114" dur="1" fill="hold">
                                          <p:stCondLst>
                                            <p:cond delay="0"/>
                                          </p:stCondLst>
                                        </p:cTn>
                                        <p:tgtEl>
                                          <p:spTgt spid="4">
                                            <p:graphicEl>
                                              <a:dgm id="{D66E400E-AB95-47A2-8403-FD01838CF8E0}"/>
                                            </p:graphicEl>
                                          </p:spTgt>
                                        </p:tgtEl>
                                        <p:attrNameLst>
                                          <p:attrName>style.visibility</p:attrName>
                                        </p:attrNameLst>
                                      </p:cBhvr>
                                      <p:to>
                                        <p:strVal val="visible"/>
                                      </p:to>
                                    </p:set>
                                    <p:animEffect transition="in" filter="fade">
                                      <p:cBhvr>
                                        <p:cTn id="115" dur="250"/>
                                        <p:tgtEl>
                                          <p:spTgt spid="4">
                                            <p:graphicEl>
                                              <a:dgm id="{D66E400E-AB95-47A2-8403-FD01838CF8E0}"/>
                                            </p:graphicEl>
                                          </p:spTgt>
                                        </p:tgtEl>
                                      </p:cBhvr>
                                    </p:animEffect>
                                  </p:childTnLst>
                                </p:cTn>
                              </p:par>
                            </p:childTnLst>
                          </p:cTn>
                        </p:par>
                        <p:par>
                          <p:cTn id="116" fill="hold">
                            <p:stCondLst>
                              <p:cond delay="7000"/>
                            </p:stCondLst>
                            <p:childTnLst>
                              <p:par>
                                <p:cTn id="117" presetID="10" presetClass="entr" presetSubtype="0" fill="hold" grpId="0" nodeType="afterEffect">
                                  <p:stCondLst>
                                    <p:cond delay="0"/>
                                  </p:stCondLst>
                                  <p:childTnLst>
                                    <p:set>
                                      <p:cBhvr>
                                        <p:cTn id="118" dur="1" fill="hold">
                                          <p:stCondLst>
                                            <p:cond delay="0"/>
                                          </p:stCondLst>
                                        </p:cTn>
                                        <p:tgtEl>
                                          <p:spTgt spid="4">
                                            <p:graphicEl>
                                              <a:dgm id="{461FCB6E-96A4-4F8C-A337-388B28548202}"/>
                                            </p:graphicEl>
                                          </p:spTgt>
                                        </p:tgtEl>
                                        <p:attrNameLst>
                                          <p:attrName>style.visibility</p:attrName>
                                        </p:attrNameLst>
                                      </p:cBhvr>
                                      <p:to>
                                        <p:strVal val="visible"/>
                                      </p:to>
                                    </p:set>
                                    <p:animEffect transition="in" filter="fade">
                                      <p:cBhvr>
                                        <p:cTn id="119" dur="250"/>
                                        <p:tgtEl>
                                          <p:spTgt spid="4">
                                            <p:graphicEl>
                                              <a:dgm id="{461FCB6E-96A4-4F8C-A337-388B28548202}"/>
                                            </p:graphicEl>
                                          </p:spTgt>
                                        </p:tgtEl>
                                      </p:cBhvr>
                                    </p:animEffect>
                                  </p:childTnLst>
                                </p:cTn>
                              </p:par>
                            </p:childTnLst>
                          </p:cTn>
                        </p:par>
                        <p:par>
                          <p:cTn id="120" fill="hold">
                            <p:stCondLst>
                              <p:cond delay="7250"/>
                            </p:stCondLst>
                            <p:childTnLst>
                              <p:par>
                                <p:cTn id="121" presetID="10" presetClass="entr" presetSubtype="0" fill="hold" grpId="0" nodeType="afterEffect">
                                  <p:stCondLst>
                                    <p:cond delay="0"/>
                                  </p:stCondLst>
                                  <p:childTnLst>
                                    <p:set>
                                      <p:cBhvr>
                                        <p:cTn id="122" dur="1" fill="hold">
                                          <p:stCondLst>
                                            <p:cond delay="0"/>
                                          </p:stCondLst>
                                        </p:cTn>
                                        <p:tgtEl>
                                          <p:spTgt spid="4">
                                            <p:graphicEl>
                                              <a:dgm id="{7BC73905-DC17-44EB-9EBE-F65A56A9EBA9}"/>
                                            </p:graphicEl>
                                          </p:spTgt>
                                        </p:tgtEl>
                                        <p:attrNameLst>
                                          <p:attrName>style.visibility</p:attrName>
                                        </p:attrNameLst>
                                      </p:cBhvr>
                                      <p:to>
                                        <p:strVal val="visible"/>
                                      </p:to>
                                    </p:set>
                                    <p:animEffect transition="in" filter="fade">
                                      <p:cBhvr>
                                        <p:cTn id="123" dur="250"/>
                                        <p:tgtEl>
                                          <p:spTgt spid="4">
                                            <p:graphicEl>
                                              <a:dgm id="{7BC73905-DC17-44EB-9EBE-F65A56A9EBA9}"/>
                                            </p:graphicEl>
                                          </p:spTgt>
                                        </p:tgtEl>
                                      </p:cBhvr>
                                    </p:animEffect>
                                  </p:childTnLst>
                                </p:cTn>
                              </p:par>
                            </p:childTnLst>
                          </p:cTn>
                        </p:par>
                        <p:par>
                          <p:cTn id="124" fill="hold">
                            <p:stCondLst>
                              <p:cond delay="7500"/>
                            </p:stCondLst>
                            <p:childTnLst>
                              <p:par>
                                <p:cTn id="125" presetID="10" presetClass="entr" presetSubtype="0" fill="hold" grpId="0" nodeType="afterEffect">
                                  <p:stCondLst>
                                    <p:cond delay="0"/>
                                  </p:stCondLst>
                                  <p:childTnLst>
                                    <p:set>
                                      <p:cBhvr>
                                        <p:cTn id="126" dur="1" fill="hold">
                                          <p:stCondLst>
                                            <p:cond delay="0"/>
                                          </p:stCondLst>
                                        </p:cTn>
                                        <p:tgtEl>
                                          <p:spTgt spid="4">
                                            <p:graphicEl>
                                              <a:dgm id="{CDA1961B-80AC-4DB9-A67F-912D4A22CC59}"/>
                                            </p:graphicEl>
                                          </p:spTgt>
                                        </p:tgtEl>
                                        <p:attrNameLst>
                                          <p:attrName>style.visibility</p:attrName>
                                        </p:attrNameLst>
                                      </p:cBhvr>
                                      <p:to>
                                        <p:strVal val="visible"/>
                                      </p:to>
                                    </p:set>
                                    <p:animEffect transition="in" filter="fade">
                                      <p:cBhvr>
                                        <p:cTn id="127" dur="250"/>
                                        <p:tgtEl>
                                          <p:spTgt spid="4">
                                            <p:graphicEl>
                                              <a:dgm id="{CDA1961B-80AC-4DB9-A67F-912D4A22CC5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332037"/>
            <a:ext cx="8229600" cy="4525963"/>
          </a:xfrm>
        </p:spPr>
        <p:txBody>
          <a:bodyPr>
            <a:normAutofit fontScale="32500" lnSpcReduction="20000"/>
          </a:bodyPr>
          <a:lstStyle/>
          <a:p>
            <a:pPr>
              <a:buNone/>
            </a:pPr>
            <a:r>
              <a:rPr lang="en-US" sz="12300" dirty="0" smtClean="0">
                <a:latin typeface="Kristen ITC" pitchFamily="66" charset="0"/>
              </a:rPr>
              <a:t>D</a:t>
            </a:r>
            <a:r>
              <a:rPr lang="en-US" sz="6200" dirty="0" smtClean="0">
                <a:latin typeface="Kristen ITC" pitchFamily="66" charset="0"/>
              </a:rPr>
              <a:t>iscourse </a:t>
            </a:r>
            <a:r>
              <a:rPr lang="en-US" sz="6200" dirty="0">
                <a:latin typeface="Kristen ITC" pitchFamily="66" charset="0"/>
              </a:rPr>
              <a:t>analysis is an umbrella term for all those studies within applied linguistics which focus on units/stretches of language beyond the sentence level (</a:t>
            </a:r>
            <a:r>
              <a:rPr lang="en-US" sz="6200" dirty="0" err="1">
                <a:latin typeface="Kristen ITC" pitchFamily="66" charset="0"/>
              </a:rPr>
              <a:t>Judit</a:t>
            </a:r>
            <a:r>
              <a:rPr lang="en-US" sz="6200" dirty="0">
                <a:latin typeface="Kristen ITC" pitchFamily="66" charset="0"/>
              </a:rPr>
              <a:t>, 2012). We as the human is use a natural language utterance which language serves in the expression of 'content' described as </a:t>
            </a:r>
            <a:r>
              <a:rPr lang="en-US" sz="6200" b="1" dirty="0">
                <a:latin typeface="Kristen ITC" pitchFamily="66" charset="0"/>
              </a:rPr>
              <a:t>transactional </a:t>
            </a:r>
            <a:r>
              <a:rPr lang="en-US" sz="6200" dirty="0">
                <a:latin typeface="Kristen ITC" pitchFamily="66" charset="0"/>
              </a:rPr>
              <a:t>and that function involved in expressing social relations and personal attitudes we describe as </a:t>
            </a:r>
            <a:r>
              <a:rPr lang="en-US" sz="6200" b="1" dirty="0">
                <a:latin typeface="Kristen ITC" pitchFamily="66" charset="0"/>
              </a:rPr>
              <a:t>interactional. </a:t>
            </a:r>
            <a:r>
              <a:rPr lang="en-US" sz="6200" dirty="0">
                <a:latin typeface="Kristen ITC" pitchFamily="66" charset="0"/>
              </a:rPr>
              <a:t>Spoken and written language has relation each other. But written language and spoken language have different form. The book concerns with sentence which is 'text-sentence‘, so it will connected to behavior and involves contextual considerations. The data which is used in this book is based on the linguistic output of someone other than the analyst. Besides, discourse analyst discovers regularities in his data. </a:t>
            </a:r>
          </a:p>
        </p:txBody>
      </p:sp>
      <p:pic>
        <p:nvPicPr>
          <p:cNvPr id="6" name="Picture 5"/>
          <p:cNvPicPr>
            <a:picLocks noChangeAspect="1"/>
          </p:cNvPicPr>
          <p:nvPr/>
        </p:nvPicPr>
        <p:blipFill>
          <a:blip r:embed="rId2">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838200" y="-76200"/>
            <a:ext cx="7802237" cy="2286000"/>
          </a:xfrm>
          <a:prstGeom prst="rect">
            <a:avLst/>
          </a:prstGeom>
          <a:effectLst>
            <a:outerShdw blurRad="50800" dist="38100" dir="2700000" algn="tl" rotWithShape="0">
              <a:prstClr val="black">
                <a:alpha val="40000"/>
              </a:prstClr>
            </a:outerShdw>
          </a:effectLst>
        </p:spPr>
      </p:pic>
      <p:sp>
        <p:nvSpPr>
          <p:cNvPr id="7" name="Title 1"/>
          <p:cNvSpPr txBox="1">
            <a:spLocks/>
          </p:cNvSpPr>
          <p:nvPr/>
        </p:nvSpPr>
        <p:spPr>
          <a:xfrm>
            <a:off x="457200" y="457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a:latin typeface="squeaky chalk sound" pitchFamily="2" charset="0"/>
              </a:rPr>
              <a:t>Conclusion</a:t>
            </a:r>
            <a:endParaRPr lang="en-US" sz="4800" dirty="0">
              <a:latin typeface="squeaky chalk sound" pitchFamily="2" charset="0"/>
              <a:cs typeface="Tahoma" pitchFamily="34" charset="0"/>
            </a:endParaRPr>
          </a:p>
        </p:txBody>
      </p:sp>
    </p:spTree>
    <p:extLst>
      <p:ext uri="{BB962C8B-B14F-4D97-AF65-F5344CB8AC3E}">
        <p14:creationId xmlns:p14="http://schemas.microsoft.com/office/powerpoint/2010/main" xmlns="" val="3010334725"/>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4/3*#ppt_w"/>
                                          </p:val>
                                        </p:tav>
                                        <p:tav tm="100000">
                                          <p:val>
                                            <p:strVal val="#ppt_w"/>
                                          </p:val>
                                        </p:tav>
                                      </p:tavLst>
                                    </p:anim>
                                    <p:anim calcmode="lin" valueType="num">
                                      <p:cBhvr>
                                        <p:cTn id="15" dur="500" fill="hold"/>
                                        <p:tgtEl>
                                          <p:spTgt spid="7"/>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biLevel thresh="75000"/>
            <a:extLst>
              <a:ext uri="{28A0092B-C50C-407E-A947-70E740481C1C}">
                <a14:useLocalDpi xmlns:a14="http://schemas.microsoft.com/office/drawing/2010/main" xmlns="" val="0"/>
              </a:ext>
            </a:extLst>
          </a:blip>
          <a:stretch>
            <a:fillRect/>
          </a:stretch>
        </p:blipFill>
        <p:spPr>
          <a:xfrm rot="20320888">
            <a:off x="1955068" y="412151"/>
            <a:ext cx="728167" cy="1250882"/>
          </a:xfrm>
          <a:prstGeom prst="rect">
            <a:avLst/>
          </a:prstGeom>
        </p:spPr>
      </p:pic>
      <p:pic>
        <p:nvPicPr>
          <p:cNvPr id="8" name="Content Placeholder 3"/>
          <p:cNvPicPr>
            <a:picLocks noChangeAspect="1"/>
          </p:cNvPicPr>
          <p:nvPr/>
        </p:nvPicPr>
        <p:blipFill>
          <a:blip r:embed="rId2" cstate="print">
            <a:biLevel thresh="75000"/>
            <a:extLst>
              <a:ext uri="{28A0092B-C50C-407E-A947-70E740481C1C}">
                <a14:useLocalDpi xmlns:a14="http://schemas.microsoft.com/office/drawing/2010/main" xmlns="" val="0"/>
              </a:ext>
            </a:extLst>
          </a:blip>
          <a:stretch>
            <a:fillRect/>
          </a:stretch>
        </p:blipFill>
        <p:spPr>
          <a:xfrm rot="20320888">
            <a:off x="2640868" y="381666"/>
            <a:ext cx="728167" cy="1250882"/>
          </a:xfrm>
          <a:prstGeom prst="rect">
            <a:avLst/>
          </a:prstGeom>
        </p:spPr>
      </p:pic>
      <p:pic>
        <p:nvPicPr>
          <p:cNvPr id="9" name="Content Placeholder 3"/>
          <p:cNvPicPr>
            <a:picLocks noChangeAspect="1"/>
          </p:cNvPicPr>
          <p:nvPr/>
        </p:nvPicPr>
        <p:blipFill>
          <a:blip r:embed="rId2" cstate="print">
            <a:biLevel thresh="75000"/>
            <a:extLst>
              <a:ext uri="{28A0092B-C50C-407E-A947-70E740481C1C}">
                <a14:useLocalDpi xmlns:a14="http://schemas.microsoft.com/office/drawing/2010/main" xmlns="" val="0"/>
              </a:ext>
            </a:extLst>
          </a:blip>
          <a:stretch>
            <a:fillRect/>
          </a:stretch>
        </p:blipFill>
        <p:spPr>
          <a:xfrm rot="20320888">
            <a:off x="3445915" y="394367"/>
            <a:ext cx="728167" cy="1250882"/>
          </a:xfrm>
          <a:prstGeom prst="rect">
            <a:avLst/>
          </a:prstGeom>
        </p:spPr>
      </p:pic>
      <p:pic>
        <p:nvPicPr>
          <p:cNvPr id="10" name="Content Placeholder 3"/>
          <p:cNvPicPr>
            <a:picLocks noChangeAspect="1"/>
          </p:cNvPicPr>
          <p:nvPr/>
        </p:nvPicPr>
        <p:blipFill>
          <a:blip r:embed="rId2" cstate="print">
            <a:biLevel thresh="75000"/>
            <a:extLst>
              <a:ext uri="{28A0092B-C50C-407E-A947-70E740481C1C}">
                <a14:useLocalDpi xmlns:a14="http://schemas.microsoft.com/office/drawing/2010/main" xmlns="" val="0"/>
              </a:ext>
            </a:extLst>
          </a:blip>
          <a:stretch>
            <a:fillRect/>
          </a:stretch>
        </p:blipFill>
        <p:spPr>
          <a:xfrm rot="20320888">
            <a:off x="4241068" y="356265"/>
            <a:ext cx="728167" cy="1250882"/>
          </a:xfrm>
          <a:prstGeom prst="rect">
            <a:avLst/>
          </a:prstGeom>
        </p:spPr>
      </p:pic>
      <p:pic>
        <p:nvPicPr>
          <p:cNvPr id="11" name="Content Placeholder 3"/>
          <p:cNvPicPr>
            <a:picLocks noChangeAspect="1"/>
          </p:cNvPicPr>
          <p:nvPr/>
        </p:nvPicPr>
        <p:blipFill>
          <a:blip r:embed="rId2" cstate="print">
            <a:biLevel thresh="75000"/>
            <a:extLst>
              <a:ext uri="{28A0092B-C50C-407E-A947-70E740481C1C}">
                <a14:useLocalDpi xmlns:a14="http://schemas.microsoft.com/office/drawing/2010/main" xmlns="" val="0"/>
              </a:ext>
            </a:extLst>
          </a:blip>
          <a:stretch>
            <a:fillRect/>
          </a:stretch>
        </p:blipFill>
        <p:spPr>
          <a:xfrm rot="20320888">
            <a:off x="6691080" y="240705"/>
            <a:ext cx="1318027" cy="2264173"/>
          </a:xfrm>
          <a:prstGeom prst="rect">
            <a:avLst/>
          </a:prstGeom>
        </p:spPr>
      </p:pic>
      <p:pic>
        <p:nvPicPr>
          <p:cNvPr id="12" name="Content Placeholder 3"/>
          <p:cNvPicPr>
            <a:picLocks noChangeAspect="1"/>
          </p:cNvPicPr>
          <p:nvPr/>
        </p:nvPicPr>
        <p:blipFill>
          <a:blip r:embed="rId2" cstate="print">
            <a:biLevel thresh="75000"/>
            <a:extLst>
              <a:ext uri="{28A0092B-C50C-407E-A947-70E740481C1C}">
                <a14:useLocalDpi xmlns:a14="http://schemas.microsoft.com/office/drawing/2010/main" xmlns="" val="0"/>
              </a:ext>
            </a:extLst>
          </a:blip>
          <a:stretch>
            <a:fillRect/>
          </a:stretch>
        </p:blipFill>
        <p:spPr>
          <a:xfrm rot="20320888">
            <a:off x="5037960" y="356265"/>
            <a:ext cx="728167" cy="1250882"/>
          </a:xfrm>
          <a:prstGeom prst="rect">
            <a:avLst/>
          </a:prstGeom>
        </p:spPr>
      </p:pic>
      <p:pic>
        <p:nvPicPr>
          <p:cNvPr id="13" name="Content Placeholder 3"/>
          <p:cNvPicPr>
            <a:picLocks noChangeAspect="1"/>
          </p:cNvPicPr>
          <p:nvPr/>
        </p:nvPicPr>
        <p:blipFill>
          <a:blip r:embed="rId2" cstate="print">
            <a:biLevel thresh="75000"/>
            <a:extLst>
              <a:ext uri="{28A0092B-C50C-407E-A947-70E740481C1C}">
                <a14:useLocalDpi xmlns:a14="http://schemas.microsoft.com/office/drawing/2010/main" xmlns="" val="0"/>
              </a:ext>
            </a:extLst>
          </a:blip>
          <a:stretch>
            <a:fillRect/>
          </a:stretch>
        </p:blipFill>
        <p:spPr>
          <a:xfrm rot="20320888">
            <a:off x="5841269" y="356265"/>
            <a:ext cx="728167" cy="1250882"/>
          </a:xfrm>
          <a:prstGeom prst="rect">
            <a:avLst/>
          </a:prstGeom>
        </p:spPr>
      </p:pic>
      <p:sp>
        <p:nvSpPr>
          <p:cNvPr id="4" name="Title 1"/>
          <p:cNvSpPr>
            <a:spLocks noGrp="1"/>
          </p:cNvSpPr>
          <p:nvPr>
            <p:ph type="title"/>
          </p:nvPr>
        </p:nvSpPr>
        <p:spPr>
          <a:xfrm>
            <a:off x="457200" y="457200"/>
            <a:ext cx="8229600" cy="1143000"/>
          </a:xfrm>
        </p:spPr>
        <p:txBody>
          <a:bodyPr>
            <a:normAutofit/>
          </a:bodyPr>
          <a:lstStyle/>
          <a:p>
            <a:r>
              <a:rPr lang="en-US" sz="4800" dirty="0" smtClean="0">
                <a:latin typeface="squeaky chalk sound" pitchFamily="2" charset="0"/>
              </a:rPr>
              <a:t>Discussions</a:t>
            </a:r>
            <a:endParaRPr lang="en-US" sz="4800" dirty="0">
              <a:latin typeface="squeaky chalk sound" pitchFamily="2" charset="0"/>
            </a:endParaRPr>
          </a:p>
        </p:txBody>
      </p:sp>
      <p:pic>
        <p:nvPicPr>
          <p:cNvPr id="7" name="Content Placeholder 3"/>
          <p:cNvPicPr>
            <a:picLocks noChangeAspect="1"/>
          </p:cNvPicPr>
          <p:nvPr/>
        </p:nvPicPr>
        <p:blipFill>
          <a:blip r:embed="rId2" cstate="print">
            <a:biLevel thresh="75000"/>
            <a:extLst>
              <a:ext uri="{28A0092B-C50C-407E-A947-70E740481C1C}">
                <a14:useLocalDpi xmlns:a14="http://schemas.microsoft.com/office/drawing/2010/main" xmlns="" val="0"/>
              </a:ext>
            </a:extLst>
          </a:blip>
          <a:stretch>
            <a:fillRect/>
          </a:stretch>
        </p:blipFill>
        <p:spPr>
          <a:xfrm rot="20320888">
            <a:off x="1964965" y="394367"/>
            <a:ext cx="728167" cy="1250882"/>
          </a:xfrm>
          <a:prstGeom prst="rect">
            <a:avLst/>
          </a:prstGeom>
        </p:spPr>
      </p:pic>
      <p:sp>
        <p:nvSpPr>
          <p:cNvPr id="5" name="Content Placeholder 2"/>
          <p:cNvSpPr>
            <a:spLocks noGrp="1"/>
          </p:cNvSpPr>
          <p:nvPr>
            <p:ph idx="1"/>
          </p:nvPr>
        </p:nvSpPr>
        <p:spPr>
          <a:xfrm>
            <a:off x="457200" y="1600200"/>
            <a:ext cx="8229600" cy="4525963"/>
          </a:xfrm>
        </p:spPr>
        <p:txBody>
          <a:bodyPr/>
          <a:lstStyle/>
          <a:p>
            <a:endParaRPr lang="en-US" dirty="0">
              <a:latin typeface="Kristen ITC" pitchFamily="66" charset="0"/>
            </a:endParaRPr>
          </a:p>
        </p:txBody>
      </p:sp>
    </p:spTree>
    <p:extLst>
      <p:ext uri="{BB962C8B-B14F-4D97-AF65-F5344CB8AC3E}">
        <p14:creationId xmlns:p14="http://schemas.microsoft.com/office/powerpoint/2010/main" xmlns="" val="2404132332"/>
      </p:ext>
    </p:extLst>
  </p:cSld>
  <p:clrMapOvr>
    <a:masterClrMapping/>
  </p:clrMapOvr>
  <mc:AlternateContent xmlns:mc="http://schemas.openxmlformats.org/markup-compatibility/2006">
    <mc:Choice xmlns:p14="http://schemas.microsoft.com/office/powerpoint/2010/main" xmlns=""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6*min(max(#ppt_w*#ppt_h,.3),1)-7.4)/-.7*#ppt_w"/>
                                          </p:val>
                                        </p:tav>
                                        <p:tav tm="100000">
                                          <p:val>
                                            <p:strVal val="#ppt_w"/>
                                          </p:val>
                                        </p:tav>
                                      </p:tavLst>
                                    </p:anim>
                                    <p:anim calcmode="lin" valueType="num">
                                      <p:cBhvr>
                                        <p:cTn id="8" dur="500" fill="hold"/>
                                        <p:tgtEl>
                                          <p:spTgt spid="6"/>
                                        </p:tgtEl>
                                        <p:attrNameLst>
                                          <p:attrName>ppt_h</p:attrName>
                                        </p:attrNameLst>
                                      </p:cBhvr>
                                      <p:tavLst>
                                        <p:tav tm="0">
                                          <p:val>
                                            <p:strVal val="(6*min(max(#ppt_w*#ppt_h,.3),1)-7.4)/-.7*#ppt_h"/>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26" presetClass="emph" presetSubtype="0" fill="hold" nodeType="with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par>
                          <p:cTn id="18" fill="hold">
                            <p:stCondLst>
                              <p:cond delay="1000"/>
                            </p:stCondLst>
                            <p:childTnLst>
                              <p:par>
                                <p:cTn id="19" presetID="10" presetClass="exit" presetSubtype="0" fill="hold" nodeType="after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6" presetClass="emph" presetSubtype="0" repeatCount="indefinite" autoRev="1" fill="hold" nodeType="withEffect">
                                  <p:stCondLst>
                                    <p:cond delay="0"/>
                                  </p:stCondLst>
                                  <p:childTnLst>
                                    <p:animScale>
                                      <p:cBhvr>
                                        <p:cTn id="23" dur="1750" fill="hold"/>
                                        <p:tgtEl>
                                          <p:spTgt spid="6"/>
                                        </p:tgtEl>
                                      </p:cBhvr>
                                      <p:by x="110000" y="110000"/>
                                    </p:animScale>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8"/>
                                        </p:tgtEl>
                                      </p:cBhvr>
                                    </p:animEffect>
                                    <p:animScale>
                                      <p:cBhvr>
                                        <p:cTn id="29" dur="250" autoRev="1" fill="hold"/>
                                        <p:tgtEl>
                                          <p:spTgt spid="8"/>
                                        </p:tgtEl>
                                      </p:cBhvr>
                                      <p:by x="105000" y="105000"/>
                                    </p:animScale>
                                  </p:childTnLst>
                                </p:cTn>
                              </p:par>
                              <p:par>
                                <p:cTn id="30" presetID="10" presetClass="exit" presetSubtype="0" fill="hold" nodeType="withEffect">
                                  <p:stCondLst>
                                    <p:cond delay="50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ntr" presetSubtype="0" fill="hold" nodeType="withEffect">
                                  <p:stCondLst>
                                    <p:cond delay="10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26" presetClass="emph" presetSubtype="0" fill="hold" nodeType="withEffect">
                                  <p:stCondLst>
                                    <p:cond delay="1000"/>
                                  </p:stCondLst>
                                  <p:childTnLst>
                                    <p:animEffect transition="out" filter="fade">
                                      <p:cBhvr>
                                        <p:cTn id="37" dur="500" tmFilter="0, 0; .2, .5; .8, .5; 1, 0"/>
                                        <p:tgtEl>
                                          <p:spTgt spid="9"/>
                                        </p:tgtEl>
                                      </p:cBhvr>
                                    </p:animEffect>
                                    <p:animScale>
                                      <p:cBhvr>
                                        <p:cTn id="38" dur="250" autoRev="1" fill="hold"/>
                                        <p:tgtEl>
                                          <p:spTgt spid="9"/>
                                        </p:tgtEl>
                                      </p:cBhvr>
                                      <p:by x="105000" y="105000"/>
                                    </p:animScale>
                                  </p:childTnLst>
                                </p:cTn>
                              </p:par>
                              <p:par>
                                <p:cTn id="39" presetID="10" presetClass="exit" presetSubtype="0" fill="hold" nodeType="withEffect">
                                  <p:stCondLst>
                                    <p:cond delay="150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ntr" presetSubtype="0" fill="hold" nodeType="withEffect">
                                  <p:stCondLst>
                                    <p:cond delay="15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26" presetClass="emph" presetSubtype="0" fill="hold" nodeType="withEffect">
                                  <p:stCondLst>
                                    <p:cond delay="1500"/>
                                  </p:stCondLst>
                                  <p:childTnLst>
                                    <p:animEffect transition="out" filter="fade">
                                      <p:cBhvr>
                                        <p:cTn id="46" dur="500" tmFilter="0, 0; .2, .5; .8, .5; 1, 0"/>
                                        <p:tgtEl>
                                          <p:spTgt spid="10"/>
                                        </p:tgtEl>
                                      </p:cBhvr>
                                    </p:animEffect>
                                    <p:animScale>
                                      <p:cBhvr>
                                        <p:cTn id="47" dur="250" autoRev="1" fill="hold"/>
                                        <p:tgtEl>
                                          <p:spTgt spid="10"/>
                                        </p:tgtEl>
                                      </p:cBhvr>
                                      <p:by x="105000" y="105000"/>
                                    </p:animScale>
                                  </p:childTnLst>
                                </p:cTn>
                              </p:par>
                              <p:par>
                                <p:cTn id="48" presetID="10" presetClass="exit" presetSubtype="0" fill="hold" nodeType="withEffect">
                                  <p:stCondLst>
                                    <p:cond delay="200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ntr" presetSubtype="0" fill="hold" nodeType="withEffect">
                                  <p:stCondLst>
                                    <p:cond delay="250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26" presetClass="emph" presetSubtype="0" fill="hold" nodeType="withEffect">
                                  <p:stCondLst>
                                    <p:cond delay="2500"/>
                                  </p:stCondLst>
                                  <p:childTnLst>
                                    <p:animEffect transition="out" filter="fade">
                                      <p:cBhvr>
                                        <p:cTn id="55" dur="500" tmFilter="0, 0; .2, .5; .8, .5; 1, 0"/>
                                        <p:tgtEl>
                                          <p:spTgt spid="12"/>
                                        </p:tgtEl>
                                      </p:cBhvr>
                                    </p:animEffect>
                                    <p:animScale>
                                      <p:cBhvr>
                                        <p:cTn id="56" dur="250" autoRev="1" fill="hold"/>
                                        <p:tgtEl>
                                          <p:spTgt spid="12"/>
                                        </p:tgtEl>
                                      </p:cBhvr>
                                      <p:by x="105000" y="105000"/>
                                    </p:animScale>
                                  </p:childTnLst>
                                </p:cTn>
                              </p:par>
                              <p:par>
                                <p:cTn id="57" presetID="10" presetClass="exit" presetSubtype="0" fill="hold" nodeType="withEffect">
                                  <p:stCondLst>
                                    <p:cond delay="300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10" presetClass="entr" presetSubtype="0" fill="hold" nodeType="withEffect">
                                  <p:stCondLst>
                                    <p:cond delay="35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26" presetClass="emph" presetSubtype="0" fill="hold" nodeType="withEffect">
                                  <p:stCondLst>
                                    <p:cond delay="3500"/>
                                  </p:stCondLst>
                                  <p:childTnLst>
                                    <p:animEffect transition="out" filter="fade">
                                      <p:cBhvr>
                                        <p:cTn id="64" dur="500" tmFilter="0, 0; .2, .5; .8, .5; 1, 0"/>
                                        <p:tgtEl>
                                          <p:spTgt spid="13"/>
                                        </p:tgtEl>
                                      </p:cBhvr>
                                    </p:animEffect>
                                    <p:animScale>
                                      <p:cBhvr>
                                        <p:cTn id="65" dur="250" autoRev="1" fill="hold"/>
                                        <p:tgtEl>
                                          <p:spTgt spid="13"/>
                                        </p:tgtEl>
                                      </p:cBhvr>
                                      <p:by x="105000" y="105000"/>
                                    </p:animScale>
                                  </p:childTnLst>
                                </p:cTn>
                              </p:par>
                              <p:par>
                                <p:cTn id="66" presetID="10" presetClass="exit" presetSubtype="0" fill="hold" nodeType="withEffect">
                                  <p:stCondLst>
                                    <p:cond delay="40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ntr" presetSubtype="0" fill="hold" nodeType="withEffect">
                                  <p:stCondLst>
                                    <p:cond delay="450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par>
                                <p:cTn id="72" presetID="26" presetClass="emph" presetSubtype="0" fill="hold" nodeType="withEffect">
                                  <p:stCondLst>
                                    <p:cond delay="4500"/>
                                  </p:stCondLst>
                                  <p:childTnLst>
                                    <p:animEffect transition="out" filter="fade">
                                      <p:cBhvr>
                                        <p:cTn id="73" dur="500" tmFilter="0, 0; .2, .5; .8, .5; 1, 0"/>
                                        <p:tgtEl>
                                          <p:spTgt spid="11"/>
                                        </p:tgtEl>
                                      </p:cBhvr>
                                    </p:animEffect>
                                    <p:animScale>
                                      <p:cBhvr>
                                        <p:cTn id="74" dur="250" autoRev="1" fill="hold"/>
                                        <p:tgtEl>
                                          <p:spTgt spid="11"/>
                                        </p:tgtEl>
                                      </p:cBhvr>
                                      <p:by x="105000" y="105000"/>
                                    </p:animScale>
                                  </p:childTnLst>
                                </p:cTn>
                              </p:par>
                              <p:par>
                                <p:cTn id="75" presetID="10" presetClass="exit" presetSubtype="0" fill="hold" nodeType="withEffect">
                                  <p:stCondLst>
                                    <p:cond delay="5000"/>
                                  </p:stCondLst>
                                  <p:childTnLst>
                                    <p:animEffect transition="out" filter="fade">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2644775"/>
            <a:ext cx="59436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squeaky chalk sound" pitchFamily="2" charset="0"/>
              </a:rPr>
              <a:t>Thank </a:t>
            </a:r>
            <a:r>
              <a:rPr lang="en-US" dirty="0" err="1" smtClean="0">
                <a:latin typeface="squeaky chalk sound" pitchFamily="2" charset="0"/>
              </a:rPr>
              <a:t>Y</a:t>
            </a:r>
            <a:r>
              <a:rPr lang="en-US" dirty="0" err="1" smtClean="0">
                <a:latin typeface="squeaky chalk sound" pitchFamily="2" charset="0"/>
                <a:sym typeface="Wingdings" pitchFamily="2" charset="2"/>
              </a:rPr>
              <a:t>u</a:t>
            </a:r>
            <a:r>
              <a:rPr lang="en-US" dirty="0" smtClean="0">
                <a:latin typeface="squeaky chalk sound" pitchFamily="2" charset="0"/>
                <a:sym typeface="Wingdings" pitchFamily="2" charset="2"/>
              </a:rPr>
              <a:t> !</a:t>
            </a:r>
            <a:endParaRPr lang="en-US" dirty="0">
              <a:latin typeface="squeaky chalk sound" pitchFamily="2" charset="0"/>
            </a:endParaRPr>
          </a:p>
        </p:txBody>
      </p:sp>
    </p:spTree>
    <p:extLst>
      <p:ext uri="{BB962C8B-B14F-4D97-AF65-F5344CB8AC3E}">
        <p14:creationId xmlns:p14="http://schemas.microsoft.com/office/powerpoint/2010/main" xmlns="" val="4005245960"/>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4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11967681"/>
      </p:ext>
    </p:extLst>
  </p:cSld>
  <p:clrMapOvr>
    <a:masterClrMapping/>
  </p:clrMapOvr>
  <mc:AlternateContent xmlns:mc="http://schemas.openxmlformats.org/markup-compatibility/2006">
    <mc:Choice xmlns:p14="http://schemas.microsoft.com/office/powerpoint/2010/main" xmlns=""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a:bodyPr>
          <a:lstStyle/>
          <a:p>
            <a:pPr lvl="1" algn="ctr" rtl="0">
              <a:spcBef>
                <a:spcPct val="0"/>
              </a:spcBef>
            </a:pPr>
            <a:r>
              <a:rPr lang="en-US" sz="4400" dirty="0">
                <a:latin typeface="Tahoma" pitchFamily="34" charset="0"/>
                <a:cs typeface="Tahoma" pitchFamily="34" charset="0"/>
              </a:rPr>
              <a:t>The </a:t>
            </a:r>
            <a:r>
              <a:rPr lang="en-US" sz="4400" dirty="0" smtClean="0">
                <a:latin typeface="Tahoma" pitchFamily="34" charset="0"/>
                <a:cs typeface="Tahoma" pitchFamily="34" charset="0"/>
              </a:rPr>
              <a:t>Function </a:t>
            </a:r>
            <a:r>
              <a:rPr lang="en-US" sz="4400" dirty="0">
                <a:latin typeface="Tahoma" pitchFamily="34" charset="0"/>
                <a:cs typeface="Tahoma" pitchFamily="34" charset="0"/>
              </a:rPr>
              <a:t>of L</a:t>
            </a:r>
            <a:r>
              <a:rPr lang="en-US" sz="4400" dirty="0" smtClean="0">
                <a:latin typeface="Tahoma" pitchFamily="34" charset="0"/>
                <a:cs typeface="Tahoma" pitchFamily="34" charset="0"/>
              </a:rPr>
              <a:t>anguage</a:t>
            </a:r>
            <a:endParaRPr lang="en-US" sz="4400" dirty="0">
              <a:latin typeface="Tahoma" pitchFamily="34" charset="0"/>
              <a:cs typeface="Tahoma" pitchFamily="34" charset="0"/>
            </a:endParaRPr>
          </a:p>
        </p:txBody>
      </p:sp>
      <p:sp>
        <p:nvSpPr>
          <p:cNvPr id="4" name="TextBox 3"/>
          <p:cNvSpPr txBox="1"/>
          <p:nvPr/>
        </p:nvSpPr>
        <p:spPr>
          <a:xfrm>
            <a:off x="457200" y="2088799"/>
            <a:ext cx="7010400" cy="923330"/>
          </a:xfrm>
          <a:prstGeom prst="rect">
            <a:avLst/>
          </a:prstGeom>
          <a:noFill/>
        </p:spPr>
        <p:txBody>
          <a:bodyPr wrap="square" rtlCol="0">
            <a:spAutoFit/>
          </a:bodyPr>
          <a:lstStyle/>
          <a:p>
            <a:r>
              <a:rPr lang="en-US" dirty="0">
                <a:latin typeface="Kristen ITC" pitchFamily="66" charset="0"/>
              </a:rPr>
              <a:t>Discourse analysis is an umbrella term for all those studies within applied linguistics which focus on units/stretches of language beyond the sentence level</a:t>
            </a:r>
          </a:p>
        </p:txBody>
      </p:sp>
      <p:sp>
        <p:nvSpPr>
          <p:cNvPr id="5" name="TextBox 4"/>
          <p:cNvSpPr txBox="1"/>
          <p:nvPr/>
        </p:nvSpPr>
        <p:spPr>
          <a:xfrm>
            <a:off x="457200" y="1725769"/>
            <a:ext cx="3276600" cy="369332"/>
          </a:xfrm>
          <a:prstGeom prst="rect">
            <a:avLst/>
          </a:prstGeom>
          <a:noFill/>
        </p:spPr>
        <p:txBody>
          <a:bodyPr wrap="square" rtlCol="0">
            <a:spAutoFit/>
          </a:bodyPr>
          <a:lstStyle/>
          <a:p>
            <a:r>
              <a:rPr lang="en-US" dirty="0" smtClean="0">
                <a:latin typeface="squeaky chalk sound" pitchFamily="2" charset="0"/>
              </a:rPr>
              <a:t>DISCOURSE ANALYSIS</a:t>
            </a:r>
            <a:endParaRPr lang="en-US" dirty="0">
              <a:latin typeface="squeaky chalk sound" pitchFamily="2" charset="0"/>
            </a:endParaRPr>
          </a:p>
        </p:txBody>
      </p:sp>
      <p:sp>
        <p:nvSpPr>
          <p:cNvPr id="6" name="Freeform 5"/>
          <p:cNvSpPr/>
          <p:nvPr/>
        </p:nvSpPr>
        <p:spPr>
          <a:xfrm rot="18923352" flipH="1">
            <a:off x="973657" y="2816934"/>
            <a:ext cx="279013" cy="1755186"/>
          </a:xfrm>
          <a:custGeom>
            <a:avLst/>
            <a:gdLst>
              <a:gd name="connsiteX0" fmla="*/ 0 w 1708728"/>
              <a:gd name="connsiteY0" fmla="*/ 0 h 2086377"/>
              <a:gd name="connsiteX1" fmla="*/ 1700012 w 1708728"/>
              <a:gd name="connsiteY1" fmla="*/ 721217 h 2086377"/>
              <a:gd name="connsiteX2" fmla="*/ 540913 w 1708728"/>
              <a:gd name="connsiteY2" fmla="*/ 2086377 h 2086377"/>
            </a:gdLst>
            <a:ahLst/>
            <a:cxnLst>
              <a:cxn ang="0">
                <a:pos x="connsiteX0" y="connsiteY0"/>
              </a:cxn>
              <a:cxn ang="0">
                <a:pos x="connsiteX1" y="connsiteY1"/>
              </a:cxn>
              <a:cxn ang="0">
                <a:pos x="connsiteX2" y="connsiteY2"/>
              </a:cxn>
            </a:cxnLst>
            <a:rect l="l" t="t" r="r" b="b"/>
            <a:pathLst>
              <a:path w="1708728" h="2086377">
                <a:moveTo>
                  <a:pt x="0" y="0"/>
                </a:moveTo>
                <a:cubicBezTo>
                  <a:pt x="804930" y="186744"/>
                  <a:pt x="1609860" y="373488"/>
                  <a:pt x="1700012" y="721217"/>
                </a:cubicBezTo>
                <a:cubicBezTo>
                  <a:pt x="1790164" y="1068947"/>
                  <a:pt x="1165538" y="1577662"/>
                  <a:pt x="540913" y="2086377"/>
                </a:cubicBezTo>
              </a:path>
            </a:pathLst>
          </a:custGeom>
          <a:ln w="57150">
            <a:solidFill>
              <a:schemeClr val="tx1"/>
            </a:solidFill>
            <a:prstDash val="sysDash"/>
            <a:tailEnd type="stealth"/>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7" name="TextBox 6"/>
          <p:cNvSpPr txBox="1"/>
          <p:nvPr/>
        </p:nvSpPr>
        <p:spPr>
          <a:xfrm>
            <a:off x="1676400" y="4587347"/>
            <a:ext cx="1981200" cy="461665"/>
          </a:xfrm>
          <a:prstGeom prst="rect">
            <a:avLst/>
          </a:prstGeom>
          <a:noFill/>
        </p:spPr>
        <p:txBody>
          <a:bodyPr wrap="square" rtlCol="0">
            <a:spAutoFit/>
          </a:bodyPr>
          <a:lstStyle/>
          <a:p>
            <a:r>
              <a:rPr lang="en-US" sz="2400" dirty="0" smtClean="0">
                <a:latin typeface="Kristen ITC" pitchFamily="66" charset="0"/>
              </a:rPr>
              <a:t>Human Life</a:t>
            </a:r>
            <a:endParaRPr lang="en-US" sz="2400" dirty="0">
              <a:latin typeface="Kristen ITC" pitchFamily="66" charset="0"/>
            </a:endParaRPr>
          </a:p>
        </p:txBody>
      </p:sp>
      <p:sp>
        <p:nvSpPr>
          <p:cNvPr id="8" name="Oval 7"/>
          <p:cNvSpPr/>
          <p:nvPr/>
        </p:nvSpPr>
        <p:spPr>
          <a:xfrm>
            <a:off x="1676400" y="3829812"/>
            <a:ext cx="1981200" cy="1941576"/>
          </a:xfrm>
          <a:prstGeom prst="ellipse">
            <a:avLst/>
          </a:prstGeom>
          <a:noFill/>
          <a:ln w="57150">
            <a:solidFill>
              <a:schemeClr val="tx1"/>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TextBox 8"/>
          <p:cNvSpPr txBox="1"/>
          <p:nvPr/>
        </p:nvSpPr>
        <p:spPr>
          <a:xfrm rot="2411042">
            <a:off x="62139" y="3781624"/>
            <a:ext cx="1447800" cy="369332"/>
          </a:xfrm>
          <a:prstGeom prst="rect">
            <a:avLst/>
          </a:prstGeom>
          <a:noFill/>
        </p:spPr>
        <p:txBody>
          <a:bodyPr wrap="square" rtlCol="0">
            <a:spAutoFit/>
          </a:bodyPr>
          <a:lstStyle/>
          <a:p>
            <a:r>
              <a:rPr lang="en-US" dirty="0" smtClean="0">
                <a:latin typeface="Kristen ITC" pitchFamily="66" charset="0"/>
              </a:rPr>
              <a:t>Linguistics</a:t>
            </a:r>
            <a:endParaRPr lang="en-US" dirty="0">
              <a:latin typeface="Kristen ITC" pitchFamily="66" charset="0"/>
            </a:endParaRPr>
          </a:p>
        </p:txBody>
      </p:sp>
      <p:cxnSp>
        <p:nvCxnSpPr>
          <p:cNvPr id="10" name="Straight Arrow Connector 9"/>
          <p:cNvCxnSpPr/>
          <p:nvPr/>
        </p:nvCxnSpPr>
        <p:spPr>
          <a:xfrm flipV="1">
            <a:off x="3483146" y="3441130"/>
            <a:ext cx="990600" cy="786123"/>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4495800" y="3228167"/>
            <a:ext cx="3505200" cy="369332"/>
          </a:xfrm>
          <a:prstGeom prst="rect">
            <a:avLst/>
          </a:prstGeom>
          <a:noFill/>
        </p:spPr>
        <p:txBody>
          <a:bodyPr wrap="square" rtlCol="0">
            <a:spAutoFit/>
          </a:bodyPr>
          <a:lstStyle/>
          <a:p>
            <a:r>
              <a:rPr lang="en-US" dirty="0" smtClean="0">
                <a:latin typeface="Kristen ITC" pitchFamily="66" charset="0"/>
              </a:rPr>
              <a:t>Natural Language Utterance</a:t>
            </a:r>
            <a:endParaRPr lang="en-US" dirty="0">
              <a:latin typeface="Kristen ITC" pitchFamily="66" charset="0"/>
            </a:endParaRPr>
          </a:p>
        </p:txBody>
      </p:sp>
      <p:sp>
        <p:nvSpPr>
          <p:cNvPr id="17" name="TextBox 16"/>
          <p:cNvSpPr txBox="1"/>
          <p:nvPr/>
        </p:nvSpPr>
        <p:spPr>
          <a:xfrm>
            <a:off x="4495800" y="4725692"/>
            <a:ext cx="2209800" cy="923330"/>
          </a:xfrm>
          <a:prstGeom prst="rect">
            <a:avLst/>
          </a:prstGeom>
          <a:noFill/>
        </p:spPr>
        <p:txBody>
          <a:bodyPr wrap="square" rtlCol="0">
            <a:spAutoFit/>
          </a:bodyPr>
          <a:lstStyle/>
          <a:p>
            <a:pPr algn="ctr"/>
            <a:r>
              <a:rPr lang="en-US" dirty="0" smtClean="0">
                <a:latin typeface="Kristen ITC" pitchFamily="66" charset="0"/>
              </a:rPr>
              <a:t>Expression of content</a:t>
            </a:r>
          </a:p>
          <a:p>
            <a:pPr algn="ctr"/>
            <a:r>
              <a:rPr lang="en-US" dirty="0" smtClean="0">
                <a:latin typeface="Kristen ITC" pitchFamily="66" charset="0"/>
              </a:rPr>
              <a:t>(Transactional)</a:t>
            </a:r>
            <a:endParaRPr lang="en-US" dirty="0">
              <a:latin typeface="Kristen ITC" pitchFamily="66" charset="0"/>
            </a:endParaRPr>
          </a:p>
        </p:txBody>
      </p:sp>
      <p:sp>
        <p:nvSpPr>
          <p:cNvPr id="18" name="TextBox 17"/>
          <p:cNvSpPr txBox="1"/>
          <p:nvPr/>
        </p:nvSpPr>
        <p:spPr>
          <a:xfrm>
            <a:off x="6705600" y="4466272"/>
            <a:ext cx="2209800" cy="1477328"/>
          </a:xfrm>
          <a:prstGeom prst="rect">
            <a:avLst/>
          </a:prstGeom>
          <a:noFill/>
        </p:spPr>
        <p:txBody>
          <a:bodyPr wrap="square" rtlCol="0">
            <a:spAutoFit/>
          </a:bodyPr>
          <a:lstStyle/>
          <a:p>
            <a:pPr algn="ctr"/>
            <a:r>
              <a:rPr lang="en-US" dirty="0">
                <a:latin typeface="Kristen ITC" pitchFamily="66" charset="0"/>
              </a:rPr>
              <a:t>expressing social relations and personal </a:t>
            </a:r>
            <a:r>
              <a:rPr lang="en-US" dirty="0" smtClean="0">
                <a:latin typeface="Kristen ITC" pitchFamily="66" charset="0"/>
              </a:rPr>
              <a:t>attitudes</a:t>
            </a:r>
          </a:p>
          <a:p>
            <a:pPr algn="ctr"/>
            <a:r>
              <a:rPr lang="en-US" dirty="0" smtClean="0">
                <a:latin typeface="Kristen ITC" pitchFamily="66" charset="0"/>
              </a:rPr>
              <a:t>(Interactional)</a:t>
            </a:r>
            <a:endParaRPr lang="en-US" dirty="0">
              <a:latin typeface="Kristen ITC" pitchFamily="66" charset="0"/>
            </a:endParaRPr>
          </a:p>
        </p:txBody>
      </p:sp>
      <p:cxnSp>
        <p:nvCxnSpPr>
          <p:cNvPr id="19" name="Straight Arrow Connector 18"/>
          <p:cNvCxnSpPr/>
          <p:nvPr/>
        </p:nvCxnSpPr>
        <p:spPr>
          <a:xfrm flipH="1">
            <a:off x="5600700" y="3597499"/>
            <a:ext cx="473246" cy="954346"/>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cxnSp>
        <p:nvCxnSpPr>
          <p:cNvPr id="22" name="Straight Arrow Connector 21"/>
          <p:cNvCxnSpPr/>
          <p:nvPr/>
        </p:nvCxnSpPr>
        <p:spPr>
          <a:xfrm>
            <a:off x="6073946" y="3620118"/>
            <a:ext cx="936454" cy="797136"/>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4254891913"/>
      </p:ext>
    </p:extLst>
  </p:cSld>
  <p:clrMapOvr>
    <a:masterClrMapping/>
  </p:clrMapOvr>
  <mc:AlternateContent xmlns:mc="http://schemas.openxmlformats.org/markup-compatibility/2006">
    <mc:Choice xmlns:p14="http://schemas.microsoft.com/office/powerpoint/2010/main" xmlns=""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4/3*#ppt_w"/>
                                          </p:val>
                                        </p:tav>
                                        <p:tav tm="100000">
                                          <p:val>
                                            <p:strVal val="#ppt_w"/>
                                          </p:val>
                                        </p:tav>
                                      </p:tavLst>
                                    </p:anim>
                                    <p:anim calcmode="lin" valueType="num">
                                      <p:cBhvr>
                                        <p:cTn id="15" dur="500" fill="hold"/>
                                        <p:tgtEl>
                                          <p:spTgt spid="2"/>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750"/>
                                        <p:tgtEl>
                                          <p:spTgt spid="6"/>
                                        </p:tgtEl>
                                      </p:cBhvr>
                                    </p:animEffect>
                                  </p:childTnLst>
                                </p:cTn>
                              </p:par>
                            </p:childTnLst>
                          </p:cTn>
                        </p:par>
                        <p:par>
                          <p:cTn id="20" fill="hold">
                            <p:stCondLst>
                              <p:cond delay="1750"/>
                            </p:stCondLst>
                            <p:childTnLst>
                              <p:par>
                                <p:cTn id="21" presetID="23" presetClass="entr" presetSubtype="3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4*#ppt_w"/>
                                          </p:val>
                                        </p:tav>
                                        <p:tav tm="100000">
                                          <p:val>
                                            <p:strVal val="#ppt_w"/>
                                          </p:val>
                                        </p:tav>
                                      </p:tavLst>
                                    </p:anim>
                                    <p:anim calcmode="lin" valueType="num">
                                      <p:cBhvr>
                                        <p:cTn id="24" dur="500" fill="hold"/>
                                        <p:tgtEl>
                                          <p:spTgt spid="8"/>
                                        </p:tgtEl>
                                        <p:attrNameLst>
                                          <p:attrName>ppt_h</p:attrName>
                                        </p:attrNameLst>
                                      </p:cBhvr>
                                      <p:tavLst>
                                        <p:tav tm="0">
                                          <p:val>
                                            <p:strVal val="4*#ppt_h"/>
                                          </p:val>
                                        </p:tav>
                                        <p:tav tm="100000">
                                          <p:val>
                                            <p:strVal val="#ppt_h"/>
                                          </p:val>
                                        </p:tav>
                                      </p:tavLst>
                                    </p:anim>
                                  </p:childTnLst>
                                </p:cTn>
                              </p:par>
                            </p:childTnLst>
                          </p:cTn>
                        </p:par>
                        <p:par>
                          <p:cTn id="25" fill="hold">
                            <p:stCondLst>
                              <p:cond delay="225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750"/>
                                        <p:tgtEl>
                                          <p:spTgt spid="19"/>
                                        </p:tgtEl>
                                      </p:cBhvr>
                                    </p:animEffect>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10"/>
          <p:cNvSpPr/>
          <p:nvPr/>
        </p:nvSpPr>
        <p:spPr>
          <a:xfrm>
            <a:off x="484032" y="1524000"/>
            <a:ext cx="4468968" cy="2229777"/>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609600"/>
            <a:ext cx="8229600" cy="1143000"/>
          </a:xfrm>
        </p:spPr>
        <p:txBody>
          <a:bodyPr/>
          <a:lstStyle/>
          <a:p>
            <a:r>
              <a:rPr lang="en-US" dirty="0">
                <a:latin typeface="squeaky chalk sound" pitchFamily="2" charset="0"/>
              </a:rPr>
              <a:t>Transactional view</a:t>
            </a:r>
          </a:p>
        </p:txBody>
      </p:sp>
      <p:sp>
        <p:nvSpPr>
          <p:cNvPr id="5" name="Title 1"/>
          <p:cNvSpPr txBox="1">
            <a:spLocks/>
          </p:cNvSpPr>
          <p:nvPr/>
        </p:nvSpPr>
        <p:spPr>
          <a:xfrm>
            <a:off x="228600" y="-76200"/>
            <a:ext cx="4648198"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The Function of Language</a:t>
            </a:r>
            <a:endParaRPr lang="en-US" dirty="0">
              <a:latin typeface="Tahoma" pitchFamily="34" charset="0"/>
              <a:cs typeface="Tahoma" pitchFamily="34" charset="0"/>
            </a:endParaRPr>
          </a:p>
        </p:txBody>
      </p:sp>
      <p:sp>
        <p:nvSpPr>
          <p:cNvPr id="6" name="TextBox 5"/>
          <p:cNvSpPr txBox="1"/>
          <p:nvPr/>
        </p:nvSpPr>
        <p:spPr>
          <a:xfrm>
            <a:off x="834980" y="2041301"/>
            <a:ext cx="3915177" cy="923330"/>
          </a:xfrm>
          <a:prstGeom prst="rect">
            <a:avLst/>
          </a:prstGeom>
          <a:noFill/>
        </p:spPr>
        <p:txBody>
          <a:bodyPr wrap="square" rtlCol="0">
            <a:spAutoFit/>
          </a:bodyPr>
          <a:lstStyle/>
          <a:p>
            <a:r>
              <a:rPr lang="en-US" dirty="0">
                <a:latin typeface="Kristen ITC" pitchFamily="66" charset="0"/>
              </a:rPr>
              <a:t>reflects the idea that the most </a:t>
            </a:r>
            <a:endParaRPr lang="en-US" dirty="0" smtClean="0">
              <a:latin typeface="Kristen ITC" pitchFamily="66" charset="0"/>
            </a:endParaRPr>
          </a:p>
          <a:p>
            <a:r>
              <a:rPr lang="en-US" dirty="0" smtClean="0">
                <a:latin typeface="Kristen ITC" pitchFamily="66" charset="0"/>
              </a:rPr>
              <a:t>important </a:t>
            </a:r>
            <a:r>
              <a:rPr lang="en-US" dirty="0">
                <a:latin typeface="Kristen ITC" pitchFamily="66" charset="0"/>
              </a:rPr>
              <a:t>function of language </a:t>
            </a:r>
            <a:endParaRPr lang="en-US" dirty="0" smtClean="0">
              <a:latin typeface="Kristen ITC" pitchFamily="66" charset="0"/>
            </a:endParaRPr>
          </a:p>
          <a:p>
            <a:r>
              <a:rPr lang="en-US" dirty="0" smtClean="0">
                <a:latin typeface="Kristen ITC" pitchFamily="66" charset="0"/>
              </a:rPr>
              <a:t>is </a:t>
            </a:r>
            <a:r>
              <a:rPr lang="en-US" dirty="0">
                <a:latin typeface="Kristen ITC" pitchFamily="66" charset="0"/>
              </a:rPr>
              <a:t>the expression of content</a:t>
            </a:r>
          </a:p>
        </p:txBody>
      </p:sp>
      <p:sp>
        <p:nvSpPr>
          <p:cNvPr id="7" name="TextBox 6"/>
          <p:cNvSpPr txBox="1"/>
          <p:nvPr/>
        </p:nvSpPr>
        <p:spPr>
          <a:xfrm>
            <a:off x="4748011" y="3248087"/>
            <a:ext cx="4267200" cy="646331"/>
          </a:xfrm>
          <a:prstGeom prst="rect">
            <a:avLst/>
          </a:prstGeom>
          <a:noFill/>
        </p:spPr>
        <p:txBody>
          <a:bodyPr wrap="square" rtlCol="0">
            <a:spAutoFit/>
          </a:bodyPr>
          <a:lstStyle/>
          <a:p>
            <a:pPr algn="r"/>
            <a:r>
              <a:rPr lang="en-US" dirty="0">
                <a:latin typeface="Kristen ITC" pitchFamily="66" charset="0"/>
              </a:rPr>
              <a:t>aim to </a:t>
            </a:r>
            <a:r>
              <a:rPr lang="en-US" i="1" dirty="0">
                <a:latin typeface="Kristen ITC" pitchFamily="66" charset="0"/>
              </a:rPr>
              <a:t>communicate information </a:t>
            </a:r>
            <a:r>
              <a:rPr lang="en-US" dirty="0">
                <a:latin typeface="Kristen ITC" pitchFamily="66" charset="0"/>
              </a:rPr>
              <a:t>dominates the use of language</a:t>
            </a:r>
          </a:p>
        </p:txBody>
      </p:sp>
      <p:sp>
        <p:nvSpPr>
          <p:cNvPr id="9" name="Oval 8"/>
          <p:cNvSpPr/>
          <p:nvPr/>
        </p:nvSpPr>
        <p:spPr>
          <a:xfrm>
            <a:off x="5105399" y="2813219"/>
            <a:ext cx="3962401" cy="1530181"/>
          </a:xfrm>
          <a:prstGeom prst="ellipse">
            <a:avLst/>
          </a:prstGeom>
          <a:noFill/>
          <a:ln w="57150">
            <a:solidFill>
              <a:schemeClr val="tx1"/>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TextBox 9"/>
          <p:cNvSpPr txBox="1"/>
          <p:nvPr/>
        </p:nvSpPr>
        <p:spPr>
          <a:xfrm>
            <a:off x="675066" y="4431268"/>
            <a:ext cx="4887533" cy="369332"/>
          </a:xfrm>
          <a:prstGeom prst="rect">
            <a:avLst/>
          </a:prstGeom>
          <a:noFill/>
        </p:spPr>
        <p:txBody>
          <a:bodyPr wrap="square" rtlCol="0">
            <a:spAutoFit/>
          </a:bodyPr>
          <a:lstStyle/>
          <a:p>
            <a:r>
              <a:rPr lang="en-US" dirty="0">
                <a:latin typeface="Kristen ITC" pitchFamily="66" charset="0"/>
              </a:rPr>
              <a:t>a policeman gives directions to a </a:t>
            </a:r>
            <a:r>
              <a:rPr lang="en-US" dirty="0" smtClean="0">
                <a:latin typeface="Kristen ITC" pitchFamily="66" charset="0"/>
              </a:rPr>
              <a:t>traveller</a:t>
            </a:r>
            <a:endParaRPr lang="en-US" dirty="0">
              <a:latin typeface="Kristen ITC" pitchFamily="66" charset="0"/>
            </a:endParaRPr>
          </a:p>
        </p:txBody>
      </p:sp>
      <p:sp>
        <p:nvSpPr>
          <p:cNvPr id="12" name="TextBox 11"/>
          <p:cNvSpPr txBox="1"/>
          <p:nvPr/>
        </p:nvSpPr>
        <p:spPr>
          <a:xfrm>
            <a:off x="685798" y="4808113"/>
            <a:ext cx="7162801" cy="369332"/>
          </a:xfrm>
          <a:prstGeom prst="rect">
            <a:avLst/>
          </a:prstGeom>
          <a:noFill/>
        </p:spPr>
        <p:txBody>
          <a:bodyPr wrap="square" rtlCol="0">
            <a:spAutoFit/>
          </a:bodyPr>
          <a:lstStyle/>
          <a:p>
            <a:r>
              <a:rPr lang="en-US" dirty="0">
                <a:latin typeface="Kristen ITC" pitchFamily="66" charset="0"/>
              </a:rPr>
              <a:t>a doctor tells a nurse how to administer medicine to a patient</a:t>
            </a:r>
          </a:p>
        </p:txBody>
      </p:sp>
      <p:sp>
        <p:nvSpPr>
          <p:cNvPr id="13" name="TextBox 12"/>
          <p:cNvSpPr txBox="1"/>
          <p:nvPr/>
        </p:nvSpPr>
        <p:spPr>
          <a:xfrm>
            <a:off x="152400" y="4145340"/>
            <a:ext cx="381000" cy="1569660"/>
          </a:xfrm>
          <a:prstGeom prst="rect">
            <a:avLst/>
          </a:prstGeom>
          <a:noFill/>
        </p:spPr>
        <p:txBody>
          <a:bodyPr wrap="square" rtlCol="0">
            <a:spAutoFit/>
          </a:bodyPr>
          <a:lstStyle/>
          <a:p>
            <a:r>
              <a:rPr lang="en-US" sz="9600" dirty="0" smtClean="0">
                <a:solidFill>
                  <a:srgbClr val="FF0000"/>
                </a:solidFill>
                <a:latin typeface="Kristen ITC" pitchFamily="66" charset="0"/>
              </a:rPr>
              <a:t>“</a:t>
            </a:r>
            <a:endParaRPr lang="en-US" sz="9600" dirty="0">
              <a:solidFill>
                <a:srgbClr val="FF0000"/>
              </a:solidFill>
              <a:latin typeface="Kristen ITC" pitchFamily="66" charset="0"/>
            </a:endParaRPr>
          </a:p>
        </p:txBody>
      </p:sp>
      <p:sp>
        <p:nvSpPr>
          <p:cNvPr id="14" name="TextBox 13"/>
          <p:cNvSpPr txBox="1"/>
          <p:nvPr/>
        </p:nvSpPr>
        <p:spPr>
          <a:xfrm>
            <a:off x="7658099" y="4431268"/>
            <a:ext cx="381000" cy="1569660"/>
          </a:xfrm>
          <a:prstGeom prst="rect">
            <a:avLst/>
          </a:prstGeom>
          <a:noFill/>
        </p:spPr>
        <p:txBody>
          <a:bodyPr wrap="square" rtlCol="0">
            <a:spAutoFit/>
          </a:bodyPr>
          <a:lstStyle/>
          <a:p>
            <a:r>
              <a:rPr lang="en-US" sz="9600" dirty="0" smtClean="0">
                <a:solidFill>
                  <a:srgbClr val="FF0000"/>
                </a:solidFill>
                <a:latin typeface="Kristen ITC" pitchFamily="66" charset="0"/>
              </a:rPr>
              <a:t>”</a:t>
            </a:r>
            <a:endParaRPr lang="en-US" sz="9600" dirty="0">
              <a:solidFill>
                <a:srgbClr val="FF0000"/>
              </a:solidFill>
              <a:latin typeface="Kristen ITC" pitchFamily="66" charset="0"/>
            </a:endParaRPr>
          </a:p>
        </p:txBody>
      </p:sp>
      <p:sp>
        <p:nvSpPr>
          <p:cNvPr id="15" name="Freeform 14"/>
          <p:cNvSpPr/>
          <p:nvPr/>
        </p:nvSpPr>
        <p:spPr>
          <a:xfrm rot="17455705">
            <a:off x="5558756" y="1455627"/>
            <a:ext cx="369801" cy="1755186"/>
          </a:xfrm>
          <a:custGeom>
            <a:avLst/>
            <a:gdLst>
              <a:gd name="connsiteX0" fmla="*/ 0 w 1708728"/>
              <a:gd name="connsiteY0" fmla="*/ 0 h 2086377"/>
              <a:gd name="connsiteX1" fmla="*/ 1700012 w 1708728"/>
              <a:gd name="connsiteY1" fmla="*/ 721217 h 2086377"/>
              <a:gd name="connsiteX2" fmla="*/ 540913 w 1708728"/>
              <a:gd name="connsiteY2" fmla="*/ 2086377 h 2086377"/>
            </a:gdLst>
            <a:ahLst/>
            <a:cxnLst>
              <a:cxn ang="0">
                <a:pos x="connsiteX0" y="connsiteY0"/>
              </a:cxn>
              <a:cxn ang="0">
                <a:pos x="connsiteX1" y="connsiteY1"/>
              </a:cxn>
              <a:cxn ang="0">
                <a:pos x="connsiteX2" y="connsiteY2"/>
              </a:cxn>
            </a:cxnLst>
            <a:rect l="l" t="t" r="r" b="b"/>
            <a:pathLst>
              <a:path w="1708728" h="2086377">
                <a:moveTo>
                  <a:pt x="0" y="0"/>
                </a:moveTo>
                <a:cubicBezTo>
                  <a:pt x="804930" y="186744"/>
                  <a:pt x="1609860" y="373488"/>
                  <a:pt x="1700012" y="721217"/>
                </a:cubicBezTo>
                <a:cubicBezTo>
                  <a:pt x="1790164" y="1068947"/>
                  <a:pt x="1165538" y="1577662"/>
                  <a:pt x="540913" y="2086377"/>
                </a:cubicBezTo>
              </a:path>
            </a:pathLst>
          </a:custGeom>
          <a:ln w="57150">
            <a:solidFill>
              <a:schemeClr val="tx1"/>
            </a:solidFill>
            <a:prstDash val="sysDash"/>
            <a:tailEnd type="stealth"/>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804262896"/>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ppt_x</p:attrName>
                                        </p:attrNameLst>
                                      </p:cBhvr>
                                      <p:tavLst>
                                        <p:tav tm="0">
                                          <p:val>
                                            <p:fltVal val="0.5"/>
                                          </p:val>
                                        </p:tav>
                                        <p:tav tm="100000">
                                          <p:val>
                                            <p:strVal val="#ppt_x"/>
                                          </p:val>
                                        </p:tav>
                                      </p:tavLst>
                                    </p:anim>
                                    <p:anim calcmode="lin" valueType="num">
                                      <p:cBhvr>
                                        <p:cTn id="10" dur="500" fill="hold"/>
                                        <p:tgtEl>
                                          <p:spTgt spid="17"/>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4/3*#ppt_w"/>
                                          </p:val>
                                        </p:tav>
                                        <p:tav tm="100000">
                                          <p:val>
                                            <p:strVal val="#ppt_w"/>
                                          </p:val>
                                        </p:tav>
                                      </p:tavLst>
                                    </p:anim>
                                    <p:anim calcmode="lin" valueType="num">
                                      <p:cBhvr>
                                        <p:cTn id="15" dur="500" fill="hold"/>
                                        <p:tgtEl>
                                          <p:spTgt spid="5"/>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4/3*#ppt_w"/>
                                          </p:val>
                                        </p:tav>
                                        <p:tav tm="100000">
                                          <p:val>
                                            <p:strVal val="#ppt_w"/>
                                          </p:val>
                                        </p:tav>
                                      </p:tavLst>
                                    </p:anim>
                                    <p:anim calcmode="lin" valueType="num">
                                      <p:cBhvr>
                                        <p:cTn id="20" dur="500" fill="hold"/>
                                        <p:tgtEl>
                                          <p:spTgt spid="2"/>
                                        </p:tgtEl>
                                        <p:attrNameLst>
                                          <p:attrName>ppt_h</p:attrName>
                                        </p:attrNameLst>
                                      </p:cBhvr>
                                      <p:tavLst>
                                        <p:tav tm="0">
                                          <p:val>
                                            <p:strVal val="4/3*#ppt_h"/>
                                          </p:val>
                                        </p:tav>
                                        <p:tav tm="100000">
                                          <p:val>
                                            <p:strVal val="#ppt_h"/>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750"/>
                                        <p:tgtEl>
                                          <p:spTgt spid="15"/>
                                        </p:tgtEl>
                                      </p:cBhvr>
                                    </p:animEffect>
                                  </p:childTnLst>
                                </p:cTn>
                              </p:par>
                            </p:childTnLst>
                          </p:cTn>
                        </p:par>
                        <p:par>
                          <p:cTn id="28" fill="hold">
                            <p:stCondLst>
                              <p:cond delay="3750"/>
                            </p:stCondLst>
                            <p:childTnLst>
                              <p:par>
                                <p:cTn id="29" presetID="23" presetClass="entr" presetSubtype="3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4*#ppt_w"/>
                                          </p:val>
                                        </p:tav>
                                        <p:tav tm="100000">
                                          <p:val>
                                            <p:strVal val="#ppt_w"/>
                                          </p:val>
                                        </p:tav>
                                      </p:tavLst>
                                    </p:anim>
                                    <p:anim calcmode="lin" valueType="num">
                                      <p:cBhvr>
                                        <p:cTn id="32" dur="500" fill="hold"/>
                                        <p:tgtEl>
                                          <p:spTgt spid="9"/>
                                        </p:tgtEl>
                                        <p:attrNameLst>
                                          <p:attrName>ppt_h</p:attrName>
                                        </p:attrNameLst>
                                      </p:cBhvr>
                                      <p:tavLst>
                                        <p:tav tm="0">
                                          <p:val>
                                            <p:strVal val="4*#ppt_h"/>
                                          </p:val>
                                        </p:tav>
                                        <p:tav tm="100000">
                                          <p:val>
                                            <p:strVal val="#ppt_h"/>
                                          </p:val>
                                        </p:tav>
                                      </p:tavLst>
                                    </p:anim>
                                  </p:childTnLst>
                                </p:cTn>
                              </p:par>
                            </p:childTnLst>
                          </p:cTn>
                        </p:par>
                        <p:par>
                          <p:cTn id="33" fill="hold">
                            <p:stCondLst>
                              <p:cond delay="4250"/>
                            </p:stCondLst>
                            <p:childTnLst>
                              <p:par>
                                <p:cTn id="34" presetID="23" presetClass="entr" presetSubtype="3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4*#ppt_w"/>
                                          </p:val>
                                        </p:tav>
                                        <p:tav tm="100000">
                                          <p:val>
                                            <p:strVal val="#ppt_w"/>
                                          </p:val>
                                        </p:tav>
                                      </p:tavLst>
                                    </p:anim>
                                    <p:anim calcmode="lin" valueType="num">
                                      <p:cBhvr>
                                        <p:cTn id="37" dur="500" fill="hold"/>
                                        <p:tgtEl>
                                          <p:spTgt spid="13"/>
                                        </p:tgtEl>
                                        <p:attrNameLst>
                                          <p:attrName>ppt_h</p:attrName>
                                        </p:attrNameLst>
                                      </p:cBhvr>
                                      <p:tavLst>
                                        <p:tav tm="0">
                                          <p:val>
                                            <p:strVal val="4*#ppt_h"/>
                                          </p:val>
                                        </p:tav>
                                        <p:tav tm="100000">
                                          <p:val>
                                            <p:strVal val="#ppt_h"/>
                                          </p:val>
                                        </p:tav>
                                      </p:tavLst>
                                    </p:anim>
                                  </p:childTnLst>
                                </p:cTn>
                              </p:par>
                              <p:par>
                                <p:cTn id="38" presetID="23" presetClass="entr" presetSubtype="32"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strVal val="4*#ppt_w"/>
                                          </p:val>
                                        </p:tav>
                                        <p:tav tm="100000">
                                          <p:val>
                                            <p:strVal val="#ppt_w"/>
                                          </p:val>
                                        </p:tav>
                                      </p:tavLst>
                                    </p:anim>
                                    <p:anim calcmode="lin" valueType="num">
                                      <p:cBhvr>
                                        <p:cTn id="41" dur="500" fill="hold"/>
                                        <p:tgtEl>
                                          <p:spTgt spid="14"/>
                                        </p:tgtEl>
                                        <p:attrNameLst>
                                          <p:attrName>ppt_h</p:attrName>
                                        </p:attrNameLst>
                                      </p:cBhvr>
                                      <p:tavLst>
                                        <p:tav tm="0">
                                          <p:val>
                                            <p:strVal val="4*#ppt_h"/>
                                          </p:val>
                                        </p:tav>
                                        <p:tav tm="100000">
                                          <p:val>
                                            <p:strVal val="#ppt_h"/>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75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5" grpId="0"/>
      <p:bldP spid="9" grpId="0" animBg="1"/>
      <p:bldP spid="10" grpId="0"/>
      <p:bldP spid="12" grpId="0"/>
      <p:bldP spid="13" grpId="0"/>
      <p:bldP spid="1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457200" y="1600039"/>
            <a:ext cx="4316568" cy="2153738"/>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4" name="Title 1"/>
          <p:cNvSpPr>
            <a:spLocks noGrp="1"/>
          </p:cNvSpPr>
          <p:nvPr>
            <p:ph type="title"/>
          </p:nvPr>
        </p:nvSpPr>
        <p:spPr>
          <a:xfrm>
            <a:off x="457200" y="609600"/>
            <a:ext cx="8229600" cy="1143000"/>
          </a:xfrm>
        </p:spPr>
        <p:txBody>
          <a:bodyPr/>
          <a:lstStyle/>
          <a:p>
            <a:r>
              <a:rPr lang="en-US" dirty="0" smtClean="0">
                <a:latin typeface="squeaky chalk sound" pitchFamily="2" charset="0"/>
              </a:rPr>
              <a:t>Interactional </a:t>
            </a:r>
            <a:r>
              <a:rPr lang="en-US" dirty="0">
                <a:latin typeface="squeaky chalk sound" pitchFamily="2" charset="0"/>
              </a:rPr>
              <a:t>view</a:t>
            </a:r>
          </a:p>
        </p:txBody>
      </p:sp>
      <p:sp>
        <p:nvSpPr>
          <p:cNvPr id="6" name="TextBox 5"/>
          <p:cNvSpPr txBox="1"/>
          <p:nvPr/>
        </p:nvSpPr>
        <p:spPr>
          <a:xfrm>
            <a:off x="656823" y="2277070"/>
            <a:ext cx="3915177" cy="923330"/>
          </a:xfrm>
          <a:prstGeom prst="rect">
            <a:avLst/>
          </a:prstGeom>
          <a:noFill/>
        </p:spPr>
        <p:txBody>
          <a:bodyPr wrap="square" rtlCol="0">
            <a:spAutoFit/>
          </a:bodyPr>
          <a:lstStyle/>
          <a:p>
            <a:pPr algn="ctr"/>
            <a:r>
              <a:rPr lang="en-US" dirty="0">
                <a:latin typeface="Kristen ITC" pitchFamily="66" charset="0"/>
              </a:rPr>
              <a:t>involved in expressing social relations and personal </a:t>
            </a:r>
            <a:endParaRPr lang="en-US" dirty="0" smtClean="0">
              <a:latin typeface="Kristen ITC" pitchFamily="66" charset="0"/>
            </a:endParaRPr>
          </a:p>
          <a:p>
            <a:pPr algn="ctr"/>
            <a:r>
              <a:rPr lang="en-US" dirty="0" smtClean="0">
                <a:latin typeface="Kristen ITC" pitchFamily="66" charset="0"/>
              </a:rPr>
              <a:t>attitudes</a:t>
            </a:r>
            <a:endParaRPr lang="en-US" dirty="0">
              <a:latin typeface="Kristen ITC" pitchFamily="66" charset="0"/>
            </a:endParaRPr>
          </a:p>
        </p:txBody>
      </p:sp>
      <p:sp>
        <p:nvSpPr>
          <p:cNvPr id="8" name="TextBox 7"/>
          <p:cNvSpPr txBox="1"/>
          <p:nvPr/>
        </p:nvSpPr>
        <p:spPr>
          <a:xfrm>
            <a:off x="4862729" y="3292852"/>
            <a:ext cx="3709116" cy="1200329"/>
          </a:xfrm>
          <a:prstGeom prst="rect">
            <a:avLst/>
          </a:prstGeom>
          <a:noFill/>
        </p:spPr>
        <p:txBody>
          <a:bodyPr wrap="square" rtlCol="0">
            <a:spAutoFit/>
          </a:bodyPr>
          <a:lstStyle/>
          <a:p>
            <a:pPr algn="ctr"/>
            <a:r>
              <a:rPr lang="en-US" dirty="0">
                <a:latin typeface="Kristen ITC" pitchFamily="66" charset="0"/>
              </a:rPr>
              <a:t>emotive and affective uses of language in daily discourse and is claimed to be in </a:t>
            </a:r>
            <a:r>
              <a:rPr lang="en-US" i="1" dirty="0">
                <a:latin typeface="Kristen ITC" pitchFamily="66" charset="0"/>
              </a:rPr>
              <a:t>spoken form in general</a:t>
            </a:r>
          </a:p>
        </p:txBody>
      </p:sp>
      <p:sp>
        <p:nvSpPr>
          <p:cNvPr id="9" name="Oval 8"/>
          <p:cNvSpPr/>
          <p:nvPr/>
        </p:nvSpPr>
        <p:spPr>
          <a:xfrm>
            <a:off x="4572000" y="2981708"/>
            <a:ext cx="4315378" cy="1590292"/>
          </a:xfrm>
          <a:prstGeom prst="ellipse">
            <a:avLst/>
          </a:prstGeom>
          <a:noFill/>
          <a:ln w="57150">
            <a:solidFill>
              <a:schemeClr val="tx1"/>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Freeform 9"/>
          <p:cNvSpPr/>
          <p:nvPr/>
        </p:nvSpPr>
        <p:spPr>
          <a:xfrm rot="17455705">
            <a:off x="5349043" y="1608027"/>
            <a:ext cx="369801" cy="1755186"/>
          </a:xfrm>
          <a:custGeom>
            <a:avLst/>
            <a:gdLst>
              <a:gd name="connsiteX0" fmla="*/ 0 w 1708728"/>
              <a:gd name="connsiteY0" fmla="*/ 0 h 2086377"/>
              <a:gd name="connsiteX1" fmla="*/ 1700012 w 1708728"/>
              <a:gd name="connsiteY1" fmla="*/ 721217 h 2086377"/>
              <a:gd name="connsiteX2" fmla="*/ 540913 w 1708728"/>
              <a:gd name="connsiteY2" fmla="*/ 2086377 h 2086377"/>
            </a:gdLst>
            <a:ahLst/>
            <a:cxnLst>
              <a:cxn ang="0">
                <a:pos x="connsiteX0" y="connsiteY0"/>
              </a:cxn>
              <a:cxn ang="0">
                <a:pos x="connsiteX1" y="connsiteY1"/>
              </a:cxn>
              <a:cxn ang="0">
                <a:pos x="connsiteX2" y="connsiteY2"/>
              </a:cxn>
            </a:cxnLst>
            <a:rect l="l" t="t" r="r" b="b"/>
            <a:pathLst>
              <a:path w="1708728" h="2086377">
                <a:moveTo>
                  <a:pt x="0" y="0"/>
                </a:moveTo>
                <a:cubicBezTo>
                  <a:pt x="804930" y="186744"/>
                  <a:pt x="1609860" y="373488"/>
                  <a:pt x="1700012" y="721217"/>
                </a:cubicBezTo>
                <a:cubicBezTo>
                  <a:pt x="1790164" y="1068947"/>
                  <a:pt x="1165538" y="1577662"/>
                  <a:pt x="540913" y="2086377"/>
                </a:cubicBezTo>
              </a:path>
            </a:pathLst>
          </a:custGeom>
          <a:ln w="57150">
            <a:solidFill>
              <a:schemeClr val="tx1"/>
            </a:solidFill>
            <a:prstDash val="sysDash"/>
            <a:tailEnd type="stealth"/>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2" name="TextBox 1"/>
          <p:cNvSpPr txBox="1"/>
          <p:nvPr/>
        </p:nvSpPr>
        <p:spPr>
          <a:xfrm>
            <a:off x="1042711" y="4999672"/>
            <a:ext cx="6196289" cy="1477328"/>
          </a:xfrm>
          <a:prstGeom prst="rect">
            <a:avLst/>
          </a:prstGeom>
          <a:noFill/>
        </p:spPr>
        <p:txBody>
          <a:bodyPr wrap="square" rtlCol="0">
            <a:spAutoFit/>
          </a:bodyPr>
          <a:lstStyle/>
          <a:p>
            <a:pPr algn="ctr"/>
            <a:r>
              <a:rPr lang="en-US" dirty="0">
                <a:latin typeface="Kristen ITC" pitchFamily="66" charset="0"/>
              </a:rPr>
              <a:t>two strangers are standing </a:t>
            </a:r>
            <a:r>
              <a:rPr lang="en-US" dirty="0" smtClean="0">
                <a:latin typeface="Kristen ITC" pitchFamily="66" charset="0"/>
              </a:rPr>
              <a:t>at </a:t>
            </a:r>
            <a:r>
              <a:rPr lang="en-US" dirty="0">
                <a:latin typeface="Kristen ITC" pitchFamily="66" charset="0"/>
              </a:rPr>
              <a:t>a bus-stop in an icy wind and one turns to the other and says </a:t>
            </a:r>
            <a:r>
              <a:rPr lang="en-US" dirty="0" smtClean="0">
                <a:latin typeface="Kristen ITC" pitchFamily="66" charset="0"/>
              </a:rPr>
              <a:t>“My </a:t>
            </a:r>
            <a:r>
              <a:rPr lang="en-US" dirty="0">
                <a:latin typeface="Kristen ITC" pitchFamily="66" charset="0"/>
              </a:rPr>
              <a:t>goodness, it's </a:t>
            </a:r>
            <a:r>
              <a:rPr lang="en-US" dirty="0" smtClean="0">
                <a:latin typeface="Kristen ITC" pitchFamily="66" charset="0"/>
              </a:rPr>
              <a:t>cold”, the </a:t>
            </a:r>
            <a:r>
              <a:rPr lang="en-US" dirty="0">
                <a:latin typeface="Kristen ITC" pitchFamily="66" charset="0"/>
              </a:rPr>
              <a:t>primary intention of the speaker </a:t>
            </a:r>
            <a:r>
              <a:rPr lang="en-US" dirty="0" smtClean="0">
                <a:latin typeface="Kristen ITC" pitchFamily="66" charset="0"/>
              </a:rPr>
              <a:t>are </a:t>
            </a:r>
            <a:r>
              <a:rPr lang="en-US" dirty="0">
                <a:latin typeface="Kristen ITC" pitchFamily="66" charset="0"/>
              </a:rPr>
              <a:t>to convey </a:t>
            </a:r>
            <a:r>
              <a:rPr lang="en-US" dirty="0" smtClean="0">
                <a:latin typeface="Kristen ITC" pitchFamily="66" charset="0"/>
              </a:rPr>
              <a:t>information or it </a:t>
            </a:r>
            <a:r>
              <a:rPr lang="en-US" dirty="0" smtClean="0">
                <a:latin typeface="Kristen ITC" pitchFamily="66" charset="0"/>
              </a:rPr>
              <a:t>may</a:t>
            </a:r>
            <a:r>
              <a:rPr lang="id-ID" dirty="0" smtClean="0">
                <a:latin typeface="Kristen ITC" pitchFamily="66" charset="0"/>
              </a:rPr>
              <a:t> be</a:t>
            </a:r>
            <a:r>
              <a:rPr lang="en-US" dirty="0" smtClean="0">
                <a:latin typeface="Kristen ITC" pitchFamily="66" charset="0"/>
              </a:rPr>
              <a:t> </a:t>
            </a:r>
            <a:r>
              <a:rPr lang="en-US" dirty="0" smtClean="0">
                <a:latin typeface="Kristen ITC" pitchFamily="66" charset="0"/>
              </a:rPr>
              <a:t>indicating </a:t>
            </a:r>
            <a:r>
              <a:rPr lang="en-US" dirty="0">
                <a:latin typeface="Kristen ITC" pitchFamily="66" charset="0"/>
              </a:rPr>
              <a:t>friendly and to talk</a:t>
            </a:r>
          </a:p>
        </p:txBody>
      </p:sp>
      <p:sp>
        <p:nvSpPr>
          <p:cNvPr id="11" name="TextBox 10"/>
          <p:cNvSpPr txBox="1"/>
          <p:nvPr/>
        </p:nvSpPr>
        <p:spPr>
          <a:xfrm>
            <a:off x="609600" y="4800600"/>
            <a:ext cx="381000" cy="1569660"/>
          </a:xfrm>
          <a:prstGeom prst="rect">
            <a:avLst/>
          </a:prstGeom>
          <a:noFill/>
        </p:spPr>
        <p:txBody>
          <a:bodyPr wrap="square" rtlCol="0">
            <a:spAutoFit/>
          </a:bodyPr>
          <a:lstStyle/>
          <a:p>
            <a:r>
              <a:rPr lang="en-US" sz="9600" dirty="0" smtClean="0">
                <a:solidFill>
                  <a:srgbClr val="FF0000"/>
                </a:solidFill>
                <a:latin typeface="Kristen ITC" pitchFamily="66" charset="0"/>
              </a:rPr>
              <a:t>“</a:t>
            </a:r>
            <a:endParaRPr lang="en-US" sz="9600" dirty="0">
              <a:solidFill>
                <a:srgbClr val="FF0000"/>
              </a:solidFill>
              <a:latin typeface="Kristen ITC" pitchFamily="66" charset="0"/>
            </a:endParaRPr>
          </a:p>
        </p:txBody>
      </p:sp>
      <p:sp>
        <p:nvSpPr>
          <p:cNvPr id="12" name="TextBox 11"/>
          <p:cNvSpPr txBox="1"/>
          <p:nvPr/>
        </p:nvSpPr>
        <p:spPr>
          <a:xfrm>
            <a:off x="7048500" y="5035089"/>
            <a:ext cx="381000" cy="1569660"/>
          </a:xfrm>
          <a:prstGeom prst="rect">
            <a:avLst/>
          </a:prstGeom>
          <a:noFill/>
        </p:spPr>
        <p:txBody>
          <a:bodyPr wrap="square" rtlCol="0">
            <a:spAutoFit/>
          </a:bodyPr>
          <a:lstStyle/>
          <a:p>
            <a:r>
              <a:rPr lang="en-US" sz="9600" dirty="0" smtClean="0">
                <a:solidFill>
                  <a:srgbClr val="FF0000"/>
                </a:solidFill>
                <a:latin typeface="Kristen ITC" pitchFamily="66" charset="0"/>
              </a:rPr>
              <a:t>”</a:t>
            </a:r>
            <a:endParaRPr lang="en-US" sz="9600" dirty="0">
              <a:solidFill>
                <a:srgbClr val="FF0000"/>
              </a:solidFill>
              <a:latin typeface="Kristen ITC" pitchFamily="66" charset="0"/>
            </a:endParaRPr>
          </a:p>
        </p:txBody>
      </p:sp>
      <p:sp>
        <p:nvSpPr>
          <p:cNvPr id="14" name="Title 1"/>
          <p:cNvSpPr txBox="1">
            <a:spLocks/>
          </p:cNvSpPr>
          <p:nvPr/>
        </p:nvSpPr>
        <p:spPr>
          <a:xfrm>
            <a:off x="228600" y="-76200"/>
            <a:ext cx="4648198"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The Function of Language</a:t>
            </a:r>
            <a:endParaRPr lang="en-US" dirty="0">
              <a:latin typeface="Tahoma" pitchFamily="34" charset="0"/>
              <a:cs typeface="Tahoma" pitchFamily="34" charset="0"/>
            </a:endParaRPr>
          </a:p>
        </p:txBody>
      </p:sp>
    </p:spTree>
    <p:extLst>
      <p:ext uri="{BB962C8B-B14F-4D97-AF65-F5344CB8AC3E}">
        <p14:creationId xmlns:p14="http://schemas.microsoft.com/office/powerpoint/2010/main" xmlns="" val="4208192812"/>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ppt_x</p:attrName>
                                        </p:attrNameLst>
                                      </p:cBhvr>
                                      <p:tavLst>
                                        <p:tav tm="0">
                                          <p:val>
                                            <p:fltVal val="0.5"/>
                                          </p:val>
                                        </p:tav>
                                        <p:tav tm="100000">
                                          <p:val>
                                            <p:strVal val="#ppt_x"/>
                                          </p:val>
                                        </p:tav>
                                      </p:tavLst>
                                    </p:anim>
                                    <p:anim calcmode="lin" valueType="num">
                                      <p:cBhvr>
                                        <p:cTn id="10" dur="500" fill="hold"/>
                                        <p:tgtEl>
                                          <p:spTgt spid="1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strVal val="4/3*#ppt_w"/>
                                          </p:val>
                                        </p:tav>
                                        <p:tav tm="100000">
                                          <p:val>
                                            <p:strVal val="#ppt_w"/>
                                          </p:val>
                                        </p:tav>
                                      </p:tavLst>
                                    </p:anim>
                                    <p:anim calcmode="lin" valueType="num">
                                      <p:cBhvr>
                                        <p:cTn id="15" dur="500" fill="hold"/>
                                        <p:tgtEl>
                                          <p:spTgt spid="14"/>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4/3*#ppt_w"/>
                                          </p:val>
                                        </p:tav>
                                        <p:tav tm="100000">
                                          <p:val>
                                            <p:strVal val="#ppt_w"/>
                                          </p:val>
                                        </p:tav>
                                      </p:tavLst>
                                    </p:anim>
                                    <p:anim calcmode="lin" valueType="num">
                                      <p:cBhvr>
                                        <p:cTn id="20" dur="500" fill="hold"/>
                                        <p:tgtEl>
                                          <p:spTgt spid="4"/>
                                        </p:tgtEl>
                                        <p:attrNameLst>
                                          <p:attrName>ppt_h</p:attrName>
                                        </p:attrNameLst>
                                      </p:cBhvr>
                                      <p:tavLst>
                                        <p:tav tm="0">
                                          <p:val>
                                            <p:strVal val="4/3*#ppt_h"/>
                                          </p:val>
                                        </p:tav>
                                        <p:tav tm="100000">
                                          <p:val>
                                            <p:strVal val="#ppt_h"/>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750"/>
                                        <p:tgtEl>
                                          <p:spTgt spid="10"/>
                                        </p:tgtEl>
                                      </p:cBhvr>
                                    </p:animEffect>
                                  </p:childTnLst>
                                </p:cTn>
                              </p:par>
                            </p:childTnLst>
                          </p:cTn>
                        </p:par>
                        <p:par>
                          <p:cTn id="28" fill="hold">
                            <p:stCondLst>
                              <p:cond delay="3750"/>
                            </p:stCondLst>
                            <p:childTnLst>
                              <p:par>
                                <p:cTn id="29" presetID="23" presetClass="entr" presetSubtype="3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4*#ppt_w"/>
                                          </p:val>
                                        </p:tav>
                                        <p:tav tm="100000">
                                          <p:val>
                                            <p:strVal val="#ppt_w"/>
                                          </p:val>
                                        </p:tav>
                                      </p:tavLst>
                                    </p:anim>
                                    <p:anim calcmode="lin" valueType="num">
                                      <p:cBhvr>
                                        <p:cTn id="32" dur="500" fill="hold"/>
                                        <p:tgtEl>
                                          <p:spTgt spid="9"/>
                                        </p:tgtEl>
                                        <p:attrNameLst>
                                          <p:attrName>ppt_h</p:attrName>
                                        </p:attrNameLst>
                                      </p:cBhvr>
                                      <p:tavLst>
                                        <p:tav tm="0">
                                          <p:val>
                                            <p:strVal val="4*#ppt_h"/>
                                          </p:val>
                                        </p:tav>
                                        <p:tav tm="100000">
                                          <p:val>
                                            <p:strVal val="#ppt_h"/>
                                          </p:val>
                                        </p:tav>
                                      </p:tavLst>
                                    </p:anim>
                                  </p:childTnLst>
                                </p:cTn>
                              </p:par>
                            </p:childTnLst>
                          </p:cTn>
                        </p:par>
                        <p:par>
                          <p:cTn id="33" fill="hold">
                            <p:stCondLst>
                              <p:cond delay="4250"/>
                            </p:stCondLst>
                            <p:childTnLst>
                              <p:par>
                                <p:cTn id="34" presetID="23" presetClass="entr" presetSubtype="3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strVal val="4*#ppt_w"/>
                                          </p:val>
                                        </p:tav>
                                        <p:tav tm="100000">
                                          <p:val>
                                            <p:strVal val="#ppt_w"/>
                                          </p:val>
                                        </p:tav>
                                      </p:tavLst>
                                    </p:anim>
                                    <p:anim calcmode="lin" valueType="num">
                                      <p:cBhvr>
                                        <p:cTn id="37" dur="500" fill="hold"/>
                                        <p:tgtEl>
                                          <p:spTgt spid="11"/>
                                        </p:tgtEl>
                                        <p:attrNameLst>
                                          <p:attrName>ppt_h</p:attrName>
                                        </p:attrNameLst>
                                      </p:cBhvr>
                                      <p:tavLst>
                                        <p:tav tm="0">
                                          <p:val>
                                            <p:strVal val="4*#ppt_h"/>
                                          </p:val>
                                        </p:tav>
                                        <p:tav tm="100000">
                                          <p:val>
                                            <p:strVal val="#ppt_h"/>
                                          </p:val>
                                        </p:tav>
                                      </p:tavLst>
                                    </p:anim>
                                  </p:childTnLst>
                                </p:cTn>
                              </p:par>
                              <p:par>
                                <p:cTn id="38" presetID="23" presetClass="entr" presetSubtype="32"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strVal val="4*#ppt_w"/>
                                          </p:val>
                                        </p:tav>
                                        <p:tav tm="100000">
                                          <p:val>
                                            <p:strVal val="#ppt_w"/>
                                          </p:val>
                                        </p:tav>
                                      </p:tavLst>
                                    </p:anim>
                                    <p:anim calcmode="lin" valueType="num">
                                      <p:cBhvr>
                                        <p:cTn id="41" dur="500" fill="hold"/>
                                        <p:tgtEl>
                                          <p:spTgt spid="12"/>
                                        </p:tgtEl>
                                        <p:attrNameLst>
                                          <p:attrName>ppt_h</p:attrName>
                                        </p:attrNameLst>
                                      </p:cBhvr>
                                      <p:tavLst>
                                        <p:tav tm="0">
                                          <p:val>
                                            <p:strVal val="4*#ppt_h"/>
                                          </p:val>
                                        </p:tav>
                                        <p:tav tm="100000">
                                          <p:val>
                                            <p:strVal val="#ppt_h"/>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9" grpId="0" animBg="1"/>
      <p:bldP spid="10" grpId="0" animBg="1"/>
      <p:bldP spid="2"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a:bodyPr>
          <a:lstStyle/>
          <a:p>
            <a:r>
              <a:rPr lang="en-US" sz="4000" dirty="0" smtClean="0">
                <a:latin typeface="Tahoma" pitchFamily="34" charset="0"/>
                <a:cs typeface="Tahoma" pitchFamily="34" charset="0"/>
              </a:rPr>
              <a:t>Spoken and Written Language</a:t>
            </a:r>
            <a:endParaRPr lang="en-US" sz="4000" dirty="0">
              <a:latin typeface="Tahoma" pitchFamily="34" charset="0"/>
              <a:cs typeface="Tahoma" pitchFamily="34" charset="0"/>
            </a:endParaRPr>
          </a:p>
        </p:txBody>
      </p:sp>
      <p:sp>
        <p:nvSpPr>
          <p:cNvPr id="4" name="TextBox 3"/>
          <p:cNvSpPr txBox="1"/>
          <p:nvPr/>
        </p:nvSpPr>
        <p:spPr>
          <a:xfrm>
            <a:off x="443248" y="1725769"/>
            <a:ext cx="3061952" cy="369332"/>
          </a:xfrm>
          <a:prstGeom prst="rect">
            <a:avLst/>
          </a:prstGeom>
          <a:noFill/>
        </p:spPr>
        <p:txBody>
          <a:bodyPr wrap="square" rtlCol="0">
            <a:spAutoFit/>
          </a:bodyPr>
          <a:lstStyle/>
          <a:p>
            <a:r>
              <a:rPr lang="en-US" dirty="0">
                <a:latin typeface="squeaky chalk sound" pitchFamily="2" charset="0"/>
              </a:rPr>
              <a:t>Manner of production</a:t>
            </a:r>
          </a:p>
        </p:txBody>
      </p:sp>
      <p:sp>
        <p:nvSpPr>
          <p:cNvPr id="5" name="TextBox 4"/>
          <p:cNvSpPr txBox="1"/>
          <p:nvPr/>
        </p:nvSpPr>
        <p:spPr>
          <a:xfrm>
            <a:off x="457200" y="2286000"/>
            <a:ext cx="4800600" cy="369332"/>
          </a:xfrm>
          <a:prstGeom prst="rect">
            <a:avLst/>
          </a:prstGeom>
          <a:noFill/>
        </p:spPr>
        <p:txBody>
          <a:bodyPr wrap="square" rtlCol="0">
            <a:spAutoFit/>
          </a:bodyPr>
          <a:lstStyle/>
          <a:p>
            <a:r>
              <a:rPr lang="en-US" dirty="0">
                <a:latin typeface="Kristen ITC" pitchFamily="66" charset="0"/>
              </a:rPr>
              <a:t>production spoken and written languages</a:t>
            </a:r>
          </a:p>
        </p:txBody>
      </p:sp>
      <p:sp>
        <p:nvSpPr>
          <p:cNvPr id="6" name="Arc 5"/>
          <p:cNvSpPr/>
          <p:nvPr/>
        </p:nvSpPr>
        <p:spPr>
          <a:xfrm rot="13203549" flipH="1">
            <a:off x="1605241" y="775579"/>
            <a:ext cx="2487260" cy="2160043"/>
          </a:xfrm>
          <a:prstGeom prst="arc">
            <a:avLst/>
          </a:prstGeom>
          <a:ln w="57150">
            <a:solidFill>
              <a:schemeClr val="tx1"/>
            </a:solidFill>
            <a:prstDash val="sysDash"/>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cxnSp>
        <p:nvCxnSpPr>
          <p:cNvPr id="7" name="Straight Arrow Connector 6"/>
          <p:cNvCxnSpPr/>
          <p:nvPr/>
        </p:nvCxnSpPr>
        <p:spPr>
          <a:xfrm>
            <a:off x="2971800" y="3005428"/>
            <a:ext cx="0" cy="728372"/>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2362200" y="3821668"/>
            <a:ext cx="1219200" cy="369332"/>
          </a:xfrm>
          <a:prstGeom prst="rect">
            <a:avLst/>
          </a:prstGeom>
          <a:noFill/>
        </p:spPr>
        <p:txBody>
          <a:bodyPr wrap="square" rtlCol="0">
            <a:spAutoFit/>
          </a:bodyPr>
          <a:lstStyle/>
          <a:p>
            <a:pPr algn="ctr"/>
            <a:r>
              <a:rPr lang="en-US" dirty="0" smtClean="0">
                <a:latin typeface="Kristen ITC" pitchFamily="66" charset="0"/>
              </a:rPr>
              <a:t>Speaker</a:t>
            </a:r>
            <a:endParaRPr lang="en-US" dirty="0">
              <a:latin typeface="Kristen ITC" pitchFamily="66" charset="0"/>
            </a:endParaRPr>
          </a:p>
        </p:txBody>
      </p:sp>
      <p:sp>
        <p:nvSpPr>
          <p:cNvPr id="12" name="TextBox 11"/>
          <p:cNvSpPr txBox="1"/>
          <p:nvPr/>
        </p:nvSpPr>
        <p:spPr>
          <a:xfrm>
            <a:off x="990600" y="5029200"/>
            <a:ext cx="3931276" cy="369332"/>
          </a:xfrm>
          <a:prstGeom prst="rect">
            <a:avLst/>
          </a:prstGeom>
          <a:noFill/>
        </p:spPr>
        <p:txBody>
          <a:bodyPr wrap="square" rtlCol="0">
            <a:spAutoFit/>
          </a:bodyPr>
          <a:lstStyle/>
          <a:p>
            <a:pPr algn="ctr"/>
            <a:r>
              <a:rPr lang="en-US" dirty="0" smtClean="0">
                <a:latin typeface="Kristen ITC" pitchFamily="66" charset="0"/>
              </a:rPr>
              <a:t>Full range of voice quality effect</a:t>
            </a:r>
            <a:endParaRPr lang="en-US" dirty="0">
              <a:latin typeface="Kristen ITC" pitchFamily="66" charset="0"/>
            </a:endParaRPr>
          </a:p>
        </p:txBody>
      </p:sp>
      <p:sp>
        <p:nvSpPr>
          <p:cNvPr id="13" name="TextBox 12"/>
          <p:cNvSpPr txBox="1"/>
          <p:nvPr/>
        </p:nvSpPr>
        <p:spPr>
          <a:xfrm>
            <a:off x="1752600" y="6183868"/>
            <a:ext cx="2407276" cy="369332"/>
          </a:xfrm>
          <a:prstGeom prst="rect">
            <a:avLst/>
          </a:prstGeom>
          <a:noFill/>
        </p:spPr>
        <p:txBody>
          <a:bodyPr wrap="square" rtlCol="0">
            <a:spAutoFit/>
          </a:bodyPr>
          <a:lstStyle/>
          <a:p>
            <a:pPr algn="ctr"/>
            <a:r>
              <a:rPr lang="en-US" dirty="0" smtClean="0">
                <a:latin typeface="Kristen ITC" pitchFamily="66" charset="0"/>
              </a:rPr>
              <a:t>Paralinguistic cues</a:t>
            </a:r>
            <a:endParaRPr lang="en-US" dirty="0">
              <a:latin typeface="Kristen ITC" pitchFamily="66" charset="0"/>
            </a:endParaRPr>
          </a:p>
        </p:txBody>
      </p:sp>
      <p:cxnSp>
        <p:nvCxnSpPr>
          <p:cNvPr id="16" name="Straight Arrow Connector 15"/>
          <p:cNvCxnSpPr/>
          <p:nvPr/>
        </p:nvCxnSpPr>
        <p:spPr>
          <a:xfrm>
            <a:off x="2989508" y="4191000"/>
            <a:ext cx="0" cy="728372"/>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cxnSp>
        <p:nvCxnSpPr>
          <p:cNvPr id="17" name="Straight Arrow Connector 16"/>
          <p:cNvCxnSpPr/>
          <p:nvPr/>
        </p:nvCxnSpPr>
        <p:spPr>
          <a:xfrm>
            <a:off x="2971800" y="5398532"/>
            <a:ext cx="0" cy="728372"/>
          </a:xfrm>
          <a:prstGeom prst="straightConnector1">
            <a:avLst/>
          </a:prstGeom>
          <a:ln w="57150">
            <a:solidFill>
              <a:schemeClr val="tx1"/>
            </a:solidFill>
            <a:prstDash val="sysDash"/>
            <a:tailEnd type="oval"/>
          </a:ln>
        </p:spPr>
        <p:style>
          <a:lnRef idx="1">
            <a:schemeClr val="accent5"/>
          </a:lnRef>
          <a:fillRef idx="0">
            <a:schemeClr val="accent5"/>
          </a:fillRef>
          <a:effectRef idx="0">
            <a:schemeClr val="accent5"/>
          </a:effectRef>
          <a:fontRef idx="minor">
            <a:schemeClr val="tx1"/>
          </a:fontRef>
        </p:style>
      </p:cxnSp>
      <p:sp>
        <p:nvSpPr>
          <p:cNvPr id="18" name="Arc 17"/>
          <p:cNvSpPr/>
          <p:nvPr/>
        </p:nvSpPr>
        <p:spPr>
          <a:xfrm rot="9897969" flipH="1">
            <a:off x="2842568" y="4514663"/>
            <a:ext cx="2154986" cy="1871482"/>
          </a:xfrm>
          <a:prstGeom prst="arc">
            <a:avLst/>
          </a:prstGeom>
          <a:ln w="57150">
            <a:solidFill>
              <a:schemeClr val="tx1"/>
            </a:solidFill>
            <a:prstDash val="sysDash"/>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9" name="TextBox 18"/>
          <p:cNvSpPr txBox="1"/>
          <p:nvPr/>
        </p:nvSpPr>
        <p:spPr>
          <a:xfrm>
            <a:off x="4724400" y="5550313"/>
            <a:ext cx="2103931" cy="646331"/>
          </a:xfrm>
          <a:prstGeom prst="rect">
            <a:avLst/>
          </a:prstGeom>
          <a:noFill/>
        </p:spPr>
        <p:txBody>
          <a:bodyPr wrap="square" rtlCol="0">
            <a:spAutoFit/>
          </a:bodyPr>
          <a:lstStyle/>
          <a:p>
            <a:pPr algn="ctr"/>
            <a:r>
              <a:rPr lang="en-US" dirty="0">
                <a:latin typeface="Kristen ITC" pitchFamily="66" charset="0"/>
              </a:rPr>
              <a:t>reinforce the meaning</a:t>
            </a:r>
          </a:p>
        </p:txBody>
      </p:sp>
      <p:sp>
        <p:nvSpPr>
          <p:cNvPr id="20" name="TextBox 19"/>
          <p:cNvSpPr txBox="1"/>
          <p:nvPr/>
        </p:nvSpPr>
        <p:spPr>
          <a:xfrm>
            <a:off x="4114800" y="3657600"/>
            <a:ext cx="3276600" cy="646331"/>
          </a:xfrm>
          <a:prstGeom prst="rect">
            <a:avLst/>
          </a:prstGeom>
          <a:noFill/>
        </p:spPr>
        <p:txBody>
          <a:bodyPr wrap="square" rtlCol="0">
            <a:spAutoFit/>
          </a:bodyPr>
          <a:lstStyle/>
          <a:p>
            <a:pPr algn="ctr"/>
            <a:r>
              <a:rPr lang="en-US" dirty="0">
                <a:latin typeface="Kristen ITC" pitchFamily="66" charset="0"/>
              </a:rPr>
              <a:t>monitor what it is that he just said</a:t>
            </a:r>
          </a:p>
        </p:txBody>
      </p:sp>
      <p:cxnSp>
        <p:nvCxnSpPr>
          <p:cNvPr id="21" name="Straight Arrow Connector 20"/>
          <p:cNvCxnSpPr/>
          <p:nvPr/>
        </p:nvCxnSpPr>
        <p:spPr>
          <a:xfrm>
            <a:off x="3536324" y="3962400"/>
            <a:ext cx="730876" cy="0"/>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cxnSp>
        <p:nvCxnSpPr>
          <p:cNvPr id="26" name="Straight Arrow Connector 25"/>
          <p:cNvCxnSpPr/>
          <p:nvPr/>
        </p:nvCxnSpPr>
        <p:spPr>
          <a:xfrm>
            <a:off x="2971800" y="4283595"/>
            <a:ext cx="0" cy="528254"/>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sp>
        <p:nvSpPr>
          <p:cNvPr id="27" name="TextBox 26"/>
          <p:cNvSpPr txBox="1"/>
          <p:nvPr/>
        </p:nvSpPr>
        <p:spPr>
          <a:xfrm>
            <a:off x="1600200" y="4808065"/>
            <a:ext cx="2819400" cy="923330"/>
          </a:xfrm>
          <a:prstGeom prst="rect">
            <a:avLst/>
          </a:prstGeom>
          <a:noFill/>
        </p:spPr>
        <p:txBody>
          <a:bodyPr wrap="square" rtlCol="0">
            <a:spAutoFit/>
          </a:bodyPr>
          <a:lstStyle/>
          <a:p>
            <a:pPr algn="ctr"/>
            <a:r>
              <a:rPr lang="en-US" dirty="0" smtClean="0">
                <a:latin typeface="Kristen ITC" pitchFamily="66" charset="0"/>
              </a:rPr>
              <a:t>Observe interlocutor</a:t>
            </a:r>
          </a:p>
          <a:p>
            <a:pPr algn="ctr"/>
            <a:r>
              <a:rPr lang="en-US" dirty="0">
                <a:latin typeface="Kristen ITC" pitchFamily="66" charset="0"/>
              </a:rPr>
              <a:t>(A person who takes part in a conversation)</a:t>
            </a:r>
          </a:p>
        </p:txBody>
      </p:sp>
      <p:sp>
        <p:nvSpPr>
          <p:cNvPr id="28" name="TextBox 27"/>
          <p:cNvSpPr txBox="1"/>
          <p:nvPr/>
        </p:nvSpPr>
        <p:spPr>
          <a:xfrm>
            <a:off x="1371600" y="5951065"/>
            <a:ext cx="3200400" cy="923330"/>
          </a:xfrm>
          <a:prstGeom prst="rect">
            <a:avLst/>
          </a:prstGeom>
          <a:noFill/>
        </p:spPr>
        <p:txBody>
          <a:bodyPr wrap="square" rtlCol="0">
            <a:spAutoFit/>
          </a:bodyPr>
          <a:lstStyle/>
          <a:p>
            <a:pPr algn="ctr"/>
            <a:r>
              <a:rPr lang="en-US" dirty="0">
                <a:latin typeface="Kristen ITC" pitchFamily="66" charset="0"/>
              </a:rPr>
              <a:t>gestures and facial expressions in order to support their message</a:t>
            </a:r>
          </a:p>
        </p:txBody>
      </p:sp>
      <p:cxnSp>
        <p:nvCxnSpPr>
          <p:cNvPr id="29" name="Straight Arrow Connector 28"/>
          <p:cNvCxnSpPr/>
          <p:nvPr/>
        </p:nvCxnSpPr>
        <p:spPr>
          <a:xfrm>
            <a:off x="2971800" y="5642908"/>
            <a:ext cx="0" cy="393287"/>
          </a:xfrm>
          <a:prstGeom prst="straightConnector1">
            <a:avLst/>
          </a:prstGeom>
          <a:ln w="57150">
            <a:solidFill>
              <a:schemeClr val="tx1"/>
            </a:solidFill>
            <a:prstDash val="sysDash"/>
            <a:tailEnd type="none"/>
          </a:ln>
        </p:spPr>
        <p:style>
          <a:lnRef idx="1">
            <a:schemeClr val="accent5"/>
          </a:lnRef>
          <a:fillRef idx="0">
            <a:schemeClr val="accent5"/>
          </a:fillRef>
          <a:effectRef idx="0">
            <a:schemeClr val="accent5"/>
          </a:effectRef>
          <a:fontRef idx="minor">
            <a:schemeClr val="tx1"/>
          </a:fontRef>
        </p:style>
      </p:cxnSp>
      <p:cxnSp>
        <p:nvCxnSpPr>
          <p:cNvPr id="36" name="Straight Arrow Connector 35"/>
          <p:cNvCxnSpPr/>
          <p:nvPr/>
        </p:nvCxnSpPr>
        <p:spPr>
          <a:xfrm>
            <a:off x="2971800" y="3048000"/>
            <a:ext cx="1524000" cy="588857"/>
          </a:xfrm>
          <a:prstGeom prst="straightConnector1">
            <a:avLst/>
          </a:prstGeom>
          <a:ln w="57150">
            <a:solidFill>
              <a:schemeClr val="tx1"/>
            </a:solidFill>
            <a:prstDash val="sysDash"/>
            <a:tailEnd type="arrow"/>
          </a:ln>
        </p:spPr>
        <p:style>
          <a:lnRef idx="1">
            <a:schemeClr val="accent5"/>
          </a:lnRef>
          <a:fillRef idx="0">
            <a:schemeClr val="accent5"/>
          </a:fillRef>
          <a:effectRef idx="0">
            <a:schemeClr val="accent5"/>
          </a:effectRef>
          <a:fontRef idx="minor">
            <a:schemeClr val="tx1"/>
          </a:fontRef>
        </p:style>
      </p:cxnSp>
      <p:sp>
        <p:nvSpPr>
          <p:cNvPr id="40" name="TextBox 39"/>
          <p:cNvSpPr txBox="1"/>
          <p:nvPr/>
        </p:nvSpPr>
        <p:spPr>
          <a:xfrm>
            <a:off x="4312276" y="3452191"/>
            <a:ext cx="1219200" cy="369332"/>
          </a:xfrm>
          <a:prstGeom prst="rect">
            <a:avLst/>
          </a:prstGeom>
          <a:noFill/>
        </p:spPr>
        <p:txBody>
          <a:bodyPr wrap="square" rtlCol="0">
            <a:spAutoFit/>
          </a:bodyPr>
          <a:lstStyle/>
          <a:p>
            <a:pPr algn="ctr"/>
            <a:r>
              <a:rPr lang="en-US" dirty="0" smtClean="0">
                <a:latin typeface="Kristen ITC" pitchFamily="66" charset="0"/>
              </a:rPr>
              <a:t>Writer</a:t>
            </a:r>
            <a:endParaRPr lang="en-US" dirty="0">
              <a:latin typeface="Kristen ITC" pitchFamily="66" charset="0"/>
            </a:endParaRPr>
          </a:p>
        </p:txBody>
      </p:sp>
      <p:sp>
        <p:nvSpPr>
          <p:cNvPr id="41" name="TextBox 40"/>
          <p:cNvSpPr txBox="1"/>
          <p:nvPr/>
        </p:nvSpPr>
        <p:spPr>
          <a:xfrm>
            <a:off x="5506254" y="2636096"/>
            <a:ext cx="3124200" cy="369332"/>
          </a:xfrm>
          <a:prstGeom prst="rect">
            <a:avLst/>
          </a:prstGeom>
          <a:noFill/>
        </p:spPr>
        <p:txBody>
          <a:bodyPr wrap="square" rtlCol="0">
            <a:spAutoFit/>
          </a:bodyPr>
          <a:lstStyle/>
          <a:p>
            <a:pPr algn="ctr"/>
            <a:r>
              <a:rPr lang="en-US" dirty="0">
                <a:latin typeface="Kristen ITC" pitchFamily="66" charset="0"/>
              </a:rPr>
              <a:t>write down the utterance</a:t>
            </a:r>
          </a:p>
        </p:txBody>
      </p:sp>
      <p:sp>
        <p:nvSpPr>
          <p:cNvPr id="42" name="TextBox 41"/>
          <p:cNvSpPr txBox="1"/>
          <p:nvPr/>
        </p:nvSpPr>
        <p:spPr>
          <a:xfrm>
            <a:off x="5463184" y="3157828"/>
            <a:ext cx="3352800" cy="369332"/>
          </a:xfrm>
          <a:prstGeom prst="rect">
            <a:avLst/>
          </a:prstGeom>
          <a:noFill/>
        </p:spPr>
        <p:txBody>
          <a:bodyPr wrap="square" rtlCol="0">
            <a:spAutoFit/>
          </a:bodyPr>
          <a:lstStyle/>
          <a:p>
            <a:pPr algn="ctr"/>
            <a:r>
              <a:rPr lang="en-US" dirty="0">
                <a:latin typeface="Kristen ITC" pitchFamily="66" charset="0"/>
              </a:rPr>
              <a:t>choose his particular word</a:t>
            </a:r>
          </a:p>
        </p:txBody>
      </p:sp>
      <p:sp>
        <p:nvSpPr>
          <p:cNvPr id="43" name="Rectangle 42"/>
          <p:cNvSpPr/>
          <p:nvPr/>
        </p:nvSpPr>
        <p:spPr>
          <a:xfrm>
            <a:off x="5539384" y="3713202"/>
            <a:ext cx="3592650" cy="369332"/>
          </a:xfrm>
          <a:prstGeom prst="rect">
            <a:avLst/>
          </a:prstGeom>
        </p:spPr>
        <p:txBody>
          <a:bodyPr wrap="none">
            <a:spAutoFit/>
          </a:bodyPr>
          <a:lstStyle/>
          <a:p>
            <a:r>
              <a:rPr lang="en-US" dirty="0">
                <a:latin typeface="Kristen ITC" pitchFamily="66" charset="0"/>
              </a:rPr>
              <a:t>R</a:t>
            </a:r>
            <a:r>
              <a:rPr lang="en-US" dirty="0" smtClean="0">
                <a:latin typeface="Kristen ITC" pitchFamily="66" charset="0"/>
              </a:rPr>
              <a:t>eorder </a:t>
            </a:r>
            <a:r>
              <a:rPr lang="en-US" dirty="0">
                <a:latin typeface="Kristen ITC" pitchFamily="66" charset="0"/>
              </a:rPr>
              <a:t>what has just written</a:t>
            </a:r>
          </a:p>
        </p:txBody>
      </p:sp>
      <p:sp>
        <p:nvSpPr>
          <p:cNvPr id="44" name="Rectangle 43"/>
          <p:cNvSpPr/>
          <p:nvPr/>
        </p:nvSpPr>
        <p:spPr>
          <a:xfrm>
            <a:off x="5539384" y="4266284"/>
            <a:ext cx="3680816" cy="369332"/>
          </a:xfrm>
          <a:prstGeom prst="rect">
            <a:avLst/>
          </a:prstGeom>
        </p:spPr>
        <p:txBody>
          <a:bodyPr wrap="none">
            <a:spAutoFit/>
          </a:bodyPr>
          <a:lstStyle/>
          <a:p>
            <a:r>
              <a:rPr lang="en-US" dirty="0">
                <a:latin typeface="Kristen ITC" pitchFamily="66" charset="0"/>
              </a:rPr>
              <a:t>change the unacceptable </a:t>
            </a:r>
            <a:r>
              <a:rPr lang="en-US" dirty="0" smtClean="0">
                <a:latin typeface="Kristen ITC" pitchFamily="66" charset="0"/>
              </a:rPr>
              <a:t>word</a:t>
            </a:r>
            <a:endParaRPr lang="en-US" dirty="0">
              <a:latin typeface="Kristen ITC" pitchFamily="66" charset="0"/>
            </a:endParaRPr>
          </a:p>
        </p:txBody>
      </p:sp>
      <p:sp>
        <p:nvSpPr>
          <p:cNvPr id="11" name="Left Brace 10"/>
          <p:cNvSpPr/>
          <p:nvPr/>
        </p:nvSpPr>
        <p:spPr>
          <a:xfrm>
            <a:off x="5334000" y="2787134"/>
            <a:ext cx="232753" cy="170866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2759499527"/>
      </p:ext>
    </p:extLst>
  </p:cSld>
  <p:clrMapOvr>
    <a:masterClrMapping/>
  </p:clrMapOvr>
  <mc:AlternateContent xmlns:mc="http://schemas.openxmlformats.org/markup-compatibility/2006">
    <mc:Choice xmlns:p14="http://schemas.microsoft.com/office/powerpoint/2010/main" xmlns=""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6*min(max(#ppt_w*#ppt_h,.3),1)-7.4)/-.7*#ppt_w"/>
                                          </p:val>
                                        </p:tav>
                                        <p:tav tm="100000">
                                          <p:val>
                                            <p:strVal val="#ppt_w"/>
                                          </p:val>
                                        </p:tav>
                                      </p:tavLst>
                                    </p:anim>
                                    <p:anim calcmode="lin" valueType="num">
                                      <p:cBhvr>
                                        <p:cTn id="8" dur="500" fill="hold"/>
                                        <p:tgtEl>
                                          <p:spTgt spid="31"/>
                                        </p:tgtEl>
                                        <p:attrNameLst>
                                          <p:attrName>ppt_h</p:attrName>
                                        </p:attrNameLst>
                                      </p:cBhvr>
                                      <p:tavLst>
                                        <p:tav tm="0">
                                          <p:val>
                                            <p:strVal val="(6*min(max(#ppt_w*#ppt_h,.3),1)-7.4)/-.7*#ppt_h"/>
                                          </p:val>
                                        </p:tav>
                                        <p:tav tm="100000">
                                          <p:val>
                                            <p:strVal val="#ppt_h"/>
                                          </p:val>
                                        </p:tav>
                                      </p:tavLst>
                                    </p:anim>
                                    <p:anim calcmode="lin" valueType="num">
                                      <p:cBhvr>
                                        <p:cTn id="9" dur="500" fill="hold"/>
                                        <p:tgtEl>
                                          <p:spTgt spid="31"/>
                                        </p:tgtEl>
                                        <p:attrNameLst>
                                          <p:attrName>ppt_x</p:attrName>
                                        </p:attrNameLst>
                                      </p:cBhvr>
                                      <p:tavLst>
                                        <p:tav tm="0">
                                          <p:val>
                                            <p:fltVal val="0.5"/>
                                          </p:val>
                                        </p:tav>
                                        <p:tav tm="100000">
                                          <p:val>
                                            <p:strVal val="#ppt_x"/>
                                          </p:val>
                                        </p:tav>
                                      </p:tavLst>
                                    </p:anim>
                                    <p:anim calcmode="lin" valueType="num">
                                      <p:cBhvr>
                                        <p:cTn id="10"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4/3*#ppt_w"/>
                                          </p:val>
                                        </p:tav>
                                        <p:tav tm="100000">
                                          <p:val>
                                            <p:strVal val="#ppt_w"/>
                                          </p:val>
                                        </p:tav>
                                      </p:tavLst>
                                    </p:anim>
                                    <p:anim calcmode="lin" valueType="num">
                                      <p:cBhvr>
                                        <p:cTn id="15" dur="500" fill="hold"/>
                                        <p:tgtEl>
                                          <p:spTgt spid="2"/>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par>
                          <p:cTn id="20" fill="hold">
                            <p:stCondLst>
                              <p:cond delay="175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75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250"/>
                            </p:stCondLst>
                            <p:childTnLst>
                              <p:par>
                                <p:cTn id="37" presetID="22" presetClass="entr" presetSubtype="1"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750"/>
                                        <p:tgtEl>
                                          <p:spTgt spid="17"/>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5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750"/>
                                        <p:tgtEl>
                                          <p:spTgt spid="18"/>
                                        </p:tgtEl>
                                      </p:cBhvr>
                                    </p:animEffect>
                                  </p:childTnLst>
                                </p:cTn>
                              </p:par>
                            </p:childTnLst>
                          </p:cTn>
                        </p:par>
                        <p:par>
                          <p:cTn id="48" fill="hold">
                            <p:stCondLst>
                              <p:cond delay="625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750"/>
                            </p:stCondLst>
                            <p:childTnLst>
                              <p:par>
                                <p:cTn id="53" presetID="22" presetClass="entr" presetSubtype="8"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750"/>
                                        <p:tgtEl>
                                          <p:spTgt spid="21"/>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xit" presetSubtype="32" fill="hold" nodeType="clickEffect">
                                  <p:stCondLst>
                                    <p:cond delay="0"/>
                                  </p:stCondLst>
                                  <p:childTnLst>
                                    <p:animEffect transition="out" filter="circle(out)">
                                      <p:cBhvr>
                                        <p:cTn id="63" dur="750"/>
                                        <p:tgtEl>
                                          <p:spTgt spid="16"/>
                                        </p:tgtEl>
                                      </p:cBhvr>
                                    </p:animEffect>
                                    <p:set>
                                      <p:cBhvr>
                                        <p:cTn id="64" dur="1" fill="hold">
                                          <p:stCondLst>
                                            <p:cond delay="749"/>
                                          </p:stCondLst>
                                        </p:cTn>
                                        <p:tgtEl>
                                          <p:spTgt spid="16"/>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750"/>
                                        <p:tgtEl>
                                          <p:spTgt spid="12"/>
                                        </p:tgtEl>
                                      </p:cBhvr>
                                    </p:animEffect>
                                    <p:set>
                                      <p:cBhvr>
                                        <p:cTn id="67" dur="1" fill="hold">
                                          <p:stCondLst>
                                            <p:cond delay="749"/>
                                          </p:stCondLst>
                                        </p:cTn>
                                        <p:tgtEl>
                                          <p:spTgt spid="12"/>
                                        </p:tgtEl>
                                        <p:attrNameLst>
                                          <p:attrName>style.visibility</p:attrName>
                                        </p:attrNameLst>
                                      </p:cBhvr>
                                      <p:to>
                                        <p:strVal val="hidden"/>
                                      </p:to>
                                    </p:set>
                                  </p:childTnLst>
                                </p:cTn>
                              </p:par>
                              <p:par>
                                <p:cTn id="68" presetID="6" presetClass="exit" presetSubtype="32" fill="hold" nodeType="withEffect">
                                  <p:stCondLst>
                                    <p:cond delay="0"/>
                                  </p:stCondLst>
                                  <p:childTnLst>
                                    <p:animEffect transition="out" filter="circle(out)">
                                      <p:cBhvr>
                                        <p:cTn id="69" dur="750"/>
                                        <p:tgtEl>
                                          <p:spTgt spid="17"/>
                                        </p:tgtEl>
                                      </p:cBhvr>
                                    </p:animEffect>
                                    <p:set>
                                      <p:cBhvr>
                                        <p:cTn id="70" dur="1" fill="hold">
                                          <p:stCondLst>
                                            <p:cond delay="749"/>
                                          </p:stCondLst>
                                        </p:cTn>
                                        <p:tgtEl>
                                          <p:spTgt spid="17"/>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750"/>
                                        <p:tgtEl>
                                          <p:spTgt spid="13"/>
                                        </p:tgtEl>
                                      </p:cBhvr>
                                    </p:animEffect>
                                    <p:set>
                                      <p:cBhvr>
                                        <p:cTn id="73" dur="1" fill="hold">
                                          <p:stCondLst>
                                            <p:cond delay="749"/>
                                          </p:stCondLst>
                                        </p:cTn>
                                        <p:tgtEl>
                                          <p:spTgt spid="13"/>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750"/>
                                        <p:tgtEl>
                                          <p:spTgt spid="18"/>
                                        </p:tgtEl>
                                      </p:cBhvr>
                                    </p:animEffect>
                                    <p:set>
                                      <p:cBhvr>
                                        <p:cTn id="76" dur="1" fill="hold">
                                          <p:stCondLst>
                                            <p:cond delay="749"/>
                                          </p:stCondLst>
                                        </p:cTn>
                                        <p:tgtEl>
                                          <p:spTgt spid="18"/>
                                        </p:tgtEl>
                                        <p:attrNameLst>
                                          <p:attrName>style.visibility</p:attrName>
                                        </p:attrNameLst>
                                      </p:cBhvr>
                                      <p:to>
                                        <p:strVal val="hidden"/>
                                      </p:to>
                                    </p:set>
                                  </p:childTnLst>
                                </p:cTn>
                              </p:par>
                              <p:par>
                                <p:cTn id="77" presetID="6" presetClass="exit" presetSubtype="32" fill="hold" grpId="1" nodeType="withEffect">
                                  <p:stCondLst>
                                    <p:cond delay="0"/>
                                  </p:stCondLst>
                                  <p:childTnLst>
                                    <p:animEffect transition="out" filter="circle(out)">
                                      <p:cBhvr>
                                        <p:cTn id="78" dur="750"/>
                                        <p:tgtEl>
                                          <p:spTgt spid="19"/>
                                        </p:tgtEl>
                                      </p:cBhvr>
                                    </p:animEffect>
                                    <p:set>
                                      <p:cBhvr>
                                        <p:cTn id="79" dur="1" fill="hold">
                                          <p:stCondLst>
                                            <p:cond delay="749"/>
                                          </p:stCondLst>
                                        </p:cTn>
                                        <p:tgtEl>
                                          <p:spTgt spid="19"/>
                                        </p:tgtEl>
                                        <p:attrNameLst>
                                          <p:attrName>style.visibility</p:attrName>
                                        </p:attrNameLst>
                                      </p:cBhvr>
                                      <p:to>
                                        <p:strVal val="hidden"/>
                                      </p:to>
                                    </p:set>
                                  </p:childTnLst>
                                </p:cTn>
                              </p:par>
                              <p:par>
                                <p:cTn id="80" presetID="6" presetClass="exit" presetSubtype="32" fill="hold" nodeType="withEffect">
                                  <p:stCondLst>
                                    <p:cond delay="0"/>
                                  </p:stCondLst>
                                  <p:childTnLst>
                                    <p:animEffect transition="out" filter="circle(out)">
                                      <p:cBhvr>
                                        <p:cTn id="81" dur="750"/>
                                        <p:tgtEl>
                                          <p:spTgt spid="21"/>
                                        </p:tgtEl>
                                      </p:cBhvr>
                                    </p:animEffect>
                                    <p:set>
                                      <p:cBhvr>
                                        <p:cTn id="82" dur="1" fill="hold">
                                          <p:stCondLst>
                                            <p:cond delay="749"/>
                                          </p:stCondLst>
                                        </p:cTn>
                                        <p:tgtEl>
                                          <p:spTgt spid="21"/>
                                        </p:tgtEl>
                                        <p:attrNameLst>
                                          <p:attrName>style.visibility</p:attrName>
                                        </p:attrNameLst>
                                      </p:cBhvr>
                                      <p:to>
                                        <p:strVal val="hidden"/>
                                      </p:to>
                                    </p:set>
                                  </p:childTnLst>
                                </p:cTn>
                              </p:par>
                              <p:par>
                                <p:cTn id="83" presetID="6" presetClass="exit" presetSubtype="32" fill="hold" grpId="1" nodeType="withEffect">
                                  <p:stCondLst>
                                    <p:cond delay="0"/>
                                  </p:stCondLst>
                                  <p:childTnLst>
                                    <p:animEffect transition="out" filter="circle(out)">
                                      <p:cBhvr>
                                        <p:cTn id="84" dur="750"/>
                                        <p:tgtEl>
                                          <p:spTgt spid="20"/>
                                        </p:tgtEl>
                                      </p:cBhvr>
                                    </p:animEffect>
                                    <p:set>
                                      <p:cBhvr>
                                        <p:cTn id="85" dur="1" fill="hold">
                                          <p:stCondLst>
                                            <p:cond delay="749"/>
                                          </p:stCondLst>
                                        </p:cTn>
                                        <p:tgtEl>
                                          <p:spTgt spid="20"/>
                                        </p:tgtEl>
                                        <p:attrNameLst>
                                          <p:attrName>style.visibility</p:attrName>
                                        </p:attrNameLst>
                                      </p:cBhvr>
                                      <p:to>
                                        <p:strVal val="hidden"/>
                                      </p:to>
                                    </p:set>
                                  </p:childTnLst>
                                </p:cTn>
                              </p:par>
                            </p:childTnLst>
                          </p:cTn>
                        </p:par>
                        <p:par>
                          <p:cTn id="86" fill="hold">
                            <p:stCondLst>
                              <p:cond delay="750"/>
                            </p:stCondLst>
                            <p:childTnLst>
                              <p:par>
                                <p:cTn id="87" presetID="22" presetClass="entr" presetSubtype="1"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up)">
                                      <p:cBhvr>
                                        <p:cTn id="89" dur="500"/>
                                        <p:tgtEl>
                                          <p:spTgt spid="26"/>
                                        </p:tgtEl>
                                      </p:cBhvr>
                                    </p:animEffect>
                                  </p:childTnLst>
                                </p:cTn>
                              </p:par>
                            </p:childTnLst>
                          </p:cTn>
                        </p:par>
                        <p:par>
                          <p:cTn id="90" fill="hold">
                            <p:stCondLst>
                              <p:cond delay="1250"/>
                            </p:stCondLst>
                            <p:childTnLst>
                              <p:par>
                                <p:cTn id="91" presetID="10" presetClass="entr" presetSubtype="0"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childTnLst>
                          </p:cTn>
                        </p:par>
                        <p:par>
                          <p:cTn id="94" fill="hold">
                            <p:stCondLst>
                              <p:cond delay="1750"/>
                            </p:stCondLst>
                            <p:childTnLst>
                              <p:par>
                                <p:cTn id="95" presetID="22" presetClass="entr" presetSubtype="1"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up)">
                                      <p:cBhvr>
                                        <p:cTn id="97" dur="500"/>
                                        <p:tgtEl>
                                          <p:spTgt spid="29"/>
                                        </p:tgtEl>
                                      </p:cBhvr>
                                    </p:animEffect>
                                  </p:childTnLst>
                                </p:cTn>
                              </p:par>
                            </p:childTnLst>
                          </p:cTn>
                        </p:par>
                        <p:par>
                          <p:cTn id="98" fill="hold">
                            <p:stCondLst>
                              <p:cond delay="2250"/>
                            </p:stCondLst>
                            <p:childTnLst>
                              <p:par>
                                <p:cTn id="99" presetID="10"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childTnLst>
                          </p:cTn>
                        </p:par>
                        <p:par>
                          <p:cTn id="102" fill="hold">
                            <p:stCondLst>
                              <p:cond delay="2750"/>
                            </p:stCondLst>
                            <p:childTnLst>
                              <p:par>
                                <p:cTn id="103" presetID="22" presetClass="entr" presetSubtype="8"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3250"/>
                            </p:stCondLst>
                            <p:childTnLst>
                              <p:par>
                                <p:cTn id="107" presetID="10" presetClass="entr" presetSubtype="0" fill="hold" grpId="0" nodeType="after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childTnLst>
                          </p:cTn>
                        </p:par>
                        <p:par>
                          <p:cTn id="110" fill="hold">
                            <p:stCondLst>
                              <p:cond delay="3750"/>
                            </p:stCondLst>
                            <p:childTnLst>
                              <p:par>
                                <p:cTn id="111" presetID="22" presetClass="entr" presetSubtype="8" fill="hold" grpId="0" nodeType="after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500"/>
                                        <p:tgtEl>
                                          <p:spTgt spid="11"/>
                                        </p:tgtEl>
                                      </p:cBhvr>
                                    </p:animEffect>
                                  </p:childTnLst>
                                </p:cTn>
                              </p:par>
                            </p:childTnLst>
                          </p:cTn>
                        </p:par>
                        <p:par>
                          <p:cTn id="114" fill="hold">
                            <p:stCondLst>
                              <p:cond delay="4250"/>
                            </p:stCondLst>
                            <p:childTnLst>
                              <p:par>
                                <p:cTn id="115" presetID="10" presetClass="entr" presetSubtype="0"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500"/>
                                        <p:tgtEl>
                                          <p:spTgt spid="41"/>
                                        </p:tgtEl>
                                      </p:cBhvr>
                                    </p:animEffect>
                                  </p:childTnLst>
                                </p:cTn>
                              </p:par>
                            </p:childTnLst>
                          </p:cTn>
                        </p:par>
                        <p:par>
                          <p:cTn id="118" fill="hold">
                            <p:stCondLst>
                              <p:cond delay="4750"/>
                            </p:stCondLst>
                            <p:childTnLst>
                              <p:par>
                                <p:cTn id="119" presetID="10" presetClass="entr" presetSubtype="0"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500"/>
                                        <p:tgtEl>
                                          <p:spTgt spid="42"/>
                                        </p:tgtEl>
                                      </p:cBhvr>
                                    </p:animEffect>
                                  </p:childTnLst>
                                </p:cTn>
                              </p:par>
                            </p:childTnLst>
                          </p:cTn>
                        </p:par>
                        <p:par>
                          <p:cTn id="122" fill="hold">
                            <p:stCondLst>
                              <p:cond delay="5250"/>
                            </p:stCondLst>
                            <p:childTnLst>
                              <p:par>
                                <p:cTn id="123" presetID="10" presetClass="entr" presetSubtype="0" fill="hold" grpId="0" nodeType="after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fade">
                                      <p:cBhvr>
                                        <p:cTn id="125" dur="500"/>
                                        <p:tgtEl>
                                          <p:spTgt spid="43"/>
                                        </p:tgtEl>
                                      </p:cBhvr>
                                    </p:animEffect>
                                  </p:childTnLst>
                                </p:cTn>
                              </p:par>
                            </p:childTnLst>
                          </p:cTn>
                        </p:par>
                        <p:par>
                          <p:cTn id="126" fill="hold">
                            <p:stCondLst>
                              <p:cond delay="5750"/>
                            </p:stCondLst>
                            <p:childTnLst>
                              <p:par>
                                <p:cTn id="127" presetID="10" presetClass="entr" presetSubtype="0" fill="hold" grpId="0" nodeType="after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fade">
                                      <p:cBhvr>
                                        <p:cTn id="12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0" grpId="0"/>
      <p:bldP spid="12" grpId="0"/>
      <p:bldP spid="12" grpId="1"/>
      <p:bldP spid="13" grpId="0"/>
      <p:bldP spid="13" grpId="1"/>
      <p:bldP spid="18" grpId="0" animBg="1"/>
      <p:bldP spid="18" grpId="1" animBg="1"/>
      <p:bldP spid="19" grpId="0"/>
      <p:bldP spid="19" grpId="1"/>
      <p:bldP spid="20" grpId="0"/>
      <p:bldP spid="20" grpId="1"/>
      <p:bldP spid="27" grpId="0"/>
      <p:bldP spid="28" grpId="0"/>
      <p:bldP spid="40" grpId="0"/>
      <p:bldP spid="41" grpId="0"/>
      <p:bldP spid="42" grpId="0"/>
      <p:bldP spid="43" grpId="0"/>
      <p:bldP spid="44"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57200" y="457200"/>
            <a:ext cx="8229600" cy="1143000"/>
          </a:xfrm>
        </p:spPr>
        <p:txBody>
          <a:bodyPr>
            <a:noAutofit/>
          </a:bodyPr>
          <a:lstStyle/>
          <a:p>
            <a:r>
              <a:rPr lang="en-US" sz="2400" dirty="0">
                <a:latin typeface="squeaky chalk sound" pitchFamily="2" charset="0"/>
              </a:rPr>
              <a:t>Criteria of Spoken and Written Text</a:t>
            </a:r>
          </a:p>
        </p:txBody>
      </p:sp>
      <p:sp>
        <p:nvSpPr>
          <p:cNvPr id="4" name="Title 1"/>
          <p:cNvSpPr txBox="1">
            <a:spLocks/>
          </p:cNvSpPr>
          <p:nvPr/>
        </p:nvSpPr>
        <p:spPr>
          <a:xfrm>
            <a:off x="609600" y="-76200"/>
            <a:ext cx="3810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
        <p:nvSpPr>
          <p:cNvPr id="6" name="TextBox 5"/>
          <p:cNvSpPr txBox="1"/>
          <p:nvPr/>
        </p:nvSpPr>
        <p:spPr>
          <a:xfrm>
            <a:off x="533400" y="1956378"/>
            <a:ext cx="1508438" cy="369332"/>
          </a:xfrm>
          <a:prstGeom prst="rect">
            <a:avLst/>
          </a:prstGeom>
          <a:noFill/>
        </p:spPr>
        <p:txBody>
          <a:bodyPr wrap="square" rtlCol="0">
            <a:spAutoFit/>
          </a:bodyPr>
          <a:lstStyle/>
          <a:p>
            <a:pPr algn="ctr"/>
            <a:r>
              <a:rPr lang="en-US" dirty="0">
                <a:latin typeface="Kristen ITC" pitchFamily="66" charset="0"/>
              </a:rPr>
              <a:t>Cohesion</a:t>
            </a:r>
          </a:p>
        </p:txBody>
      </p:sp>
      <p:sp>
        <p:nvSpPr>
          <p:cNvPr id="7" name="TextBox 6"/>
          <p:cNvSpPr txBox="1"/>
          <p:nvPr/>
        </p:nvSpPr>
        <p:spPr>
          <a:xfrm>
            <a:off x="548962" y="2678668"/>
            <a:ext cx="1508438" cy="369332"/>
          </a:xfrm>
          <a:prstGeom prst="rect">
            <a:avLst/>
          </a:prstGeom>
          <a:noFill/>
        </p:spPr>
        <p:txBody>
          <a:bodyPr wrap="square" rtlCol="0">
            <a:spAutoFit/>
          </a:bodyPr>
          <a:lstStyle/>
          <a:p>
            <a:pPr algn="ctr"/>
            <a:r>
              <a:rPr lang="en-US" dirty="0" smtClean="0">
                <a:latin typeface="Kristen ITC" pitchFamily="66" charset="0"/>
              </a:rPr>
              <a:t>Coherence</a:t>
            </a:r>
            <a:endParaRPr lang="en-US" dirty="0">
              <a:latin typeface="Kristen ITC" pitchFamily="66" charset="0"/>
            </a:endParaRPr>
          </a:p>
        </p:txBody>
      </p:sp>
      <p:sp>
        <p:nvSpPr>
          <p:cNvPr id="8" name="TextBox 7"/>
          <p:cNvSpPr txBox="1"/>
          <p:nvPr/>
        </p:nvSpPr>
        <p:spPr>
          <a:xfrm>
            <a:off x="472762" y="3376136"/>
            <a:ext cx="1737038" cy="369332"/>
          </a:xfrm>
          <a:prstGeom prst="rect">
            <a:avLst/>
          </a:prstGeom>
          <a:noFill/>
        </p:spPr>
        <p:txBody>
          <a:bodyPr wrap="square" rtlCol="0">
            <a:spAutoFit/>
          </a:bodyPr>
          <a:lstStyle/>
          <a:p>
            <a:pPr algn="ctr"/>
            <a:r>
              <a:rPr lang="en-US" dirty="0">
                <a:latin typeface="Kristen ITC" pitchFamily="66" charset="0"/>
              </a:rPr>
              <a:t>Intentionality</a:t>
            </a:r>
          </a:p>
        </p:txBody>
      </p:sp>
      <p:sp>
        <p:nvSpPr>
          <p:cNvPr id="9" name="Rectangle 8"/>
          <p:cNvSpPr/>
          <p:nvPr/>
        </p:nvSpPr>
        <p:spPr>
          <a:xfrm>
            <a:off x="483514" y="4126468"/>
            <a:ext cx="1715534" cy="369332"/>
          </a:xfrm>
          <a:prstGeom prst="rect">
            <a:avLst/>
          </a:prstGeom>
        </p:spPr>
        <p:txBody>
          <a:bodyPr wrap="none">
            <a:spAutoFit/>
          </a:bodyPr>
          <a:lstStyle/>
          <a:p>
            <a:r>
              <a:rPr lang="en-US" dirty="0">
                <a:latin typeface="Kristen ITC" pitchFamily="66" charset="0"/>
              </a:rPr>
              <a:t>Acceptability</a:t>
            </a:r>
          </a:p>
        </p:txBody>
      </p:sp>
      <p:sp>
        <p:nvSpPr>
          <p:cNvPr id="10" name="Rectangle 9"/>
          <p:cNvSpPr/>
          <p:nvPr/>
        </p:nvSpPr>
        <p:spPr>
          <a:xfrm>
            <a:off x="345655" y="4812268"/>
            <a:ext cx="1991251" cy="369332"/>
          </a:xfrm>
          <a:prstGeom prst="rect">
            <a:avLst/>
          </a:prstGeom>
        </p:spPr>
        <p:txBody>
          <a:bodyPr wrap="none">
            <a:spAutoFit/>
          </a:bodyPr>
          <a:lstStyle/>
          <a:p>
            <a:r>
              <a:rPr lang="en-US" dirty="0" err="1">
                <a:latin typeface="Kristen ITC" pitchFamily="66" charset="0"/>
              </a:rPr>
              <a:t>Informativeness</a:t>
            </a:r>
            <a:endParaRPr lang="en-US" dirty="0">
              <a:latin typeface="Kristen ITC" pitchFamily="66" charset="0"/>
            </a:endParaRPr>
          </a:p>
        </p:txBody>
      </p:sp>
      <p:sp>
        <p:nvSpPr>
          <p:cNvPr id="11" name="Rectangle 10"/>
          <p:cNvSpPr/>
          <p:nvPr/>
        </p:nvSpPr>
        <p:spPr>
          <a:xfrm>
            <a:off x="483514" y="5574268"/>
            <a:ext cx="1694695" cy="369332"/>
          </a:xfrm>
          <a:prstGeom prst="rect">
            <a:avLst/>
          </a:prstGeom>
        </p:spPr>
        <p:txBody>
          <a:bodyPr wrap="none">
            <a:spAutoFit/>
          </a:bodyPr>
          <a:lstStyle/>
          <a:p>
            <a:r>
              <a:rPr lang="en-US" dirty="0" err="1">
                <a:latin typeface="Kristen ITC" pitchFamily="66" charset="0"/>
              </a:rPr>
              <a:t>Situationality</a:t>
            </a:r>
            <a:endParaRPr lang="en-US" dirty="0">
              <a:latin typeface="Kristen ITC" pitchFamily="66" charset="0"/>
            </a:endParaRPr>
          </a:p>
        </p:txBody>
      </p:sp>
      <p:sp>
        <p:nvSpPr>
          <p:cNvPr id="12" name="Rectangle 11"/>
          <p:cNvSpPr/>
          <p:nvPr/>
        </p:nvSpPr>
        <p:spPr>
          <a:xfrm>
            <a:off x="358011" y="6260068"/>
            <a:ext cx="1851789" cy="369332"/>
          </a:xfrm>
          <a:prstGeom prst="rect">
            <a:avLst/>
          </a:prstGeom>
        </p:spPr>
        <p:txBody>
          <a:bodyPr wrap="none">
            <a:spAutoFit/>
          </a:bodyPr>
          <a:lstStyle/>
          <a:p>
            <a:r>
              <a:rPr lang="en-US" dirty="0" err="1">
                <a:latin typeface="Kristen ITC" pitchFamily="66" charset="0"/>
              </a:rPr>
              <a:t>Intertextuality</a:t>
            </a:r>
            <a:endParaRPr lang="en-US" dirty="0">
              <a:latin typeface="Kristen ITC" pitchFamily="66" charset="0"/>
            </a:endParaRPr>
          </a:p>
        </p:txBody>
      </p:sp>
      <p:sp>
        <p:nvSpPr>
          <p:cNvPr id="13" name="Rectangle 12"/>
          <p:cNvSpPr/>
          <p:nvPr/>
        </p:nvSpPr>
        <p:spPr>
          <a:xfrm>
            <a:off x="2438400" y="1879434"/>
            <a:ext cx="6781800" cy="523220"/>
          </a:xfrm>
          <a:prstGeom prst="rect">
            <a:avLst/>
          </a:prstGeom>
        </p:spPr>
        <p:txBody>
          <a:bodyPr wrap="square">
            <a:spAutoFit/>
          </a:bodyPr>
          <a:lstStyle/>
          <a:p>
            <a:r>
              <a:rPr lang="en-US" sz="1400" dirty="0">
                <a:latin typeface="Kristen ITC" pitchFamily="66" charset="0"/>
              </a:rPr>
              <a:t>grammatical relationship between parts of a sentence essential for its interpretation</a:t>
            </a:r>
          </a:p>
        </p:txBody>
      </p:sp>
      <p:sp>
        <p:nvSpPr>
          <p:cNvPr id="14" name="Rectangle 13"/>
          <p:cNvSpPr/>
          <p:nvPr/>
        </p:nvSpPr>
        <p:spPr>
          <a:xfrm>
            <a:off x="2438400" y="2565978"/>
            <a:ext cx="6781800" cy="307777"/>
          </a:xfrm>
          <a:prstGeom prst="rect">
            <a:avLst/>
          </a:prstGeom>
        </p:spPr>
        <p:txBody>
          <a:bodyPr wrap="square">
            <a:spAutoFit/>
          </a:bodyPr>
          <a:lstStyle/>
          <a:p>
            <a:r>
              <a:rPr lang="en-US" sz="1400" dirty="0">
                <a:latin typeface="Kristen ITC" pitchFamily="66" charset="0"/>
              </a:rPr>
              <a:t>the order of statements relates one another by sense</a:t>
            </a:r>
          </a:p>
        </p:txBody>
      </p:sp>
      <p:sp>
        <p:nvSpPr>
          <p:cNvPr id="15" name="Rectangle 14"/>
          <p:cNvSpPr/>
          <p:nvPr/>
        </p:nvSpPr>
        <p:spPr>
          <a:xfrm>
            <a:off x="2438400" y="3401201"/>
            <a:ext cx="6781800" cy="307777"/>
          </a:xfrm>
          <a:prstGeom prst="rect">
            <a:avLst/>
          </a:prstGeom>
        </p:spPr>
        <p:txBody>
          <a:bodyPr wrap="square">
            <a:spAutoFit/>
          </a:bodyPr>
          <a:lstStyle/>
          <a:p>
            <a:r>
              <a:rPr lang="en-US" sz="1400" dirty="0">
                <a:latin typeface="Kristen ITC" pitchFamily="66" charset="0"/>
              </a:rPr>
              <a:t>the message has to be conveyed deliberately and consciously</a:t>
            </a:r>
          </a:p>
        </p:txBody>
      </p:sp>
      <p:sp>
        <p:nvSpPr>
          <p:cNvPr id="16" name="Rectangle 15"/>
          <p:cNvSpPr/>
          <p:nvPr/>
        </p:nvSpPr>
        <p:spPr>
          <a:xfrm>
            <a:off x="2438400" y="4101646"/>
            <a:ext cx="4112023" cy="307777"/>
          </a:xfrm>
          <a:prstGeom prst="rect">
            <a:avLst/>
          </a:prstGeom>
        </p:spPr>
        <p:txBody>
          <a:bodyPr wrap="none">
            <a:spAutoFit/>
          </a:bodyPr>
          <a:lstStyle/>
          <a:p>
            <a:r>
              <a:rPr lang="en-US" sz="1400" dirty="0">
                <a:latin typeface="Kristen ITC" pitchFamily="66" charset="0"/>
              </a:rPr>
              <a:t>satisfactory in that the audience approves it</a:t>
            </a:r>
          </a:p>
        </p:txBody>
      </p:sp>
      <p:sp>
        <p:nvSpPr>
          <p:cNvPr id="17" name="Rectangle 16"/>
          <p:cNvSpPr/>
          <p:nvPr/>
        </p:nvSpPr>
        <p:spPr>
          <a:xfrm>
            <a:off x="2441620" y="4849001"/>
            <a:ext cx="6778580" cy="307777"/>
          </a:xfrm>
          <a:prstGeom prst="rect">
            <a:avLst/>
          </a:prstGeom>
        </p:spPr>
        <p:txBody>
          <a:bodyPr wrap="square">
            <a:spAutoFit/>
          </a:bodyPr>
          <a:lstStyle/>
          <a:p>
            <a:r>
              <a:rPr lang="en-US" sz="1400" dirty="0">
                <a:latin typeface="Kristen ITC" pitchFamily="66" charset="0"/>
              </a:rPr>
              <a:t>some new information has to be included in the discourse</a:t>
            </a:r>
          </a:p>
        </p:txBody>
      </p:sp>
      <p:sp>
        <p:nvSpPr>
          <p:cNvPr id="18" name="Rectangle 17"/>
          <p:cNvSpPr/>
          <p:nvPr/>
        </p:nvSpPr>
        <p:spPr>
          <a:xfrm>
            <a:off x="2438400" y="5611001"/>
            <a:ext cx="6681988" cy="307777"/>
          </a:xfrm>
          <a:prstGeom prst="rect">
            <a:avLst/>
          </a:prstGeom>
        </p:spPr>
        <p:txBody>
          <a:bodyPr wrap="square">
            <a:spAutoFit/>
          </a:bodyPr>
          <a:lstStyle/>
          <a:p>
            <a:r>
              <a:rPr lang="en-US" sz="1400" dirty="0">
                <a:latin typeface="Kristen ITC" pitchFamily="66" charset="0"/>
              </a:rPr>
              <a:t>circumstances in which the remark is made are important</a:t>
            </a:r>
          </a:p>
        </p:txBody>
      </p:sp>
      <p:sp>
        <p:nvSpPr>
          <p:cNvPr id="19" name="Rectangle 18"/>
          <p:cNvSpPr/>
          <p:nvPr/>
        </p:nvSpPr>
        <p:spPr>
          <a:xfrm>
            <a:off x="2441620" y="6296801"/>
            <a:ext cx="6702380" cy="307777"/>
          </a:xfrm>
          <a:prstGeom prst="rect">
            <a:avLst/>
          </a:prstGeom>
        </p:spPr>
        <p:txBody>
          <a:bodyPr wrap="square">
            <a:spAutoFit/>
          </a:bodyPr>
          <a:lstStyle/>
          <a:p>
            <a:r>
              <a:rPr lang="en-US" sz="1400" dirty="0">
                <a:latin typeface="Kristen ITC" pitchFamily="66" charset="0"/>
              </a:rPr>
              <a:t>reference to the world outside the text or the interpreters' schemata</a:t>
            </a:r>
          </a:p>
        </p:txBody>
      </p:sp>
    </p:spTree>
    <p:extLst>
      <p:ext uri="{BB962C8B-B14F-4D97-AF65-F5344CB8AC3E}">
        <p14:creationId xmlns:p14="http://schemas.microsoft.com/office/powerpoint/2010/main" xmlns="" val="2470066291"/>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ppt_x</p:attrName>
                                        </p:attrNameLst>
                                      </p:cBhvr>
                                      <p:tavLst>
                                        <p:tav tm="0">
                                          <p:val>
                                            <p:fltVal val="0.5"/>
                                          </p:val>
                                        </p:tav>
                                        <p:tav tm="100000">
                                          <p:val>
                                            <p:strVal val="#ppt_x"/>
                                          </p:val>
                                        </p:tav>
                                      </p:tavLst>
                                    </p:anim>
                                    <p:anim calcmode="lin" valueType="num">
                                      <p:cBhvr>
                                        <p:cTn id="10" dur="500" fill="hold"/>
                                        <p:tgtEl>
                                          <p:spTgt spid="21"/>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4/3*#ppt_w"/>
                                          </p:val>
                                        </p:tav>
                                        <p:tav tm="100000">
                                          <p:val>
                                            <p:strVal val="#ppt_w"/>
                                          </p:val>
                                        </p:tav>
                                      </p:tavLst>
                                    </p:anim>
                                    <p:anim calcmode="lin" valueType="num">
                                      <p:cBhvr>
                                        <p:cTn id="15" dur="500" fill="hold"/>
                                        <p:tgtEl>
                                          <p:spTgt spid="4"/>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4/3*#ppt_w"/>
                                          </p:val>
                                        </p:tav>
                                        <p:tav tm="100000">
                                          <p:val>
                                            <p:strVal val="#ppt_w"/>
                                          </p:val>
                                        </p:tav>
                                      </p:tavLst>
                                    </p:anim>
                                    <p:anim calcmode="lin" valueType="num">
                                      <p:cBhvr>
                                        <p:cTn id="20" dur="500" fill="hold"/>
                                        <p:tgtEl>
                                          <p:spTgt spid="2"/>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3"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853627" y="-76200"/>
            <a:ext cx="7802237" cy="2286000"/>
          </a:xfrm>
          <a:prstGeom prst="rect">
            <a:avLst/>
          </a:prstGeom>
          <a:effectLst>
            <a:outerShdw blurRad="50800" dist="38100" dir="2700000" algn="tl" rotWithShape="0">
              <a:prstClr val="black">
                <a:alpha val="40000"/>
              </a:prstClr>
            </a:outerShdw>
          </a:effectLst>
        </p:spPr>
      </p:pic>
      <p:sp>
        <p:nvSpPr>
          <p:cNvPr id="5" name="Rectangle 4"/>
          <p:cNvSpPr/>
          <p:nvPr/>
        </p:nvSpPr>
        <p:spPr>
          <a:xfrm>
            <a:off x="228600" y="1611868"/>
            <a:ext cx="2983509" cy="369332"/>
          </a:xfrm>
          <a:prstGeom prst="rect">
            <a:avLst/>
          </a:prstGeom>
        </p:spPr>
        <p:txBody>
          <a:bodyPr wrap="none">
            <a:spAutoFit/>
          </a:bodyPr>
          <a:lstStyle/>
          <a:p>
            <a:r>
              <a:rPr lang="en-US" dirty="0">
                <a:latin typeface="Kristen ITC" pitchFamily="66" charset="0"/>
              </a:rPr>
              <a:t>R</a:t>
            </a:r>
            <a:r>
              <a:rPr lang="en-US" dirty="0" smtClean="0">
                <a:latin typeface="Kristen ITC" pitchFamily="66" charset="0"/>
              </a:rPr>
              <a:t>epresentation </a:t>
            </a:r>
            <a:r>
              <a:rPr lang="en-US" dirty="0">
                <a:latin typeface="Kristen ITC" pitchFamily="66" charset="0"/>
              </a:rPr>
              <a:t>of a text</a:t>
            </a:r>
          </a:p>
        </p:txBody>
      </p:sp>
      <p:sp>
        <p:nvSpPr>
          <p:cNvPr id="2" name="Title 1"/>
          <p:cNvSpPr>
            <a:spLocks noGrp="1"/>
          </p:cNvSpPr>
          <p:nvPr>
            <p:ph type="title"/>
          </p:nvPr>
        </p:nvSpPr>
        <p:spPr>
          <a:xfrm>
            <a:off x="457200" y="533400"/>
            <a:ext cx="8229600" cy="1143000"/>
          </a:xfrm>
        </p:spPr>
        <p:txBody>
          <a:bodyPr/>
          <a:lstStyle/>
          <a:p>
            <a:r>
              <a:rPr lang="en-US" dirty="0" smtClean="0">
                <a:latin typeface="squeaky chalk sound" pitchFamily="2" charset="0"/>
              </a:rPr>
              <a:t>Written Text</a:t>
            </a:r>
            <a:endParaRPr lang="en-US" dirty="0">
              <a:latin typeface="squeaky chalk sound" pitchFamily="2" charset="0"/>
            </a:endParaRPr>
          </a:p>
        </p:txBody>
      </p:sp>
      <p:sp>
        <p:nvSpPr>
          <p:cNvPr id="4" name="Title 1"/>
          <p:cNvSpPr txBox="1">
            <a:spLocks/>
          </p:cNvSpPr>
          <p:nvPr/>
        </p:nvSpPr>
        <p:spPr>
          <a:xfrm>
            <a:off x="533400" y="0"/>
            <a:ext cx="396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0">
              <a:spcBef>
                <a:spcPct val="0"/>
              </a:spcBef>
            </a:pPr>
            <a:r>
              <a:rPr lang="en-US" dirty="0" smtClean="0">
                <a:latin typeface="Tahoma" pitchFamily="34" charset="0"/>
                <a:cs typeface="Tahoma" pitchFamily="34" charset="0"/>
              </a:rPr>
              <a:t>Spoken and Written Text</a:t>
            </a:r>
            <a:endParaRPr lang="en-US" dirty="0">
              <a:latin typeface="Tahoma" pitchFamily="34" charset="0"/>
              <a:cs typeface="Tahoma" pitchFamily="34" charset="0"/>
            </a:endParaRPr>
          </a:p>
        </p:txBody>
      </p:sp>
      <p:sp>
        <p:nvSpPr>
          <p:cNvPr id="6" name="Rectangle 5"/>
          <p:cNvSpPr/>
          <p:nvPr/>
        </p:nvSpPr>
        <p:spPr>
          <a:xfrm>
            <a:off x="1066800" y="2165866"/>
            <a:ext cx="7086600" cy="369332"/>
          </a:xfrm>
          <a:prstGeom prst="rect">
            <a:avLst/>
          </a:prstGeom>
        </p:spPr>
        <p:txBody>
          <a:bodyPr wrap="square">
            <a:spAutoFit/>
          </a:bodyPr>
          <a:lstStyle/>
          <a:p>
            <a:r>
              <a:rPr lang="en-US" dirty="0">
                <a:latin typeface="Kristen ITC" pitchFamily="66" charset="0"/>
              </a:rPr>
              <a:t>speeches</a:t>
            </a:r>
            <a:r>
              <a:rPr lang="en-US" dirty="0"/>
              <a:t> </a:t>
            </a:r>
            <a:r>
              <a:rPr lang="en-US" dirty="0" smtClean="0">
                <a:latin typeface="Kristen ITC" pitchFamily="66" charset="0"/>
                <a:sym typeface="Wingdings" pitchFamily="2" charset="2"/>
              </a:rPr>
              <a:t></a:t>
            </a:r>
            <a:r>
              <a:rPr lang="en-US" dirty="0" smtClean="0">
                <a:latin typeface="Kristen ITC" pitchFamily="66" charset="0"/>
              </a:rPr>
              <a:t> characters/sentences </a:t>
            </a:r>
            <a:r>
              <a:rPr lang="en-US" dirty="0" smtClean="0">
                <a:latin typeface="Kristen ITC" pitchFamily="66" charset="0"/>
                <a:sym typeface="Wingdings" pitchFamily="2" charset="2"/>
              </a:rPr>
              <a:t> paragraphs  chapters</a:t>
            </a:r>
            <a:endParaRPr lang="en-US" dirty="0">
              <a:latin typeface="Kristen ITC" pitchFamily="66" charset="0"/>
            </a:endParaRPr>
          </a:p>
        </p:txBody>
      </p:sp>
      <p:sp>
        <p:nvSpPr>
          <p:cNvPr id="7" name="Freeform 6"/>
          <p:cNvSpPr/>
          <p:nvPr/>
        </p:nvSpPr>
        <p:spPr>
          <a:xfrm rot="18644153" flipH="1">
            <a:off x="691615" y="1900343"/>
            <a:ext cx="227905" cy="585403"/>
          </a:xfrm>
          <a:custGeom>
            <a:avLst/>
            <a:gdLst>
              <a:gd name="connsiteX0" fmla="*/ 0 w 1708728"/>
              <a:gd name="connsiteY0" fmla="*/ 0 h 2086377"/>
              <a:gd name="connsiteX1" fmla="*/ 1700012 w 1708728"/>
              <a:gd name="connsiteY1" fmla="*/ 721217 h 2086377"/>
              <a:gd name="connsiteX2" fmla="*/ 540913 w 1708728"/>
              <a:gd name="connsiteY2" fmla="*/ 2086377 h 2086377"/>
            </a:gdLst>
            <a:ahLst/>
            <a:cxnLst>
              <a:cxn ang="0">
                <a:pos x="connsiteX0" y="connsiteY0"/>
              </a:cxn>
              <a:cxn ang="0">
                <a:pos x="connsiteX1" y="connsiteY1"/>
              </a:cxn>
              <a:cxn ang="0">
                <a:pos x="connsiteX2" y="connsiteY2"/>
              </a:cxn>
            </a:cxnLst>
            <a:rect l="l" t="t" r="r" b="b"/>
            <a:pathLst>
              <a:path w="1708728" h="2086377">
                <a:moveTo>
                  <a:pt x="0" y="0"/>
                </a:moveTo>
                <a:cubicBezTo>
                  <a:pt x="804930" y="186744"/>
                  <a:pt x="1609860" y="373488"/>
                  <a:pt x="1700012" y="721217"/>
                </a:cubicBezTo>
                <a:cubicBezTo>
                  <a:pt x="1790164" y="1068947"/>
                  <a:pt x="1165538" y="1577662"/>
                  <a:pt x="540913" y="2086377"/>
                </a:cubicBezTo>
              </a:path>
            </a:pathLst>
          </a:custGeom>
          <a:ln w="57150">
            <a:solidFill>
              <a:schemeClr val="tx1"/>
            </a:solidFill>
            <a:prstDash val="sysDash"/>
            <a:tailEnd type="stealth"/>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pic>
        <p:nvPicPr>
          <p:cNvPr id="1026" name="Picture 2" descr="D:\Images\Stock\Icon\OSX Leopard\Leopard Icon Pack (PNG)\Clipping Text.pn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rot="534645">
            <a:off x="2826671" y="2750473"/>
            <a:ext cx="2126843" cy="21268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27" name="Picture 3" descr="D:\Images\Stock\Icon\OSX Leopard\Leopard Icon Pack (PNG)\Text Edit.pn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4232731" y="2819399"/>
            <a:ext cx="1939469" cy="19394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40012" y="3420070"/>
            <a:ext cx="3042820" cy="923330"/>
          </a:xfrm>
          <a:prstGeom prst="rect">
            <a:avLst/>
          </a:prstGeom>
        </p:spPr>
        <p:txBody>
          <a:bodyPr wrap="none">
            <a:spAutoFit/>
          </a:bodyPr>
          <a:lstStyle/>
          <a:p>
            <a:pPr algn="r"/>
            <a:r>
              <a:rPr lang="en-US" dirty="0">
                <a:latin typeface="Kristen ITC" pitchFamily="66" charset="0"/>
              </a:rPr>
              <a:t>effort of interpretation </a:t>
            </a:r>
            <a:endParaRPr lang="en-US" dirty="0" smtClean="0">
              <a:latin typeface="Kristen ITC" pitchFamily="66" charset="0"/>
            </a:endParaRPr>
          </a:p>
          <a:p>
            <a:pPr algn="r"/>
            <a:r>
              <a:rPr lang="en-US" dirty="0" smtClean="0">
                <a:latin typeface="Kristen ITC" pitchFamily="66" charset="0"/>
              </a:rPr>
              <a:t>to </a:t>
            </a:r>
            <a:r>
              <a:rPr lang="en-US" dirty="0">
                <a:latin typeface="Kristen ITC" pitchFamily="66" charset="0"/>
              </a:rPr>
              <a:t>assign </a:t>
            </a:r>
            <a:r>
              <a:rPr lang="en-US" dirty="0" smtClean="0">
                <a:latin typeface="Kristen ITC" pitchFamily="66" charset="0"/>
              </a:rPr>
              <a:t>a value </a:t>
            </a:r>
            <a:r>
              <a:rPr lang="en-US" dirty="0">
                <a:latin typeface="Kristen ITC" pitchFamily="66" charset="0"/>
              </a:rPr>
              <a:t>to some </a:t>
            </a:r>
            <a:endParaRPr lang="en-US" dirty="0" smtClean="0">
              <a:latin typeface="Kristen ITC" pitchFamily="66" charset="0"/>
            </a:endParaRPr>
          </a:p>
          <a:p>
            <a:pPr algn="r"/>
            <a:r>
              <a:rPr lang="en-US" dirty="0" smtClean="0">
                <a:latin typeface="Kristen ITC" pitchFamily="66" charset="0"/>
              </a:rPr>
              <a:t>of </a:t>
            </a:r>
            <a:r>
              <a:rPr lang="en-US" dirty="0">
                <a:latin typeface="Kristen ITC" pitchFamily="66" charset="0"/>
              </a:rPr>
              <a:t>the </a:t>
            </a:r>
            <a:r>
              <a:rPr lang="en-US" dirty="0" smtClean="0">
                <a:latin typeface="Kristen ITC" pitchFamily="66" charset="0"/>
              </a:rPr>
              <a:t>less </a:t>
            </a:r>
            <a:r>
              <a:rPr lang="en-US" dirty="0">
                <a:latin typeface="Kristen ITC" pitchFamily="66" charset="0"/>
              </a:rPr>
              <a:t>legible </a:t>
            </a:r>
            <a:r>
              <a:rPr lang="en-US" dirty="0" smtClean="0">
                <a:latin typeface="Kristen ITC" pitchFamily="66" charset="0"/>
              </a:rPr>
              <a:t>words</a:t>
            </a:r>
            <a:endParaRPr lang="en-US" dirty="0">
              <a:latin typeface="Kristen ITC" pitchFamily="66" charset="0"/>
            </a:endParaRPr>
          </a:p>
        </p:txBody>
      </p:sp>
      <p:sp>
        <p:nvSpPr>
          <p:cNvPr id="13" name="Rectangle 12"/>
          <p:cNvSpPr/>
          <p:nvPr/>
        </p:nvSpPr>
        <p:spPr>
          <a:xfrm>
            <a:off x="1101342" y="3147273"/>
            <a:ext cx="1912703" cy="369332"/>
          </a:xfrm>
          <a:prstGeom prst="rect">
            <a:avLst/>
          </a:prstGeom>
        </p:spPr>
        <p:txBody>
          <a:bodyPr wrap="none">
            <a:spAutoFit/>
          </a:bodyPr>
          <a:lstStyle/>
          <a:p>
            <a:pPr algn="r"/>
            <a:r>
              <a:rPr lang="en-US" dirty="0" smtClean="0">
                <a:latin typeface="Kristen ITC" pitchFamily="66" charset="0"/>
              </a:rPr>
              <a:t>Printed version</a:t>
            </a:r>
            <a:endParaRPr lang="en-US" dirty="0">
              <a:latin typeface="Kristen ITC" pitchFamily="66" charset="0"/>
            </a:endParaRPr>
          </a:p>
        </p:txBody>
      </p:sp>
      <p:sp>
        <p:nvSpPr>
          <p:cNvPr id="11" name="Rectangle 10"/>
          <p:cNvSpPr/>
          <p:nvPr/>
        </p:nvSpPr>
        <p:spPr>
          <a:xfrm>
            <a:off x="6028586" y="3129201"/>
            <a:ext cx="2505814" cy="369332"/>
          </a:xfrm>
          <a:prstGeom prst="rect">
            <a:avLst/>
          </a:prstGeom>
        </p:spPr>
        <p:txBody>
          <a:bodyPr wrap="none">
            <a:spAutoFit/>
          </a:bodyPr>
          <a:lstStyle/>
          <a:p>
            <a:r>
              <a:rPr lang="en-US" dirty="0">
                <a:latin typeface="Kristen ITC" pitchFamily="66" charset="0"/>
              </a:rPr>
              <a:t>H</a:t>
            </a:r>
            <a:r>
              <a:rPr lang="en-US" dirty="0" smtClean="0">
                <a:latin typeface="Kristen ITC" pitchFamily="66" charset="0"/>
              </a:rPr>
              <a:t>andwritten </a:t>
            </a:r>
            <a:r>
              <a:rPr lang="en-US" dirty="0">
                <a:latin typeface="Kristen ITC" pitchFamily="66" charset="0"/>
              </a:rPr>
              <a:t>version</a:t>
            </a:r>
          </a:p>
        </p:txBody>
      </p:sp>
      <p:sp>
        <p:nvSpPr>
          <p:cNvPr id="12" name="Rectangle 11"/>
          <p:cNvSpPr/>
          <p:nvPr/>
        </p:nvSpPr>
        <p:spPr>
          <a:xfrm>
            <a:off x="6019800" y="3420070"/>
            <a:ext cx="4572000" cy="923330"/>
          </a:xfrm>
          <a:prstGeom prst="rect">
            <a:avLst/>
          </a:prstGeom>
        </p:spPr>
        <p:txBody>
          <a:bodyPr>
            <a:spAutoFit/>
          </a:bodyPr>
          <a:lstStyle/>
          <a:p>
            <a:r>
              <a:rPr lang="en-US" dirty="0">
                <a:latin typeface="Kristen ITC" pitchFamily="66" charset="0"/>
              </a:rPr>
              <a:t>once-for-all interpretation </a:t>
            </a:r>
            <a:endParaRPr lang="en-US" dirty="0" smtClean="0">
              <a:latin typeface="Kristen ITC" pitchFamily="66" charset="0"/>
            </a:endParaRPr>
          </a:p>
          <a:p>
            <a:r>
              <a:rPr lang="en-US" dirty="0" smtClean="0">
                <a:latin typeface="Kristen ITC" pitchFamily="66" charset="0"/>
              </a:rPr>
              <a:t>of </a:t>
            </a:r>
            <a:r>
              <a:rPr lang="en-US" dirty="0">
                <a:latin typeface="Kristen ITC" pitchFamily="66" charset="0"/>
              </a:rPr>
              <a:t>a text which may </a:t>
            </a:r>
            <a:endParaRPr lang="en-US" dirty="0" smtClean="0">
              <a:latin typeface="Kristen ITC" pitchFamily="66" charset="0"/>
            </a:endParaRPr>
          </a:p>
          <a:p>
            <a:r>
              <a:rPr lang="en-US" dirty="0" smtClean="0">
                <a:latin typeface="Kristen ITC" pitchFamily="66" charset="0"/>
              </a:rPr>
              <a:t>never </a:t>
            </a:r>
            <a:r>
              <a:rPr lang="en-US" dirty="0">
                <a:latin typeface="Kristen ITC" pitchFamily="66" charset="0"/>
              </a:rPr>
              <a:t>be </a:t>
            </a:r>
            <a:r>
              <a:rPr lang="en-US" dirty="0" smtClean="0">
                <a:latin typeface="Kristen ITC" pitchFamily="66" charset="0"/>
              </a:rPr>
              <a:t>read again</a:t>
            </a:r>
            <a:endParaRPr lang="en-US" dirty="0">
              <a:latin typeface="Kristen ITC" pitchFamily="66" charset="0"/>
            </a:endParaRPr>
          </a:p>
        </p:txBody>
      </p:sp>
      <p:sp>
        <p:nvSpPr>
          <p:cNvPr id="14" name="Rectangle 13"/>
          <p:cNvSpPr/>
          <p:nvPr/>
        </p:nvSpPr>
        <p:spPr>
          <a:xfrm>
            <a:off x="2133600" y="6019800"/>
            <a:ext cx="4572000" cy="646331"/>
          </a:xfrm>
          <a:prstGeom prst="rect">
            <a:avLst/>
          </a:prstGeom>
        </p:spPr>
        <p:txBody>
          <a:bodyPr>
            <a:spAutoFit/>
          </a:bodyPr>
          <a:lstStyle/>
          <a:p>
            <a:pPr algn="ctr"/>
            <a:r>
              <a:rPr lang="en-US" dirty="0">
                <a:latin typeface="Kristen ITC" pitchFamily="66" charset="0"/>
              </a:rPr>
              <a:t>readers can infer the message that the author intended to convey</a:t>
            </a:r>
          </a:p>
        </p:txBody>
      </p:sp>
      <p:sp>
        <p:nvSpPr>
          <p:cNvPr id="16" name="Rectangle 15"/>
          <p:cNvSpPr/>
          <p:nvPr/>
        </p:nvSpPr>
        <p:spPr>
          <a:xfrm>
            <a:off x="2514600" y="5044226"/>
            <a:ext cx="3969356" cy="369332"/>
          </a:xfrm>
          <a:prstGeom prst="rect">
            <a:avLst/>
          </a:prstGeom>
        </p:spPr>
        <p:txBody>
          <a:bodyPr wrap="none">
            <a:spAutoFit/>
          </a:bodyPr>
          <a:lstStyle/>
          <a:p>
            <a:r>
              <a:rPr lang="en-US" dirty="0">
                <a:latin typeface="Kristen ITC" pitchFamily="66" charset="0"/>
              </a:rPr>
              <a:t>important sense of interpretation</a:t>
            </a:r>
          </a:p>
        </p:txBody>
      </p:sp>
      <p:sp>
        <p:nvSpPr>
          <p:cNvPr id="19" name="Freeform 18"/>
          <p:cNvSpPr/>
          <p:nvPr/>
        </p:nvSpPr>
        <p:spPr>
          <a:xfrm rot="18644153" flipH="1">
            <a:off x="1870866" y="4249677"/>
            <a:ext cx="311953" cy="1219890"/>
          </a:xfrm>
          <a:custGeom>
            <a:avLst/>
            <a:gdLst>
              <a:gd name="connsiteX0" fmla="*/ 0 w 1708728"/>
              <a:gd name="connsiteY0" fmla="*/ 0 h 2086377"/>
              <a:gd name="connsiteX1" fmla="*/ 1700012 w 1708728"/>
              <a:gd name="connsiteY1" fmla="*/ 721217 h 2086377"/>
              <a:gd name="connsiteX2" fmla="*/ 540913 w 1708728"/>
              <a:gd name="connsiteY2" fmla="*/ 2086377 h 2086377"/>
            </a:gdLst>
            <a:ahLst/>
            <a:cxnLst>
              <a:cxn ang="0">
                <a:pos x="connsiteX0" y="connsiteY0"/>
              </a:cxn>
              <a:cxn ang="0">
                <a:pos x="connsiteX1" y="connsiteY1"/>
              </a:cxn>
              <a:cxn ang="0">
                <a:pos x="connsiteX2" y="connsiteY2"/>
              </a:cxn>
            </a:cxnLst>
            <a:rect l="l" t="t" r="r" b="b"/>
            <a:pathLst>
              <a:path w="1708728" h="2086377">
                <a:moveTo>
                  <a:pt x="0" y="0"/>
                </a:moveTo>
                <a:cubicBezTo>
                  <a:pt x="804930" y="186744"/>
                  <a:pt x="1609860" y="373488"/>
                  <a:pt x="1700012" y="721217"/>
                </a:cubicBezTo>
                <a:cubicBezTo>
                  <a:pt x="1790164" y="1068947"/>
                  <a:pt x="1165538" y="1577662"/>
                  <a:pt x="540913" y="2086377"/>
                </a:cubicBezTo>
              </a:path>
            </a:pathLst>
          </a:custGeom>
          <a:ln w="57150">
            <a:solidFill>
              <a:schemeClr val="tx1"/>
            </a:solidFill>
            <a:prstDash val="sysDash"/>
            <a:tailEnd type="stealth"/>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20" name="Freeform 19"/>
          <p:cNvSpPr/>
          <p:nvPr/>
        </p:nvSpPr>
        <p:spPr>
          <a:xfrm rot="2955847">
            <a:off x="6808781" y="4249677"/>
            <a:ext cx="311953" cy="1219890"/>
          </a:xfrm>
          <a:custGeom>
            <a:avLst/>
            <a:gdLst>
              <a:gd name="connsiteX0" fmla="*/ 0 w 1708728"/>
              <a:gd name="connsiteY0" fmla="*/ 0 h 2086377"/>
              <a:gd name="connsiteX1" fmla="*/ 1700012 w 1708728"/>
              <a:gd name="connsiteY1" fmla="*/ 721217 h 2086377"/>
              <a:gd name="connsiteX2" fmla="*/ 540913 w 1708728"/>
              <a:gd name="connsiteY2" fmla="*/ 2086377 h 2086377"/>
            </a:gdLst>
            <a:ahLst/>
            <a:cxnLst>
              <a:cxn ang="0">
                <a:pos x="connsiteX0" y="connsiteY0"/>
              </a:cxn>
              <a:cxn ang="0">
                <a:pos x="connsiteX1" y="connsiteY1"/>
              </a:cxn>
              <a:cxn ang="0">
                <a:pos x="connsiteX2" y="connsiteY2"/>
              </a:cxn>
            </a:cxnLst>
            <a:rect l="l" t="t" r="r" b="b"/>
            <a:pathLst>
              <a:path w="1708728" h="2086377">
                <a:moveTo>
                  <a:pt x="0" y="0"/>
                </a:moveTo>
                <a:cubicBezTo>
                  <a:pt x="804930" y="186744"/>
                  <a:pt x="1609860" y="373488"/>
                  <a:pt x="1700012" y="721217"/>
                </a:cubicBezTo>
                <a:cubicBezTo>
                  <a:pt x="1790164" y="1068947"/>
                  <a:pt x="1165538" y="1577662"/>
                  <a:pt x="540913" y="2086377"/>
                </a:cubicBezTo>
              </a:path>
            </a:pathLst>
          </a:custGeom>
          <a:ln w="57150">
            <a:solidFill>
              <a:schemeClr val="tx1"/>
            </a:solidFill>
            <a:prstDash val="sysDash"/>
            <a:tailEnd type="stealth"/>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cxnSp>
        <p:nvCxnSpPr>
          <p:cNvPr id="22" name="Straight Arrow Connector 21"/>
          <p:cNvCxnSpPr>
            <a:stCxn id="16" idx="2"/>
          </p:cNvCxnSpPr>
          <p:nvPr/>
        </p:nvCxnSpPr>
        <p:spPr>
          <a:xfrm flipH="1">
            <a:off x="4483179" y="5413558"/>
            <a:ext cx="16099" cy="569532"/>
          </a:xfrm>
          <a:prstGeom prst="straightConnector1">
            <a:avLst/>
          </a:prstGeom>
          <a:ln w="57150">
            <a:solidFill>
              <a:schemeClr val="tx1"/>
            </a:solidFill>
            <a:prstDash val="sysDash"/>
            <a:tailEnd type="ova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3580834405"/>
      </p:ext>
    </p:extLst>
  </p:cSld>
  <p:clrMapOvr>
    <a:masterClrMapping/>
  </p:clrMapOvr>
  <mc:AlternateContent xmlns:mc="http://schemas.openxmlformats.org/markup-compatibility/2006">
    <mc:Choice xmlns:p14="http://schemas.microsoft.com/office/powerpoint/2010/main" xmlns=""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ppt_x</p:attrName>
                                        </p:attrNameLst>
                                      </p:cBhvr>
                                      <p:tavLst>
                                        <p:tav tm="0">
                                          <p:val>
                                            <p:fltVal val="0.5"/>
                                          </p:val>
                                        </p:tav>
                                        <p:tav tm="100000">
                                          <p:val>
                                            <p:strVal val="#ppt_x"/>
                                          </p:val>
                                        </p:tav>
                                      </p:tavLst>
                                    </p:anim>
                                    <p:anim calcmode="lin" valueType="num">
                                      <p:cBhvr>
                                        <p:cTn id="10" dur="500" fill="hold"/>
                                        <p:tgtEl>
                                          <p:spTgt spid="21"/>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28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4/3*#ppt_w"/>
                                          </p:val>
                                        </p:tav>
                                        <p:tav tm="100000">
                                          <p:val>
                                            <p:strVal val="#ppt_w"/>
                                          </p:val>
                                        </p:tav>
                                      </p:tavLst>
                                    </p:anim>
                                    <p:anim calcmode="lin" valueType="num">
                                      <p:cBhvr>
                                        <p:cTn id="15" dur="500" fill="hold"/>
                                        <p:tgtEl>
                                          <p:spTgt spid="4"/>
                                        </p:tgtEl>
                                        <p:attrNameLst>
                                          <p:attrName>ppt_h</p:attrName>
                                        </p:attrNameLst>
                                      </p:cBhvr>
                                      <p:tavLst>
                                        <p:tav tm="0">
                                          <p:val>
                                            <p:strVal val="4/3*#ppt_h"/>
                                          </p:val>
                                        </p:tav>
                                        <p:tav tm="100000">
                                          <p:val>
                                            <p:strVal val="#ppt_h"/>
                                          </p:val>
                                        </p:tav>
                                      </p:tavLst>
                                    </p:anim>
                                  </p:childTnLst>
                                </p:cTn>
                              </p:par>
                            </p:childTnLst>
                          </p:cTn>
                        </p:par>
                        <p:par>
                          <p:cTn id="16" fill="hold">
                            <p:stCondLst>
                              <p:cond delay="1000"/>
                            </p:stCondLst>
                            <p:childTnLst>
                              <p:par>
                                <p:cTn id="17" presetID="23" presetClass="entr" presetSubtype="28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strVal val="4/3*#ppt_w"/>
                                          </p:val>
                                        </p:tav>
                                        <p:tav tm="100000">
                                          <p:val>
                                            <p:strVal val="#ppt_w"/>
                                          </p:val>
                                        </p:tav>
                                      </p:tavLst>
                                    </p:anim>
                                    <p:anim calcmode="lin" valueType="num">
                                      <p:cBhvr>
                                        <p:cTn id="20" dur="500" fill="hold"/>
                                        <p:tgtEl>
                                          <p:spTgt spid="2"/>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750"/>
                                        <p:tgtEl>
                                          <p:spTgt spid="7"/>
                                        </p:tgtEl>
                                      </p:cBhvr>
                                    </p:animEffect>
                                  </p:childTnLst>
                                </p:cTn>
                              </p:par>
                            </p:childTnLst>
                          </p:cTn>
                        </p:par>
                        <p:par>
                          <p:cTn id="25" fill="hold">
                            <p:stCondLst>
                              <p:cond delay="2250"/>
                            </p:stCondLst>
                            <p:childTnLst>
                              <p:par>
                                <p:cTn id="26" presetID="23" presetClass="entr" presetSubtype="36"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strVal val="(6*min(max(#ppt_w*#ppt_h,.3),1)-7.4)/-.7*#ppt_w"/>
                                          </p:val>
                                        </p:tav>
                                        <p:tav tm="100000">
                                          <p:val>
                                            <p:strVal val="#ppt_w"/>
                                          </p:val>
                                        </p:tav>
                                      </p:tavLst>
                                    </p:anim>
                                    <p:anim calcmode="lin" valueType="num">
                                      <p:cBhvr>
                                        <p:cTn id="29" dur="500" fill="hold"/>
                                        <p:tgtEl>
                                          <p:spTgt spid="1026"/>
                                        </p:tgtEl>
                                        <p:attrNameLst>
                                          <p:attrName>ppt_h</p:attrName>
                                        </p:attrNameLst>
                                      </p:cBhvr>
                                      <p:tavLst>
                                        <p:tav tm="0">
                                          <p:val>
                                            <p:strVal val="(6*min(max(#ppt_w*#ppt_h,.3),1)-7.4)/-.7*#ppt_h"/>
                                          </p:val>
                                        </p:tav>
                                        <p:tav tm="100000">
                                          <p:val>
                                            <p:strVal val="#ppt_h"/>
                                          </p:val>
                                        </p:tav>
                                      </p:tavLst>
                                    </p:anim>
                                    <p:anim calcmode="lin" valueType="num">
                                      <p:cBhvr>
                                        <p:cTn id="30" dur="500" fill="hold"/>
                                        <p:tgtEl>
                                          <p:spTgt spid="1026"/>
                                        </p:tgtEl>
                                        <p:attrNameLst>
                                          <p:attrName>ppt_x</p:attrName>
                                        </p:attrNameLst>
                                      </p:cBhvr>
                                      <p:tavLst>
                                        <p:tav tm="0">
                                          <p:val>
                                            <p:fltVal val="0.5"/>
                                          </p:val>
                                        </p:tav>
                                        <p:tav tm="100000">
                                          <p:val>
                                            <p:strVal val="#ppt_x"/>
                                          </p:val>
                                        </p:tav>
                                      </p:tavLst>
                                    </p:anim>
                                    <p:anim calcmode="lin" valueType="num">
                                      <p:cBhvr>
                                        <p:cTn id="31" dur="500" fill="hold"/>
                                        <p:tgtEl>
                                          <p:spTgt spid="1026"/>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750"/>
                            </p:stCondLst>
                            <p:childTnLst>
                              <p:par>
                                <p:cTn id="33" presetID="23" presetClass="entr" presetSubtype="36" fill="hold" nodeType="afterEffect">
                                  <p:stCondLst>
                                    <p:cond delay="0"/>
                                  </p:stCondLst>
                                  <p:childTnLst>
                                    <p:set>
                                      <p:cBhvr>
                                        <p:cTn id="34" dur="1" fill="hold">
                                          <p:stCondLst>
                                            <p:cond delay="0"/>
                                          </p:stCondLst>
                                        </p:cTn>
                                        <p:tgtEl>
                                          <p:spTgt spid="1027"/>
                                        </p:tgtEl>
                                        <p:attrNameLst>
                                          <p:attrName>style.visibility</p:attrName>
                                        </p:attrNameLst>
                                      </p:cBhvr>
                                      <p:to>
                                        <p:strVal val="visible"/>
                                      </p:to>
                                    </p:set>
                                    <p:anim calcmode="lin" valueType="num">
                                      <p:cBhvr>
                                        <p:cTn id="35" dur="500" fill="hold"/>
                                        <p:tgtEl>
                                          <p:spTgt spid="10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10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1027"/>
                                        </p:tgtEl>
                                        <p:attrNameLst>
                                          <p:attrName>ppt_x</p:attrName>
                                        </p:attrNameLst>
                                      </p:cBhvr>
                                      <p:tavLst>
                                        <p:tav tm="0">
                                          <p:val>
                                            <p:fltVal val="0.5"/>
                                          </p:val>
                                        </p:tav>
                                        <p:tav tm="100000">
                                          <p:val>
                                            <p:strVal val="#ppt_x"/>
                                          </p:val>
                                        </p:tav>
                                      </p:tavLst>
                                    </p:anim>
                                    <p:anim calcmode="lin" valueType="num">
                                      <p:cBhvr>
                                        <p:cTn id="38" dur="500" fill="hold"/>
                                        <p:tgtEl>
                                          <p:spTgt spid="1027"/>
                                        </p:tgtEl>
                                        <p:attrNameLst>
                                          <p:attrName>ppt_y</p:attrName>
                                        </p:attrNameLst>
                                      </p:cBhvr>
                                      <p:tavLst>
                                        <p:tav tm="0">
                                          <p:val>
                                            <p:strVal val="1+(6*min(max(#ppt_w*#ppt_h,.3),1)-7.4)/-.7*#ppt_h/2"/>
                                          </p:val>
                                        </p:tav>
                                        <p:tav tm="100000">
                                          <p:val>
                                            <p:strVal val="#ppt_y"/>
                                          </p:val>
                                        </p:tav>
                                      </p:tavLst>
                                    </p:anim>
                                  </p:childTnLst>
                                </p:cTn>
                              </p:par>
                              <p:par>
                                <p:cTn id="39" presetID="2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750"/>
                                        <p:tgtEl>
                                          <p:spTgt spid="1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750"/>
                                        <p:tgtEl>
                                          <p:spTgt spid="20"/>
                                        </p:tgtEl>
                                      </p:cBhvr>
                                    </p:animEffect>
                                  </p:childTnLst>
                                </p:cTn>
                              </p:par>
                            </p:childTnLst>
                          </p:cTn>
                        </p:par>
                        <p:par>
                          <p:cTn id="45" fill="hold">
                            <p:stCondLst>
                              <p:cond delay="3500"/>
                            </p:stCondLst>
                            <p:childTnLst>
                              <p:par>
                                <p:cTn id="46" presetID="22" presetClass="entr" presetSubtype="1"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1398</Words>
  <Application>Microsoft Office PowerPoint</Application>
  <PresentationFormat>On-screen Show (4:3)</PresentationFormat>
  <Paragraphs>265</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Discourse Analysis</vt:lpstr>
      <vt:lpstr>Mind Map</vt:lpstr>
      <vt:lpstr>The Function of Language</vt:lpstr>
      <vt:lpstr>Transactional view</vt:lpstr>
      <vt:lpstr>Interactional view</vt:lpstr>
      <vt:lpstr>Spoken and Written Language</vt:lpstr>
      <vt:lpstr>Criteria of Spoken and Written Text</vt:lpstr>
      <vt:lpstr>Written Text</vt:lpstr>
      <vt:lpstr>Spoken Text</vt:lpstr>
      <vt:lpstr>The Relationship between  written and spoken language</vt:lpstr>
      <vt:lpstr>Differences in Form between  Written and Spoken Language</vt:lpstr>
      <vt:lpstr>Differences in Form between  Written and Spoken Language</vt:lpstr>
      <vt:lpstr>Differences in Form between  Written and Spoken Language</vt:lpstr>
      <vt:lpstr>Differences in Form between  Written and Spoken Language</vt:lpstr>
      <vt:lpstr>Differences in Form between  Written and Spoken Language</vt:lpstr>
      <vt:lpstr>Differences in Form between  Written and Spoken Language</vt:lpstr>
      <vt:lpstr>Differences in Form between  Written and Spoken Language</vt:lpstr>
      <vt:lpstr>Differences in Form between  Written and Spoken Language</vt:lpstr>
      <vt:lpstr>Differences in Form between  Written and Spoken Language</vt:lpstr>
      <vt:lpstr>Slide 21</vt:lpstr>
      <vt:lpstr>Slide 22</vt:lpstr>
      <vt:lpstr>Slide 23</vt:lpstr>
      <vt:lpstr>Slide 24</vt:lpstr>
      <vt:lpstr>Slide 25</vt:lpstr>
      <vt:lpstr>Slide 26</vt:lpstr>
      <vt:lpstr>Slide 27</vt:lpstr>
      <vt:lpstr>Slide 28</vt:lpstr>
      <vt:lpstr>Slide 29</vt:lpstr>
      <vt:lpstr>Slide 30</vt:lpstr>
      <vt:lpstr>Discussions</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Discourse Analysis</dc:title>
  <dc:creator>Satya Permadi</dc:creator>
  <cp:lastModifiedBy>DOWO</cp:lastModifiedBy>
  <cp:revision>57</cp:revision>
  <dcterms:created xsi:type="dcterms:W3CDTF">2012-03-06T01:45:03Z</dcterms:created>
  <dcterms:modified xsi:type="dcterms:W3CDTF">2016-04-14T15:56:39Z</dcterms:modified>
</cp:coreProperties>
</file>