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73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5" r:id="rId16"/>
    <p:sldId id="277" r:id="rId17"/>
    <p:sldId id="276" r:id="rId18"/>
    <p:sldId id="278" r:id="rId19"/>
    <p:sldId id="27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70"/>
    <p:restoredTop sz="96197"/>
  </p:normalViewPr>
  <p:slideViewPr>
    <p:cSldViewPr snapToGrid="0">
      <p:cViewPr varScale="1">
        <p:scale>
          <a:sx n="77" d="100"/>
          <a:sy n="77" d="100"/>
        </p:scale>
        <p:origin x="3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CDB837-3A3A-D14D-9EF4-493E0FE6EC1B}" type="datetimeFigureOut">
              <a:rPr lang="en-US" smtClean="0"/>
              <a:t>10/23/23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6FCC3D-962C-A34C-9B9B-9BD1EAFF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485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10/23/23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10/23/23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7417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10/23/23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10/23/23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10/23/23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10/23/23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10/23/23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  <p:sldLayoutId id="2147483671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rammar-monster.com/glossary/noun_clauses.htm" TargetMode="External"/><Relationship Id="rId4" Type="http://schemas.openxmlformats.org/officeDocument/2006/relationships/hyperlink" Target="https://www.grammar-monster.com/glossary/noun_phrases.ht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85CE0-2272-220B-F4C5-888E0841D3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4" y="2530929"/>
            <a:ext cx="8957233" cy="1062126"/>
          </a:xfr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Syntactic Category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E27D33-2E53-E5F4-775B-A6207A06C5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6529" y="3992072"/>
            <a:ext cx="8825658" cy="861420"/>
          </a:xfrm>
        </p:spPr>
        <p:txBody>
          <a:bodyPr>
            <a:normAutofit/>
          </a:bodyPr>
          <a:lstStyle/>
          <a:p>
            <a:r>
              <a:rPr lang="en-US" dirty="0"/>
              <a:t>Morphosyntactic class</a:t>
            </a:r>
          </a:p>
          <a:p>
            <a:r>
              <a:rPr lang="en-US" dirty="0"/>
              <a:t>Meeting 8</a:t>
            </a:r>
          </a:p>
        </p:txBody>
      </p:sp>
    </p:spTree>
    <p:extLst>
      <p:ext uri="{BB962C8B-B14F-4D97-AF65-F5344CB8AC3E}">
        <p14:creationId xmlns:p14="http://schemas.microsoft.com/office/powerpoint/2010/main" val="1553455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996843"/>
              </p:ext>
            </p:extLst>
          </p:nvPr>
        </p:nvGraphicFramePr>
        <p:xfrm>
          <a:off x="609600" y="2365586"/>
          <a:ext cx="10972800" cy="2126827"/>
        </p:xfrm>
        <a:graphic>
          <a:graphicData uri="http://schemas.openxmlformats.org/drawingml/2006/table">
            <a:tbl>
              <a:tblPr/>
              <a:tblGrid>
                <a:gridCol w="1097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02080">
                <a:tc>
                  <a:txBody>
                    <a:bodyPr/>
                    <a:lstStyle/>
                    <a:p>
                      <a:pPr algn="l"/>
                      <a:r>
                        <a:rPr lang="en-US" sz="2500" b="1" dirty="0">
                          <a:solidFill>
                            <a:srgbClr val="000000"/>
                          </a:solidFill>
                          <a:latin typeface="sans-serif" pitchFamily="34" charset="0"/>
                          <a:ea typeface="sans-serif" pitchFamily="34" charset="-122"/>
                          <a:cs typeface="sans-serif" pitchFamily="34" charset="-120"/>
                        </a:rPr>
                        <a:t>Find the head noun in this noun phrase.</a:t>
                      </a:r>
                      <a:endParaRPr lang="en-US" sz="2500" dirty="0">
                        <a:latin typeface="sans-serif" charset="0"/>
                        <a:ea typeface="sans-serif" charset="0"/>
                        <a:cs typeface="sans-serif" charset="0"/>
                      </a:endParaRPr>
                    </a:p>
                  </a:txBody>
                  <a:tcPr marL="169333" marR="169333" marT="169333" marB="846667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4747"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>
                          <a:solidFill>
                            <a:srgbClr val="000000"/>
                          </a:solidFill>
                          <a:latin typeface="sans-serif" pitchFamily="34" charset="0"/>
                          <a:ea typeface="sans-serif" pitchFamily="34" charset="-122"/>
                          <a:cs typeface="sans-serif" pitchFamily="34" charset="-120"/>
                        </a:rPr>
                        <a:t>one true love of mine</a:t>
                      </a:r>
                      <a:endParaRPr lang="en-US" sz="2500" dirty="0">
                        <a:latin typeface="sans-serif" charset="0"/>
                        <a:ea typeface="sans-serif" charset="0"/>
                        <a:cs typeface="sans-serif" charset="0"/>
                      </a:endParaRPr>
                    </a:p>
                  </a:txBody>
                  <a:tcPr marL="169333" marR="169333" marT="169333" marB="1693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BA15A6D-AA92-98B7-BDB6-1A056A28B07E}"/>
              </a:ext>
            </a:extLst>
          </p:cNvPr>
          <p:cNvCxnSpPr>
            <a:cxnSpLocks/>
          </p:cNvCxnSpPr>
          <p:nvPr/>
        </p:nvCxnSpPr>
        <p:spPr>
          <a:xfrm>
            <a:off x="1884357" y="4343399"/>
            <a:ext cx="630242" cy="0"/>
          </a:xfrm>
          <a:prstGeom prst="line">
            <a:avLst/>
          </a:prstGeom>
          <a:ln w="1079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475941"/>
              </p:ext>
            </p:extLst>
          </p:nvPr>
        </p:nvGraphicFramePr>
        <p:xfrm>
          <a:off x="609600" y="2193472"/>
          <a:ext cx="10972800" cy="2126827"/>
        </p:xfrm>
        <a:graphic>
          <a:graphicData uri="http://schemas.openxmlformats.org/drawingml/2006/table">
            <a:tbl>
              <a:tblPr/>
              <a:tblGrid>
                <a:gridCol w="1097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02080">
                <a:tc>
                  <a:txBody>
                    <a:bodyPr/>
                    <a:lstStyle/>
                    <a:p>
                      <a:pPr algn="l"/>
                      <a:r>
                        <a:rPr lang="en-US" sz="2500" b="1" dirty="0">
                          <a:solidFill>
                            <a:srgbClr val="000000"/>
                          </a:solidFill>
                          <a:latin typeface="sans-serif" pitchFamily="34" charset="0"/>
                          <a:ea typeface="sans-serif" pitchFamily="34" charset="-122"/>
                          <a:cs typeface="sans-serif" pitchFamily="34" charset="-120"/>
                        </a:rPr>
                        <a:t>Find the head noun in this noun phrase.</a:t>
                      </a:r>
                      <a:endParaRPr lang="en-US" sz="2500" dirty="0">
                        <a:latin typeface="sans-serif" charset="0"/>
                        <a:ea typeface="sans-serif" charset="0"/>
                        <a:cs typeface="sans-serif" charset="0"/>
                      </a:endParaRPr>
                    </a:p>
                  </a:txBody>
                  <a:tcPr marL="169333" marR="169333" marT="169333" marB="846667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4747"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>
                          <a:solidFill>
                            <a:srgbClr val="000000"/>
                          </a:solidFill>
                          <a:latin typeface="sans-serif" pitchFamily="34" charset="0"/>
                          <a:ea typeface="sans-serif" pitchFamily="34" charset="-122"/>
                          <a:cs typeface="sans-serif" pitchFamily="34" charset="-120"/>
                        </a:rPr>
                        <a:t>three devils in disguise</a:t>
                      </a:r>
                      <a:endParaRPr lang="en-US" sz="2500" dirty="0">
                        <a:latin typeface="sans-serif" charset="0"/>
                        <a:ea typeface="sans-serif" charset="0"/>
                        <a:cs typeface="sans-serif" charset="0"/>
                      </a:endParaRPr>
                    </a:p>
                  </a:txBody>
                  <a:tcPr marL="169333" marR="169333" marT="169333" marB="1693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B9315C-5139-6CEC-0BD1-0E90CC67DB96}"/>
              </a:ext>
            </a:extLst>
          </p:cNvPr>
          <p:cNvCxnSpPr>
            <a:cxnSpLocks/>
          </p:cNvCxnSpPr>
          <p:nvPr/>
        </p:nvCxnSpPr>
        <p:spPr>
          <a:xfrm>
            <a:off x="1590443" y="4114799"/>
            <a:ext cx="662899" cy="0"/>
          </a:xfrm>
          <a:prstGeom prst="line">
            <a:avLst/>
          </a:prstGeom>
          <a:ln w="1079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595008"/>
              </p:ext>
            </p:extLst>
          </p:nvPr>
        </p:nvGraphicFramePr>
        <p:xfrm>
          <a:off x="609600" y="1866900"/>
          <a:ext cx="10972800" cy="2851574"/>
        </p:xfrm>
        <a:graphic>
          <a:graphicData uri="http://schemas.openxmlformats.org/drawingml/2006/table">
            <a:tbl>
              <a:tblPr/>
              <a:tblGrid>
                <a:gridCol w="1097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02080">
                <a:tc>
                  <a:txBody>
                    <a:bodyPr/>
                    <a:lstStyle/>
                    <a:p>
                      <a:pPr algn="l"/>
                      <a:r>
                        <a:rPr lang="en-US" sz="2500" b="1" dirty="0">
                          <a:solidFill>
                            <a:srgbClr val="000000"/>
                          </a:solidFill>
                          <a:latin typeface="sans-serif" pitchFamily="34" charset="0"/>
                          <a:ea typeface="sans-serif" pitchFamily="34" charset="-122"/>
                          <a:cs typeface="sans-serif" pitchFamily="34" charset="-120"/>
                        </a:rPr>
                        <a:t>Select the one with a noun phrase between the asterisks:</a:t>
                      </a:r>
                      <a:endParaRPr lang="en-US" sz="2500" dirty="0">
                        <a:latin typeface="sans-serif" charset="0"/>
                        <a:ea typeface="sans-serif" charset="0"/>
                        <a:cs typeface="sans-serif" charset="0"/>
                      </a:endParaRPr>
                    </a:p>
                  </a:txBody>
                  <a:tcPr marL="169333" marR="169333" marT="169333" marB="846667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4747"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>
                          <a:solidFill>
                            <a:srgbClr val="000000"/>
                          </a:solidFill>
                          <a:latin typeface="sans-serif" pitchFamily="34" charset="0"/>
                          <a:ea typeface="sans-serif" pitchFamily="34" charset="-122"/>
                          <a:cs typeface="sans-serif" pitchFamily="34" charset="-120"/>
                        </a:rPr>
                        <a:t>A. *</a:t>
                      </a:r>
                      <a:r>
                        <a:rPr lang="en-US" sz="2500" b="1" dirty="0">
                          <a:solidFill>
                            <a:srgbClr val="000000"/>
                          </a:solidFill>
                          <a:latin typeface="sans-serif" pitchFamily="34" charset="0"/>
                          <a:ea typeface="sans-serif" pitchFamily="34" charset="-122"/>
                          <a:cs typeface="sans-serif" pitchFamily="34" charset="-120"/>
                        </a:rPr>
                        <a:t>There cannot be</a:t>
                      </a:r>
                      <a:r>
                        <a:rPr lang="en-US" sz="2500" b="0" dirty="0">
                          <a:solidFill>
                            <a:srgbClr val="000000"/>
                          </a:solidFill>
                          <a:latin typeface="sans-serif" pitchFamily="34" charset="0"/>
                          <a:ea typeface="sans-serif" pitchFamily="34" charset="-122"/>
                          <a:cs typeface="sans-serif" pitchFamily="34" charset="-120"/>
                        </a:rPr>
                        <a:t>* a crisis next week. My schedule is already full.</a:t>
                      </a:r>
                      <a:endParaRPr lang="en-US" sz="2500" dirty="0">
                        <a:latin typeface="sans-serif" charset="0"/>
                        <a:ea typeface="sans-serif" charset="0"/>
                        <a:cs typeface="sans-serif" charset="0"/>
                      </a:endParaRPr>
                    </a:p>
                  </a:txBody>
                  <a:tcPr marL="169333" marR="169333" marT="169333" marB="1693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4747"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>
                          <a:solidFill>
                            <a:srgbClr val="000000"/>
                          </a:solidFill>
                          <a:latin typeface="sans-serif" pitchFamily="34" charset="0"/>
                          <a:ea typeface="sans-serif" pitchFamily="34" charset="-122"/>
                          <a:cs typeface="sans-serif" pitchFamily="34" charset="-120"/>
                        </a:rPr>
                        <a:t>B. You can tell a lot about a fellow's character by *</a:t>
                      </a:r>
                      <a:r>
                        <a:rPr lang="en-US" sz="2500" b="1" dirty="0">
                          <a:solidFill>
                            <a:srgbClr val="000000"/>
                          </a:solidFill>
                          <a:latin typeface="sans-serif" pitchFamily="34" charset="0"/>
                          <a:ea typeface="sans-serif" pitchFamily="34" charset="-122"/>
                          <a:cs typeface="sans-serif" pitchFamily="34" charset="-120"/>
                        </a:rPr>
                        <a:t>his way of eating jellybeans</a:t>
                      </a:r>
                      <a:r>
                        <a:rPr lang="en-US" sz="2500" b="0" dirty="0">
                          <a:solidFill>
                            <a:srgbClr val="000000"/>
                          </a:solidFill>
                          <a:latin typeface="sans-serif" pitchFamily="34" charset="0"/>
                          <a:ea typeface="sans-serif" pitchFamily="34" charset="-122"/>
                          <a:cs typeface="sans-serif" pitchFamily="34" charset="-120"/>
                        </a:rPr>
                        <a:t>*.</a:t>
                      </a:r>
                      <a:endParaRPr lang="en-US" sz="2500" dirty="0">
                        <a:latin typeface="sans-serif" charset="0"/>
                        <a:ea typeface="sans-serif" charset="0"/>
                        <a:cs typeface="sans-serif" charset="0"/>
                      </a:endParaRPr>
                    </a:p>
                  </a:txBody>
                  <a:tcPr marL="169333" marR="169333" marT="169333" marB="1693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A0C5F9D-E99B-1722-311D-34E73BC4993B}"/>
              </a:ext>
            </a:extLst>
          </p:cNvPr>
          <p:cNvCxnSpPr>
            <a:cxnSpLocks/>
          </p:cNvCxnSpPr>
          <p:nvPr/>
        </p:nvCxnSpPr>
        <p:spPr>
          <a:xfrm>
            <a:off x="7002064" y="4539342"/>
            <a:ext cx="3892005" cy="0"/>
          </a:xfrm>
          <a:prstGeom prst="line">
            <a:avLst/>
          </a:prstGeom>
          <a:ln w="1079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819725"/>
              </p:ext>
            </p:extLst>
          </p:nvPr>
        </p:nvGraphicFramePr>
        <p:xfrm>
          <a:off x="478972" y="1810173"/>
          <a:ext cx="10972800" cy="3237654"/>
        </p:xfrm>
        <a:graphic>
          <a:graphicData uri="http://schemas.openxmlformats.org/drawingml/2006/table">
            <a:tbl>
              <a:tblPr/>
              <a:tblGrid>
                <a:gridCol w="1097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02080">
                <a:tc>
                  <a:txBody>
                    <a:bodyPr/>
                    <a:lstStyle/>
                    <a:p>
                      <a:pPr algn="l"/>
                      <a:r>
                        <a:rPr lang="en-US" sz="2500" b="1" dirty="0">
                          <a:solidFill>
                            <a:srgbClr val="000000"/>
                          </a:solidFill>
                          <a:latin typeface="sans-serif" pitchFamily="34" charset="0"/>
                          <a:ea typeface="sans-serif" pitchFamily="34" charset="-122"/>
                          <a:cs typeface="sans-serif" pitchFamily="34" charset="-120"/>
                        </a:rPr>
                        <a:t>Select the one with a noun phrase between the asterisks:</a:t>
                      </a:r>
                      <a:endParaRPr lang="en-US" sz="2500" dirty="0">
                        <a:latin typeface="sans-serif" charset="0"/>
                        <a:ea typeface="sans-serif" charset="0"/>
                        <a:cs typeface="sans-serif" charset="0"/>
                      </a:endParaRPr>
                    </a:p>
                  </a:txBody>
                  <a:tcPr marL="169333" marR="169333" marT="169333" marB="846667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4747"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>
                          <a:solidFill>
                            <a:srgbClr val="000000"/>
                          </a:solidFill>
                          <a:latin typeface="sans-serif" pitchFamily="34" charset="0"/>
                          <a:ea typeface="sans-serif" pitchFamily="34" charset="-122"/>
                          <a:cs typeface="sans-serif" pitchFamily="34" charset="-120"/>
                        </a:rPr>
                        <a:t>A. I am *</a:t>
                      </a:r>
                      <a:r>
                        <a:rPr lang="en-US" sz="2500" b="1" dirty="0">
                          <a:solidFill>
                            <a:srgbClr val="000000"/>
                          </a:solidFill>
                          <a:latin typeface="sans-serif" pitchFamily="34" charset="0"/>
                          <a:ea typeface="sans-serif" pitchFamily="34" charset="-122"/>
                          <a:cs typeface="sans-serif" pitchFamily="34" charset="-120"/>
                        </a:rPr>
                        <a:t>just going outside</a:t>
                      </a:r>
                      <a:r>
                        <a:rPr lang="en-US" sz="2500" b="0" dirty="0">
                          <a:solidFill>
                            <a:srgbClr val="000000"/>
                          </a:solidFill>
                          <a:latin typeface="sans-serif" pitchFamily="34" charset="0"/>
                          <a:ea typeface="sans-serif" pitchFamily="34" charset="-122"/>
                          <a:cs typeface="sans-serif" pitchFamily="34" charset="-120"/>
                        </a:rPr>
                        <a:t>* and may be some time.</a:t>
                      </a:r>
                      <a:endParaRPr lang="en-US" sz="2500" dirty="0">
                        <a:latin typeface="sans-serif" charset="0"/>
                        <a:ea typeface="sans-serif" charset="0"/>
                        <a:cs typeface="sans-serif" charset="0"/>
                      </a:endParaRPr>
                    </a:p>
                  </a:txBody>
                  <a:tcPr marL="169333" marR="169333" marT="169333" marB="1693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0827"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>
                          <a:solidFill>
                            <a:srgbClr val="000000"/>
                          </a:solidFill>
                          <a:latin typeface="sans-serif" pitchFamily="34" charset="0"/>
                          <a:ea typeface="sans-serif" pitchFamily="34" charset="-122"/>
                          <a:cs typeface="sans-serif" pitchFamily="34" charset="-120"/>
                        </a:rPr>
                        <a:t>B. In America any boy may become President, and I suppose it's just *</a:t>
                      </a:r>
                      <a:r>
                        <a:rPr lang="en-US" sz="2500" b="1" dirty="0">
                          <a:solidFill>
                            <a:srgbClr val="000000"/>
                          </a:solidFill>
                          <a:latin typeface="sans-serif" pitchFamily="34" charset="0"/>
                          <a:ea typeface="sans-serif" pitchFamily="34" charset="-122"/>
                          <a:cs typeface="sans-serif" pitchFamily="34" charset="-120"/>
                        </a:rPr>
                        <a:t>one of the risks that he takes</a:t>
                      </a:r>
                      <a:r>
                        <a:rPr lang="en-US" sz="2500" b="0" dirty="0">
                          <a:solidFill>
                            <a:srgbClr val="000000"/>
                          </a:solidFill>
                          <a:latin typeface="sans-serif" pitchFamily="34" charset="0"/>
                          <a:ea typeface="sans-serif" pitchFamily="34" charset="-122"/>
                          <a:cs typeface="sans-serif" pitchFamily="34" charset="-120"/>
                        </a:rPr>
                        <a:t>*.</a:t>
                      </a:r>
                      <a:endParaRPr lang="en-US" sz="2500" dirty="0">
                        <a:latin typeface="sans-serif" charset="0"/>
                        <a:ea typeface="sans-serif" charset="0"/>
                        <a:cs typeface="sans-serif" charset="0"/>
                      </a:endParaRPr>
                    </a:p>
                  </a:txBody>
                  <a:tcPr marL="169333" marR="169333" marT="169333" marB="1693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73A5723-4EFE-12B4-F979-C0CF0902277D}"/>
              </a:ext>
            </a:extLst>
          </p:cNvPr>
          <p:cNvCxnSpPr>
            <a:cxnSpLocks/>
          </p:cNvCxnSpPr>
          <p:nvPr/>
        </p:nvCxnSpPr>
        <p:spPr>
          <a:xfrm>
            <a:off x="659715" y="4898571"/>
            <a:ext cx="2442714" cy="0"/>
          </a:xfrm>
          <a:prstGeom prst="line">
            <a:avLst/>
          </a:prstGeom>
          <a:ln w="1079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2267657-53F6-3D03-A999-3CB665417E3A}"/>
              </a:ext>
            </a:extLst>
          </p:cNvPr>
          <p:cNvCxnSpPr>
            <a:cxnSpLocks/>
          </p:cNvCxnSpPr>
          <p:nvPr/>
        </p:nvCxnSpPr>
        <p:spPr>
          <a:xfrm>
            <a:off x="9633857" y="4528457"/>
            <a:ext cx="1344386" cy="0"/>
          </a:xfrm>
          <a:prstGeom prst="line">
            <a:avLst/>
          </a:prstGeom>
          <a:ln w="1079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774841"/>
              </p:ext>
            </p:extLst>
          </p:nvPr>
        </p:nvGraphicFramePr>
        <p:xfrm>
          <a:off x="609600" y="2601685"/>
          <a:ext cx="10972800" cy="2126827"/>
        </p:xfrm>
        <a:graphic>
          <a:graphicData uri="http://schemas.openxmlformats.org/drawingml/2006/table">
            <a:tbl>
              <a:tblPr/>
              <a:tblGrid>
                <a:gridCol w="1097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02080">
                <a:tc>
                  <a:txBody>
                    <a:bodyPr/>
                    <a:lstStyle/>
                    <a:p>
                      <a:pPr algn="l"/>
                      <a:r>
                        <a:rPr lang="en-US" sz="2500" b="1" dirty="0">
                          <a:solidFill>
                            <a:srgbClr val="000000"/>
                          </a:solidFill>
                          <a:latin typeface="sans-serif" pitchFamily="34" charset="0"/>
                          <a:ea typeface="sans-serif" pitchFamily="34" charset="-122"/>
                          <a:cs typeface="sans-serif" pitchFamily="34" charset="-120"/>
                        </a:rPr>
                        <a:t>Find the head noun in this noun phrase.</a:t>
                      </a:r>
                      <a:endParaRPr lang="en-US" sz="2500" dirty="0">
                        <a:latin typeface="sans-serif" charset="0"/>
                        <a:ea typeface="sans-serif" charset="0"/>
                        <a:cs typeface="sans-serif" charset="0"/>
                      </a:endParaRPr>
                    </a:p>
                  </a:txBody>
                  <a:tcPr marL="169333" marR="169333" marT="169333" marB="846667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4747"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>
                          <a:solidFill>
                            <a:srgbClr val="000000"/>
                          </a:solidFill>
                          <a:latin typeface="sans-serif" pitchFamily="34" charset="0"/>
                          <a:ea typeface="sans-serif" pitchFamily="34" charset="-122"/>
                          <a:cs typeface="sans-serif" pitchFamily="34" charset="-120"/>
                        </a:rPr>
                        <a:t>the heavy one in the middle</a:t>
                      </a:r>
                      <a:endParaRPr lang="en-US" sz="2500" dirty="0">
                        <a:latin typeface="sans-serif" charset="0"/>
                        <a:ea typeface="sans-serif" charset="0"/>
                        <a:cs typeface="sans-serif" charset="0"/>
                      </a:endParaRPr>
                    </a:p>
                  </a:txBody>
                  <a:tcPr marL="169333" marR="169333" marT="169333" marB="1693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299F8DE-CD30-4E1F-5CF1-95EC8949E61C}"/>
              </a:ext>
            </a:extLst>
          </p:cNvPr>
          <p:cNvCxnSpPr>
            <a:cxnSpLocks/>
          </p:cNvCxnSpPr>
          <p:nvPr/>
        </p:nvCxnSpPr>
        <p:spPr>
          <a:xfrm>
            <a:off x="2106386" y="4539342"/>
            <a:ext cx="489857" cy="0"/>
          </a:xfrm>
          <a:prstGeom prst="line">
            <a:avLst/>
          </a:prstGeom>
          <a:ln w="1079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C5959A0-2878-C244-8016-E77A8551407A}"/>
              </a:ext>
            </a:extLst>
          </p:cNvPr>
          <p:cNvCxnSpPr>
            <a:cxnSpLocks/>
          </p:cNvCxnSpPr>
          <p:nvPr/>
        </p:nvCxnSpPr>
        <p:spPr>
          <a:xfrm>
            <a:off x="5803324" y="5535390"/>
            <a:ext cx="133102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499FFC-EE08-C93A-B6B6-FE6DD204E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 always contains a verb (V) , and other categories such as a noun phrase or prepositional phrase (PP) --- a preposition followed by an NP, such as </a:t>
            </a:r>
            <a:r>
              <a:rPr lang="en-US" i="1" dirty="0"/>
              <a:t>in the park</a:t>
            </a:r>
            <a:r>
              <a:rPr lang="en-US" dirty="0"/>
              <a:t>, </a:t>
            </a:r>
            <a:r>
              <a:rPr lang="en-US" i="1" dirty="0"/>
              <a:t>on the roof</a:t>
            </a:r>
            <a:r>
              <a:rPr lang="en-US" dirty="0"/>
              <a:t>, </a:t>
            </a:r>
            <a:r>
              <a:rPr lang="en-US" i="1" dirty="0"/>
              <a:t>with a balloon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	For example: </a:t>
            </a:r>
          </a:p>
          <a:p>
            <a:pPr marL="0" indent="0">
              <a:buNone/>
            </a:pPr>
            <a:r>
              <a:rPr lang="en-US" dirty="0"/>
              <a:t>	The child …</a:t>
            </a:r>
          </a:p>
          <a:p>
            <a:pPr marL="722313" indent="-433388">
              <a:buFont typeface="+mj-lt"/>
              <a:buAutoNum type="alphaLcParenR"/>
            </a:pPr>
            <a:r>
              <a:rPr lang="en-US" dirty="0"/>
              <a:t>saw a clown</a:t>
            </a:r>
          </a:p>
          <a:p>
            <a:pPr marL="722313" indent="-433388">
              <a:buFont typeface="+mj-lt"/>
              <a:buAutoNum type="alphaLcParenR"/>
            </a:pPr>
            <a:r>
              <a:rPr lang="en-US" dirty="0"/>
              <a:t>slept </a:t>
            </a:r>
          </a:p>
          <a:p>
            <a:pPr marL="722313" indent="-433388">
              <a:buFont typeface="+mj-lt"/>
              <a:buAutoNum type="alphaLcParenR"/>
            </a:pPr>
            <a:r>
              <a:rPr lang="en-US" dirty="0"/>
              <a:t>smart </a:t>
            </a:r>
          </a:p>
          <a:p>
            <a:pPr marL="722313" indent="-433388">
              <a:buFont typeface="+mj-lt"/>
              <a:buAutoNum type="alphaLcParenR"/>
            </a:pPr>
            <a:r>
              <a:rPr lang="en-US" dirty="0"/>
              <a:t>ate the cake </a:t>
            </a:r>
          </a:p>
          <a:p>
            <a:pPr marL="722313" indent="-433388">
              <a:buFont typeface="+mj-lt"/>
              <a:buAutoNum type="alphaLcParenR"/>
            </a:pPr>
            <a:r>
              <a:rPr lang="en-US" dirty="0"/>
              <a:t>found the cake in the cupboard </a:t>
            </a:r>
          </a:p>
          <a:p>
            <a:pPr marL="722313" indent="-433388">
              <a:buFont typeface="+mj-lt"/>
              <a:buAutoNum type="alphaLcParenR"/>
            </a:pPr>
            <a:r>
              <a:rPr lang="en-US" dirty="0"/>
              <a:t>realized that Earth was round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88A1CD-3AF8-C652-4CEA-4D33BC1F5BFB}"/>
              </a:ext>
            </a:extLst>
          </p:cNvPr>
          <p:cNvSpPr txBox="1"/>
          <p:nvPr/>
        </p:nvSpPr>
        <p:spPr>
          <a:xfrm>
            <a:off x="1103312" y="816429"/>
            <a:ext cx="3477234" cy="76944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400" dirty="0"/>
              <a:t>Verb Phrase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FD6E5C-FD91-71EB-1A61-285C73E27D27}"/>
              </a:ext>
            </a:extLst>
          </p:cNvPr>
          <p:cNvSpPr txBox="1"/>
          <p:nvPr/>
        </p:nvSpPr>
        <p:spPr>
          <a:xfrm>
            <a:off x="3409410" y="3846937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⎷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43CF1C-11BD-B439-ECD7-5A918A30F6E0}"/>
              </a:ext>
            </a:extLst>
          </p:cNvPr>
          <p:cNvSpPr txBox="1"/>
          <p:nvPr/>
        </p:nvSpPr>
        <p:spPr>
          <a:xfrm>
            <a:off x="3509161" y="5010492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⎷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634585-9BB5-E266-401B-FAF098FB45D7}"/>
              </a:ext>
            </a:extLst>
          </p:cNvPr>
          <p:cNvSpPr txBox="1"/>
          <p:nvPr/>
        </p:nvSpPr>
        <p:spPr>
          <a:xfrm>
            <a:off x="5829377" y="5465853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⎷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7BE39B-C4B7-56FA-8FE4-B9645DF71425}"/>
              </a:ext>
            </a:extLst>
          </p:cNvPr>
          <p:cNvSpPr txBox="1"/>
          <p:nvPr/>
        </p:nvSpPr>
        <p:spPr>
          <a:xfrm>
            <a:off x="5445756" y="5879067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⎷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383590-21EE-84CD-1509-0E2545B2B6CC}"/>
              </a:ext>
            </a:extLst>
          </p:cNvPr>
          <p:cNvSpPr txBox="1"/>
          <p:nvPr/>
        </p:nvSpPr>
        <p:spPr>
          <a:xfrm>
            <a:off x="2441683" y="4279360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⎷</a:t>
            </a:r>
          </a:p>
        </p:txBody>
      </p:sp>
    </p:spTree>
    <p:extLst>
      <p:ext uri="{BB962C8B-B14F-4D97-AF65-F5344CB8AC3E}">
        <p14:creationId xmlns:p14="http://schemas.microsoft.com/office/powerpoint/2010/main" val="218187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10D2A-7D26-C705-7C9D-126FB3ACA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781" y="105654"/>
            <a:ext cx="5228973" cy="692478"/>
          </a:xfr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>Prepositional Phrase </a:t>
            </a:r>
          </a:p>
        </p:txBody>
      </p:sp>
      <p:pic>
        <p:nvPicPr>
          <p:cNvPr id="5" name="Content Placeholder 4" descr="A cartoon character with words&#10;&#10;Description automatically generated">
            <a:extLst>
              <a:ext uri="{FF2B5EF4-FFF2-40B4-BE49-F238E27FC236}">
                <a16:creationId xmlns:a16="http://schemas.microsoft.com/office/drawing/2014/main" id="{A5B5AC0F-D6DB-FCCA-106E-5FF2244B9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32" y="930729"/>
            <a:ext cx="7172197" cy="575826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CEA7674-608E-4707-EA5E-A4A86A6CE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0129" y="1392986"/>
            <a:ext cx="4490357" cy="50078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Other examples: </a:t>
            </a:r>
          </a:p>
          <a:p>
            <a:pPr marL="0" indent="0" algn="l">
              <a:buNone/>
            </a:pPr>
            <a:r>
              <a:rPr lang="en-ID" b="0" i="1" dirty="0">
                <a:effectLst/>
                <a:latin typeface="Arial" panose="020B0604020202020204" pitchFamily="34" charset="0"/>
              </a:rPr>
              <a:t>It's a present </a:t>
            </a:r>
            <a:r>
              <a:rPr lang="en-ID" b="1" i="1" u="sng" dirty="0">
                <a:effectLst/>
                <a:latin typeface="Arial" panose="020B0604020202020204" pitchFamily="34" charset="0"/>
              </a:rPr>
              <a:t>from</a:t>
            </a:r>
            <a:r>
              <a:rPr lang="en-ID" b="0" i="1" dirty="0">
                <a:effectLst/>
                <a:latin typeface="Arial" panose="020B0604020202020204" pitchFamily="34" charset="0"/>
              </a:rPr>
              <a:t> her.</a:t>
            </a:r>
          </a:p>
          <a:p>
            <a:pPr marL="0" indent="0" algn="l">
              <a:buNone/>
            </a:pPr>
            <a:r>
              <a:rPr lang="en-ID" b="0" i="0" dirty="0">
                <a:effectLst/>
                <a:latin typeface="Arial" panose="020B0604020202020204" pitchFamily="34" charset="0"/>
              </a:rPr>
              <a:t>(Remember that the "noun" can be a pronoun.) </a:t>
            </a:r>
          </a:p>
          <a:p>
            <a:pPr marL="0" indent="0" algn="l">
              <a:buNone/>
            </a:pPr>
            <a:endParaRPr lang="en-ID" b="0" i="0" dirty="0">
              <a:effectLst/>
              <a:latin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ID" b="0" i="1" dirty="0">
                <a:effectLst/>
                <a:latin typeface="Arial" panose="020B0604020202020204" pitchFamily="34" charset="0"/>
              </a:rPr>
              <a:t>She stole it </a:t>
            </a:r>
            <a:r>
              <a:rPr lang="en-ID" b="1" i="1" u="sng" dirty="0">
                <a:effectLst/>
                <a:latin typeface="Arial" panose="020B0604020202020204" pitchFamily="34" charset="0"/>
              </a:rPr>
              <a:t>from</a:t>
            </a:r>
            <a:r>
              <a:rPr lang="en-ID" b="0" i="1" dirty="0">
                <a:effectLst/>
                <a:latin typeface="Arial" panose="020B0604020202020204" pitchFamily="34" charset="0"/>
              </a:rPr>
              <a:t> the man across the street.</a:t>
            </a:r>
          </a:p>
          <a:p>
            <a:pPr marL="0" indent="0" algn="l">
              <a:buNone/>
            </a:pPr>
            <a:r>
              <a:rPr lang="en-ID" b="0" i="0" dirty="0">
                <a:effectLst/>
                <a:latin typeface="Arial" panose="020B0604020202020204" pitchFamily="34" charset="0"/>
              </a:rPr>
              <a:t>(Here, the noun is </a:t>
            </a:r>
            <a:r>
              <a:rPr lang="en-ID" b="0" i="0" u="sng" dirty="0">
                <a:effectLst/>
                <a:latin typeface="Arial" panose="020B0604020202020204" pitchFamily="34" charset="0"/>
              </a:rPr>
              <a:t>a </a:t>
            </a:r>
            <a:r>
              <a:rPr lang="en-ID" b="0" i="0" u="sng" dirty="0">
                <a:effectLst/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noun phrase</a:t>
            </a:r>
            <a:r>
              <a:rPr lang="en-ID" b="0" i="0" dirty="0">
                <a:effectLst/>
                <a:latin typeface="Arial" panose="020B0604020202020204" pitchFamily="34" charset="0"/>
              </a:rPr>
              <a:t>.)</a:t>
            </a:r>
          </a:p>
          <a:p>
            <a:pPr marL="0" indent="0" algn="l">
              <a:buNone/>
            </a:pPr>
            <a:endParaRPr lang="en-ID" b="0" i="0" dirty="0">
              <a:effectLst/>
              <a:latin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ID" b="0" i="1" dirty="0">
                <a:effectLst/>
                <a:latin typeface="Arial" panose="020B0604020202020204" pitchFamily="34" charset="0"/>
              </a:rPr>
              <a:t>It's obvious </a:t>
            </a:r>
            <a:r>
              <a:rPr lang="en-ID" b="1" i="1" u="sng" dirty="0">
                <a:effectLst/>
                <a:latin typeface="Arial" panose="020B0604020202020204" pitchFamily="34" charset="0"/>
              </a:rPr>
              <a:t>from</a:t>
            </a:r>
            <a:r>
              <a:rPr lang="en-ID" b="0" i="1" dirty="0">
                <a:effectLst/>
                <a:latin typeface="Arial" panose="020B0604020202020204" pitchFamily="34" charset="0"/>
              </a:rPr>
              <a:t> what he said.</a:t>
            </a:r>
          </a:p>
          <a:p>
            <a:pPr marL="0" indent="0" algn="l">
              <a:buNone/>
            </a:pPr>
            <a:r>
              <a:rPr lang="en-ID" b="0" i="0" dirty="0">
                <a:effectLst/>
                <a:latin typeface="Arial" panose="020B0604020202020204" pitchFamily="34" charset="0"/>
              </a:rPr>
              <a:t>(Here, the noun is a </a:t>
            </a:r>
            <a:r>
              <a:rPr lang="en-ID" b="0" i="0" dirty="0">
                <a:effectLst/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noun clause</a:t>
            </a:r>
            <a:r>
              <a:rPr lang="en-ID" b="0" i="0" dirty="0">
                <a:effectLst/>
                <a:latin typeface="Arial" panose="020B0604020202020204" pitchFamily="34" charset="0"/>
              </a:rPr>
              <a:t>.)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34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A2715-9CBB-7D4A-C0A1-7C1320AFD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241370"/>
            <a:ext cx="3824917" cy="73646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Adjective Phrase</a:t>
            </a:r>
          </a:p>
        </p:txBody>
      </p:sp>
      <p:pic>
        <p:nvPicPr>
          <p:cNvPr id="5" name="Content Placeholder 4" descr="A diagram of a word&#10;&#10;Description automatically generated">
            <a:extLst>
              <a:ext uri="{FF2B5EF4-FFF2-40B4-BE49-F238E27FC236}">
                <a16:creationId xmlns:a16="http://schemas.microsoft.com/office/drawing/2014/main" id="{EFE5C521-06A9-D7C8-1CF1-A9B63A57BE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4838" y="96295"/>
            <a:ext cx="5997089" cy="65902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76559B8-22FC-B2FE-83B3-82E34930E735}"/>
              </a:ext>
            </a:extLst>
          </p:cNvPr>
          <p:cNvSpPr txBox="1">
            <a:spLocks/>
          </p:cNvSpPr>
          <p:nvPr/>
        </p:nvSpPr>
        <p:spPr>
          <a:xfrm>
            <a:off x="6515101" y="1632858"/>
            <a:ext cx="5355770" cy="46155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2600" dirty="0">
                <a:solidFill>
                  <a:schemeClr val="tx1"/>
                </a:solidFill>
              </a:rPr>
              <a:t>Other examples: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+mj-lt"/>
              <a:buAutoNum type="arabicPeriod"/>
            </a:pPr>
            <a:r>
              <a:rPr lang="en-US" sz="2300" dirty="0">
                <a:solidFill>
                  <a:schemeClr val="tx1"/>
                </a:solidFill>
              </a:rPr>
              <a:t>She had </a:t>
            </a:r>
            <a:r>
              <a:rPr lang="en-US" sz="2300" u="sng" dirty="0">
                <a:solidFill>
                  <a:schemeClr val="tx1"/>
                </a:solidFill>
              </a:rPr>
              <a:t>extremely blue </a:t>
            </a:r>
            <a:r>
              <a:rPr lang="en-US" sz="2300" dirty="0">
                <a:solidFill>
                  <a:schemeClr val="tx1"/>
                </a:solidFill>
              </a:rPr>
              <a:t>eyes.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+mj-lt"/>
              <a:buAutoNum type="arabicPeriod"/>
            </a:pPr>
            <a:r>
              <a:rPr lang="en-US" sz="2300" dirty="0">
                <a:solidFill>
                  <a:schemeClr val="tx1"/>
                </a:solidFill>
              </a:rPr>
              <a:t>She wore </a:t>
            </a:r>
            <a:r>
              <a:rPr lang="en-US" sz="2300" u="sng" dirty="0">
                <a:solidFill>
                  <a:schemeClr val="tx1"/>
                </a:solidFill>
              </a:rPr>
              <a:t>very expensive </a:t>
            </a:r>
            <a:r>
              <a:rPr lang="en-US" sz="2300" dirty="0">
                <a:solidFill>
                  <a:schemeClr val="tx1"/>
                </a:solidFill>
              </a:rPr>
              <a:t>shoes.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+mj-lt"/>
              <a:buAutoNum type="arabicPeriod"/>
            </a:pPr>
            <a:r>
              <a:rPr lang="en-US" sz="2300" dirty="0">
                <a:solidFill>
                  <a:schemeClr val="tx1"/>
                </a:solidFill>
              </a:rPr>
              <a:t> I'm a </a:t>
            </a:r>
            <a:r>
              <a:rPr lang="en-US" sz="2300" u="sng" dirty="0">
                <a:solidFill>
                  <a:schemeClr val="tx1"/>
                </a:solidFill>
              </a:rPr>
              <a:t>fairly intelligent </a:t>
            </a:r>
            <a:r>
              <a:rPr lang="en-US" sz="2300" dirty="0">
                <a:solidFill>
                  <a:schemeClr val="tx1"/>
                </a:solidFill>
              </a:rPr>
              <a:t>person, but I don't think my grades reflected that.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+mj-lt"/>
              <a:buAutoNum type="arabicPeriod"/>
            </a:pPr>
            <a:r>
              <a:rPr lang="en-US" sz="2300" dirty="0">
                <a:solidFill>
                  <a:schemeClr val="tx1"/>
                </a:solidFill>
              </a:rPr>
              <a:t>I am </a:t>
            </a:r>
            <a:r>
              <a:rPr lang="en-US" sz="2300" u="sng" dirty="0">
                <a:solidFill>
                  <a:schemeClr val="tx1"/>
                </a:solidFill>
              </a:rPr>
              <a:t>sad about the result</a:t>
            </a:r>
            <a:r>
              <a:rPr lang="en-US" sz="2300" dirty="0">
                <a:solidFill>
                  <a:schemeClr val="tx1"/>
                </a:solidFill>
              </a:rPr>
              <a:t>. 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+mj-lt"/>
              <a:buAutoNum type="arabicPeriod"/>
            </a:pPr>
            <a:r>
              <a:rPr lang="en-US" sz="2300" dirty="0">
                <a:solidFill>
                  <a:schemeClr val="tx1"/>
                </a:solidFill>
              </a:rPr>
              <a:t>I am </a:t>
            </a:r>
            <a:r>
              <a:rPr lang="en-US" sz="2300" u="sng" dirty="0">
                <a:solidFill>
                  <a:schemeClr val="tx1"/>
                </a:solidFill>
              </a:rPr>
              <a:t>awfully sad </a:t>
            </a:r>
            <a:r>
              <a:rPr lang="en-US" sz="2300" dirty="0">
                <a:solidFill>
                  <a:schemeClr val="tx1"/>
                </a:solidFill>
              </a:rPr>
              <a:t>about the result. I am very sad.</a:t>
            </a:r>
          </a:p>
        </p:txBody>
      </p:sp>
    </p:spTree>
    <p:extLst>
      <p:ext uri="{BB962C8B-B14F-4D97-AF65-F5344CB8AC3E}">
        <p14:creationId xmlns:p14="http://schemas.microsoft.com/office/powerpoint/2010/main" val="31419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7D9930-D8B4-340C-1BA4-E165E8E00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077" y="842759"/>
            <a:ext cx="4166509" cy="75288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EBEBEB"/>
                </a:solidFill>
              </a:rPr>
              <a:t>Adverbial phrases</a:t>
            </a:r>
          </a:p>
        </p:txBody>
      </p:sp>
      <p:sp>
        <p:nvSpPr>
          <p:cNvPr id="12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5" name="Picture 4" descr="A diagram of an adverbal message&#10;&#10;Description automatically generated">
            <a:extLst>
              <a:ext uri="{FF2B5EF4-FFF2-40B4-BE49-F238E27FC236}">
                <a16:creationId xmlns:a16="http://schemas.microsoft.com/office/drawing/2014/main" id="{B76444FB-454B-C79A-9AAE-22C6D695C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992" y="928862"/>
            <a:ext cx="5449889" cy="5000272"/>
          </a:xfrm>
          <a:prstGeom prst="rect">
            <a:avLst/>
          </a:prstGeom>
          <a:effectLst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22AC9-3A8E-3223-B6F6-EF1732379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>
            <a:normAutofit/>
          </a:bodyPr>
          <a:lstStyle/>
          <a:p>
            <a:r>
              <a:rPr lang="en-ID" sz="2800" b="0" i="0" dirty="0">
                <a:solidFill>
                  <a:srgbClr val="EBEBEB"/>
                </a:solidFill>
                <a:effectLst/>
                <a:latin typeface="AkkuratPro"/>
              </a:rPr>
              <a:t>A </a:t>
            </a:r>
            <a:r>
              <a:rPr lang="en-ID" sz="2800" b="1" i="0" dirty="0">
                <a:solidFill>
                  <a:srgbClr val="EBEBEB"/>
                </a:solidFill>
                <a:effectLst/>
                <a:latin typeface="AkkuratPro"/>
              </a:rPr>
              <a:t>prepositional phrase</a:t>
            </a:r>
            <a:r>
              <a:rPr lang="en-ID" sz="2800" b="0" i="0" dirty="0">
                <a:solidFill>
                  <a:srgbClr val="EBEBEB"/>
                </a:solidFill>
                <a:effectLst/>
                <a:latin typeface="AkkuratPro"/>
              </a:rPr>
              <a:t> is a group of words consisting of a preposition, its object, and any words that modify the object. </a:t>
            </a:r>
            <a:endParaRPr lang="en-US" sz="2800" dirty="0">
              <a:solidFill>
                <a:srgbClr val="EBEB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3360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6A81905-F480-46A4-BC10-215D24EA1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D27B9E-7CC6-C8F1-446B-706B05E3A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2012" y="1957981"/>
            <a:ext cx="6251600" cy="28194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dirty="0">
                <a:solidFill>
                  <a:srgbClr val="EBEBEB"/>
                </a:solidFill>
              </a:rPr>
              <a:t>Any questions?</a:t>
            </a:r>
          </a:p>
        </p:txBody>
      </p:sp>
      <p:sp>
        <p:nvSpPr>
          <p:cNvPr id="23" name="Freeform 8">
            <a:extLst>
              <a:ext uri="{FF2B5EF4-FFF2-40B4-BE49-F238E27FC236}">
                <a16:creationId xmlns:a16="http://schemas.microsoft.com/office/drawing/2014/main" id="{36FD4D9D-3784-41E8-8405-A42B72F5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Yellow question mark">
            <a:extLst>
              <a:ext uri="{FF2B5EF4-FFF2-40B4-BE49-F238E27FC236}">
                <a16:creationId xmlns:a16="http://schemas.microsoft.com/office/drawing/2014/main" id="{5B3395C6-2D72-7BA4-41B0-904FAA70E74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7868" r="12919"/>
          <a:stretch/>
        </p:blipFill>
        <p:spPr>
          <a:xfrm>
            <a:off x="20" y="10"/>
            <a:ext cx="4481944" cy="6857990"/>
          </a:xfrm>
          <a:custGeom>
            <a:avLst/>
            <a:gdLst/>
            <a:ahLst/>
            <a:cxnLst/>
            <a:rect l="l" t="t" r="r" b="b"/>
            <a:pathLst>
              <a:path w="4481964" h="6858000">
                <a:moveTo>
                  <a:pt x="0" y="0"/>
                </a:moveTo>
                <a:lnTo>
                  <a:pt x="3137249" y="0"/>
                </a:lnTo>
                <a:lnTo>
                  <a:pt x="4480787" y="0"/>
                </a:lnTo>
                <a:lnTo>
                  <a:pt x="4455742" y="155676"/>
                </a:lnTo>
                <a:lnTo>
                  <a:pt x="4431873" y="310667"/>
                </a:lnTo>
                <a:lnTo>
                  <a:pt x="4408509" y="466344"/>
                </a:lnTo>
                <a:lnTo>
                  <a:pt x="4388506" y="622706"/>
                </a:lnTo>
                <a:lnTo>
                  <a:pt x="4368335" y="778383"/>
                </a:lnTo>
                <a:lnTo>
                  <a:pt x="4349509" y="934745"/>
                </a:lnTo>
                <a:lnTo>
                  <a:pt x="4333373" y="1089050"/>
                </a:lnTo>
                <a:lnTo>
                  <a:pt x="4318077" y="1245413"/>
                </a:lnTo>
                <a:lnTo>
                  <a:pt x="4304125" y="1401089"/>
                </a:lnTo>
                <a:lnTo>
                  <a:pt x="4292023" y="1554023"/>
                </a:lnTo>
                <a:lnTo>
                  <a:pt x="4279920" y="1709013"/>
                </a:lnTo>
                <a:lnTo>
                  <a:pt x="4269835" y="1861947"/>
                </a:lnTo>
                <a:lnTo>
                  <a:pt x="4261935" y="2014880"/>
                </a:lnTo>
                <a:lnTo>
                  <a:pt x="4253698" y="2167128"/>
                </a:lnTo>
                <a:lnTo>
                  <a:pt x="4246807" y="2318004"/>
                </a:lnTo>
                <a:lnTo>
                  <a:pt x="4241932" y="2467508"/>
                </a:lnTo>
                <a:lnTo>
                  <a:pt x="4237730" y="2617013"/>
                </a:lnTo>
                <a:lnTo>
                  <a:pt x="4233696" y="2765145"/>
                </a:lnTo>
                <a:lnTo>
                  <a:pt x="4231847" y="2911221"/>
                </a:lnTo>
                <a:lnTo>
                  <a:pt x="4229830" y="3057296"/>
                </a:lnTo>
                <a:lnTo>
                  <a:pt x="4228821" y="3201314"/>
                </a:lnTo>
                <a:lnTo>
                  <a:pt x="4229830" y="3343960"/>
                </a:lnTo>
                <a:lnTo>
                  <a:pt x="4229830" y="3485235"/>
                </a:lnTo>
                <a:lnTo>
                  <a:pt x="4231847" y="3625138"/>
                </a:lnTo>
                <a:lnTo>
                  <a:pt x="4234872" y="3762298"/>
                </a:lnTo>
                <a:lnTo>
                  <a:pt x="4237730" y="3898087"/>
                </a:lnTo>
                <a:lnTo>
                  <a:pt x="4240924" y="4031132"/>
                </a:lnTo>
                <a:lnTo>
                  <a:pt x="4245798" y="4163491"/>
                </a:lnTo>
                <a:lnTo>
                  <a:pt x="4251009" y="4293793"/>
                </a:lnTo>
                <a:lnTo>
                  <a:pt x="4255715" y="4421352"/>
                </a:lnTo>
                <a:lnTo>
                  <a:pt x="4268995" y="4670298"/>
                </a:lnTo>
                <a:lnTo>
                  <a:pt x="4283114" y="4908956"/>
                </a:lnTo>
                <a:lnTo>
                  <a:pt x="4297906" y="5138013"/>
                </a:lnTo>
                <a:lnTo>
                  <a:pt x="4314211" y="5354726"/>
                </a:lnTo>
                <a:lnTo>
                  <a:pt x="4331188" y="5561838"/>
                </a:lnTo>
                <a:lnTo>
                  <a:pt x="4349509" y="5753862"/>
                </a:lnTo>
                <a:lnTo>
                  <a:pt x="4367495" y="5934227"/>
                </a:lnTo>
                <a:lnTo>
                  <a:pt x="4385480" y="6100191"/>
                </a:lnTo>
                <a:lnTo>
                  <a:pt x="4402457" y="6252438"/>
                </a:lnTo>
                <a:lnTo>
                  <a:pt x="4418594" y="6387541"/>
                </a:lnTo>
                <a:lnTo>
                  <a:pt x="4433890" y="6509613"/>
                </a:lnTo>
                <a:lnTo>
                  <a:pt x="4446665" y="6612483"/>
                </a:lnTo>
                <a:lnTo>
                  <a:pt x="4458767" y="6698894"/>
                </a:lnTo>
                <a:lnTo>
                  <a:pt x="4476081" y="6817538"/>
                </a:lnTo>
                <a:lnTo>
                  <a:pt x="4481964" y="6858000"/>
                </a:lnTo>
                <a:lnTo>
                  <a:pt x="357780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60817A52-B891-4228-A61E-0C0A57632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68964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9FB0A-120F-1406-7297-DEC88460B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804" y="841963"/>
            <a:ext cx="7646408" cy="83599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dirty="0"/>
              <a:t>Word class/ part of speech </a:t>
            </a:r>
          </a:p>
        </p:txBody>
      </p:sp>
      <p:sp>
        <p:nvSpPr>
          <p:cNvPr id="49" name="Content Placeholder 8">
            <a:extLst>
              <a:ext uri="{FF2B5EF4-FFF2-40B4-BE49-F238E27FC236}">
                <a16:creationId xmlns:a16="http://schemas.microsoft.com/office/drawing/2014/main" id="{14D456E7-BEF9-D705-3263-2E9787BE9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5965394" cy="4196185"/>
          </a:xfrm>
        </p:spPr>
        <p:txBody>
          <a:bodyPr>
            <a:normAutofit/>
          </a:bodyPr>
          <a:lstStyle/>
          <a:p>
            <a:r>
              <a:rPr lang="en-US" i="1" u="sng" dirty="0">
                <a:highlight>
                  <a:srgbClr val="000000"/>
                </a:highlight>
              </a:rPr>
              <a:t>Syntactic category</a:t>
            </a:r>
            <a:r>
              <a:rPr lang="en-US" i="1" u="sng" dirty="0"/>
              <a:t> </a:t>
            </a:r>
            <a:r>
              <a:rPr lang="en-US" dirty="0"/>
              <a:t>refers to a family of expression that can substitute for one another without loss of grammaticality . 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	For example: </a:t>
            </a:r>
          </a:p>
          <a:p>
            <a:pPr marL="368300" indent="0">
              <a:buNone/>
              <a:tabLst>
                <a:tab pos="176213" algn="l"/>
              </a:tabLst>
            </a:pPr>
            <a:r>
              <a:rPr lang="en-US" u="sng" dirty="0"/>
              <a:t>The Kids </a:t>
            </a:r>
            <a:r>
              <a:rPr lang="en-US" dirty="0"/>
              <a:t>found 			</a:t>
            </a:r>
            <a:r>
              <a:rPr lang="en-US" u="sng" dirty="0"/>
              <a:t>a new kitty</a:t>
            </a:r>
            <a:r>
              <a:rPr lang="en-US" dirty="0"/>
              <a:t>. </a:t>
            </a:r>
          </a:p>
          <a:p>
            <a:pPr marL="368300" indent="0">
              <a:buNone/>
              <a:tabLst>
                <a:tab pos="176213" algn="l"/>
              </a:tabLst>
            </a:pPr>
            <a:r>
              <a:rPr lang="en-US" u="sng" dirty="0"/>
              <a:t>My mom </a:t>
            </a:r>
            <a:r>
              <a:rPr lang="en-US" dirty="0"/>
              <a:t>found 		</a:t>
            </a:r>
            <a:r>
              <a:rPr lang="en-US" u="sng" dirty="0"/>
              <a:t>a new kitty</a:t>
            </a:r>
            <a:r>
              <a:rPr lang="en-US" dirty="0"/>
              <a:t>. </a:t>
            </a:r>
          </a:p>
          <a:p>
            <a:pPr marL="368300" indent="0">
              <a:buNone/>
              <a:tabLst>
                <a:tab pos="176213" algn="l"/>
              </a:tabLst>
            </a:pPr>
            <a:r>
              <a:rPr lang="en-US" u="sng" dirty="0"/>
              <a:t>This white</a:t>
            </a:r>
            <a:r>
              <a:rPr lang="en-US" dirty="0"/>
              <a:t> puppy found </a:t>
            </a:r>
            <a:r>
              <a:rPr lang="en-US" u="sng" dirty="0"/>
              <a:t>a new kitty</a:t>
            </a:r>
            <a:r>
              <a:rPr lang="en-US" dirty="0"/>
              <a:t>. </a:t>
            </a:r>
          </a:p>
          <a:p>
            <a:pPr marL="368300" indent="0">
              <a:buNone/>
              <a:tabLst>
                <a:tab pos="176213" algn="l"/>
              </a:tabLst>
            </a:pPr>
            <a:r>
              <a:rPr lang="en-US" u="sng" dirty="0"/>
              <a:t>Your uncle</a:t>
            </a:r>
            <a:r>
              <a:rPr lang="en-US" dirty="0"/>
              <a:t> found 		</a:t>
            </a:r>
            <a:r>
              <a:rPr lang="en-US" u="sng" dirty="0"/>
              <a:t>a new kitty</a:t>
            </a:r>
            <a:r>
              <a:rPr lang="en-US" dirty="0"/>
              <a:t>. </a:t>
            </a:r>
          </a:p>
        </p:txBody>
      </p:sp>
      <p:pic>
        <p:nvPicPr>
          <p:cNvPr id="5" name="Content Placeholder 4" descr="Cartoon of people talking and drinking&#10;&#10;Description automatically generated">
            <a:extLst>
              <a:ext uri="{FF2B5EF4-FFF2-40B4-BE49-F238E27FC236}">
                <a16:creationId xmlns:a16="http://schemas.microsoft.com/office/drawing/2014/main" id="{461AE4FA-EBDD-5B73-7AA3-9BFA779C3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654" y="1894115"/>
            <a:ext cx="4515831" cy="404014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6" name="Line Callout 2 (No Border) 5">
            <a:extLst>
              <a:ext uri="{FF2B5EF4-FFF2-40B4-BE49-F238E27FC236}">
                <a16:creationId xmlns:a16="http://schemas.microsoft.com/office/drawing/2014/main" id="{A4409106-0946-0233-2663-5F9C0EEDF041}"/>
              </a:ext>
            </a:extLst>
          </p:cNvPr>
          <p:cNvSpPr/>
          <p:nvPr/>
        </p:nvSpPr>
        <p:spPr>
          <a:xfrm>
            <a:off x="5073811" y="3191853"/>
            <a:ext cx="1994894" cy="721305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12475"/>
              <a:gd name="adj6" fmla="val -11353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Noun Phrases</a:t>
            </a:r>
          </a:p>
        </p:txBody>
      </p:sp>
      <p:sp>
        <p:nvSpPr>
          <p:cNvPr id="7" name="Double Brace 6">
            <a:extLst>
              <a:ext uri="{FF2B5EF4-FFF2-40B4-BE49-F238E27FC236}">
                <a16:creationId xmlns:a16="http://schemas.microsoft.com/office/drawing/2014/main" id="{44875CAA-1159-8864-3745-F80AEAF42851}"/>
              </a:ext>
            </a:extLst>
          </p:cNvPr>
          <p:cNvSpPr/>
          <p:nvPr/>
        </p:nvSpPr>
        <p:spPr>
          <a:xfrm>
            <a:off x="1371600" y="3967842"/>
            <a:ext cx="1436914" cy="1698171"/>
          </a:xfrm>
          <a:prstGeom prst="bracePair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ouble Brace 2">
            <a:extLst>
              <a:ext uri="{FF2B5EF4-FFF2-40B4-BE49-F238E27FC236}">
                <a16:creationId xmlns:a16="http://schemas.microsoft.com/office/drawing/2014/main" id="{B59C1FA2-517D-30D7-89EC-55403675A994}"/>
              </a:ext>
            </a:extLst>
          </p:cNvPr>
          <p:cNvSpPr/>
          <p:nvPr/>
        </p:nvSpPr>
        <p:spPr>
          <a:xfrm>
            <a:off x="4220152" y="3967842"/>
            <a:ext cx="1875848" cy="1698171"/>
          </a:xfrm>
          <a:prstGeom prst="bracePair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7FE836D-03F5-D59D-C90B-67A7697B06ED}"/>
              </a:ext>
            </a:extLst>
          </p:cNvPr>
          <p:cNvCxnSpPr/>
          <p:nvPr/>
        </p:nvCxnSpPr>
        <p:spPr>
          <a:xfrm flipH="1">
            <a:off x="6096000" y="3967842"/>
            <a:ext cx="570807" cy="720536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017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E2EE9-B5A7-52D6-36C8-919324682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3629156" cy="1641987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/>
              <a:t>What is a noun phrase (NP) ?</a:t>
            </a:r>
          </a:p>
        </p:txBody>
      </p:sp>
      <p:pic>
        <p:nvPicPr>
          <p:cNvPr id="7" name="Picture 6" descr="A diagram of a person's body&#10;&#10;Description automatically generated">
            <a:extLst>
              <a:ext uri="{FF2B5EF4-FFF2-40B4-BE49-F238E27FC236}">
                <a16:creationId xmlns:a16="http://schemas.microsoft.com/office/drawing/2014/main" id="{73CE7B01-7F65-71E0-493F-B2DC525FAE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648" r="1" b="593"/>
          <a:stretch/>
        </p:blipFill>
        <p:spPr>
          <a:xfrm>
            <a:off x="4884396" y="1775648"/>
            <a:ext cx="7137027" cy="492403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93A089E-0A16-452C-B341-0F769780D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0176F-2C92-0007-E80D-65D8C5514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05" y="2455025"/>
            <a:ext cx="4485391" cy="4195155"/>
          </a:xfrm>
        </p:spPr>
        <p:txBody>
          <a:bodyPr>
            <a:normAutofit fontScale="92500" lnSpcReduction="10000"/>
          </a:bodyPr>
          <a:lstStyle/>
          <a:p>
            <a:r>
              <a:rPr lang="en-ID" dirty="0">
                <a:latin typeface="Arial" panose="020B0604020202020204" pitchFamily="34" charset="0"/>
              </a:rPr>
              <a:t>A phrase? </a:t>
            </a:r>
          </a:p>
          <a:p>
            <a:pPr marL="320675" indent="0">
              <a:buNone/>
            </a:pPr>
            <a:r>
              <a:rPr lang="en-ID" b="1" i="0" dirty="0">
                <a:effectLst/>
                <a:latin typeface="Arial" panose="020B0604020202020204" pitchFamily="34" charset="0"/>
              </a:rPr>
              <a:t>A phrase </a:t>
            </a:r>
            <a:r>
              <a:rPr lang="en-ID" b="0" i="0" dirty="0">
                <a:effectLst/>
                <a:latin typeface="Arial" panose="020B0604020202020204" pitchFamily="34" charset="0"/>
              </a:rPr>
              <a:t>means a group of words which form a grammatical unit. It does not contain a finite verb – </a:t>
            </a:r>
            <a:r>
              <a:rPr lang="en-ID" b="0" i="1" dirty="0">
                <a:effectLst/>
                <a:latin typeface="Arial" panose="020B0604020202020204" pitchFamily="34" charset="0"/>
              </a:rPr>
              <a:t>being a verb or predicate</a:t>
            </a:r>
            <a:r>
              <a:rPr lang="en-ID" b="0" i="0" dirty="0">
                <a:effectLst/>
                <a:latin typeface="Arial" panose="020B0604020202020204" pitchFamily="34" charset="0"/>
              </a:rPr>
              <a:t> – as well as does not have a subject-predicate structure.</a:t>
            </a:r>
          </a:p>
          <a:p>
            <a:pPr marL="320675" indent="0">
              <a:buNone/>
            </a:pPr>
            <a:r>
              <a:rPr lang="en-ID" b="0" i="0" dirty="0">
                <a:effectLst/>
                <a:latin typeface="Arial" panose="020B0604020202020204" pitchFamily="34" charset="0"/>
              </a:rPr>
              <a:t>A phrase has at least two words and functions as one part of speech.</a:t>
            </a:r>
          </a:p>
          <a:p>
            <a:pPr marL="320675" indent="0">
              <a:buNone/>
            </a:pPr>
            <a:endParaRPr lang="en-ID" dirty="0">
              <a:latin typeface="Arial" panose="020B0604020202020204" pitchFamily="34" charset="0"/>
            </a:endParaRPr>
          </a:p>
          <a:p>
            <a:r>
              <a:rPr lang="en-ID" b="1" i="0" dirty="0">
                <a:effectLst/>
                <a:latin typeface="Arial" panose="020B0604020202020204" pitchFamily="34" charset="0"/>
              </a:rPr>
              <a:t>A noun phrase </a:t>
            </a:r>
            <a:r>
              <a:rPr lang="en-ID" b="0" i="0" dirty="0">
                <a:effectLst/>
                <a:latin typeface="Arial" panose="020B0604020202020204" pitchFamily="34" charset="0"/>
              </a:rPr>
              <a:t>is a group of two or more words headed by a noun that includes modifiers.</a:t>
            </a:r>
          </a:p>
          <a:p>
            <a:endParaRPr lang="en-ID" b="0" i="0" dirty="0"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44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35B6B-568C-0A57-9F41-A10708E79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414" y="653143"/>
            <a:ext cx="10891157" cy="5714999"/>
          </a:xfrm>
        </p:spPr>
        <p:txBody>
          <a:bodyPr>
            <a:normAutofit/>
          </a:bodyPr>
          <a:lstStyle/>
          <a:p>
            <a:r>
              <a:rPr lang="en-US" dirty="0"/>
              <a:t>NP consists of a determiner (like </a:t>
            </a:r>
            <a:r>
              <a:rPr lang="en-US" i="1" dirty="0"/>
              <a:t>a</a:t>
            </a:r>
            <a:r>
              <a:rPr lang="en-US" dirty="0"/>
              <a:t> or </a:t>
            </a:r>
            <a:r>
              <a:rPr lang="en-US" i="1" dirty="0"/>
              <a:t>the</a:t>
            </a:r>
            <a:r>
              <a:rPr lang="en-US" dirty="0"/>
              <a:t>) and a </a:t>
            </a:r>
            <a:r>
              <a:rPr lang="en-US" i="1" dirty="0"/>
              <a:t>noun</a:t>
            </a:r>
            <a:r>
              <a:rPr lang="en-US" dirty="0"/>
              <a:t>, as well as a </a:t>
            </a:r>
            <a:r>
              <a:rPr lang="en-US" i="1" dirty="0"/>
              <a:t>proper name</a:t>
            </a:r>
            <a:r>
              <a:rPr lang="en-US" dirty="0"/>
              <a:t>, a </a:t>
            </a:r>
            <a:r>
              <a:rPr lang="en-US" i="1" dirty="0"/>
              <a:t>pronoun</a:t>
            </a:r>
            <a:r>
              <a:rPr lang="en-US" dirty="0"/>
              <a:t>, a </a:t>
            </a:r>
            <a:r>
              <a:rPr lang="en-US" i="1" dirty="0"/>
              <a:t>noun without determiner</a:t>
            </a:r>
            <a:r>
              <a:rPr lang="en-US" dirty="0"/>
              <a:t>, or </a:t>
            </a:r>
            <a:r>
              <a:rPr lang="en-US" i="1" dirty="0"/>
              <a:t>even a clause</a:t>
            </a:r>
            <a:r>
              <a:rPr lang="en-US" dirty="0"/>
              <a:t> or a </a:t>
            </a:r>
            <a:r>
              <a:rPr lang="en-US" i="1" dirty="0"/>
              <a:t>sentence</a:t>
            </a:r>
            <a:r>
              <a:rPr lang="en-US" dirty="0"/>
              <a:t>. </a:t>
            </a:r>
          </a:p>
          <a:p>
            <a:r>
              <a:rPr lang="en-US" dirty="0"/>
              <a:t>Proper nouns like </a:t>
            </a:r>
            <a:r>
              <a:rPr lang="en-US" i="1" dirty="0" err="1"/>
              <a:t>Tiyas</a:t>
            </a:r>
            <a:r>
              <a:rPr lang="en-US" dirty="0"/>
              <a:t>  and pronoun such as </a:t>
            </a:r>
            <a:r>
              <a:rPr lang="en-US" i="1" dirty="0"/>
              <a:t>he</a:t>
            </a:r>
            <a:r>
              <a:rPr lang="en-US" dirty="0"/>
              <a:t>, </a:t>
            </a:r>
            <a:r>
              <a:rPr lang="en-US" i="1" dirty="0"/>
              <a:t>him</a:t>
            </a:r>
            <a:r>
              <a:rPr lang="en-US" dirty="0"/>
              <a:t> are single words can be categorized as NP as they can fill a subject or object or other NP slots. </a:t>
            </a:r>
          </a:p>
          <a:p>
            <a:pPr marL="336550" indent="0">
              <a:buNone/>
            </a:pPr>
            <a:r>
              <a:rPr lang="en-US" dirty="0"/>
              <a:t>For example: </a:t>
            </a:r>
          </a:p>
          <a:p>
            <a:pPr marL="674688" indent="-338138"/>
            <a:r>
              <a:rPr lang="en-US" u="sng" dirty="0"/>
              <a:t>Your uncle</a:t>
            </a:r>
            <a:r>
              <a:rPr lang="en-US" dirty="0"/>
              <a:t> found a new kitty.</a:t>
            </a:r>
          </a:p>
          <a:p>
            <a:pPr marL="674688" indent="-338138"/>
            <a:r>
              <a:rPr lang="en-US" u="sng" dirty="0"/>
              <a:t>He</a:t>
            </a:r>
            <a:r>
              <a:rPr lang="en-US" dirty="0"/>
              <a:t> found a new kitty .</a:t>
            </a:r>
          </a:p>
          <a:p>
            <a:pPr marL="674688" indent="-338138"/>
            <a:r>
              <a:rPr lang="en-US" u="sng" dirty="0"/>
              <a:t>The man </a:t>
            </a:r>
            <a:r>
              <a:rPr lang="en-US" dirty="0"/>
              <a:t>loves a new kitty.</a:t>
            </a:r>
          </a:p>
          <a:p>
            <a:pPr marL="674688" indent="-338138"/>
            <a:r>
              <a:rPr lang="en-US" u="sng" dirty="0"/>
              <a:t>a new kitty </a:t>
            </a:r>
            <a:r>
              <a:rPr lang="en-US" dirty="0"/>
              <a:t>loves him.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NPs can be more complex :</a:t>
            </a:r>
          </a:p>
          <a:p>
            <a:pPr marL="0" indent="0">
              <a:buNone/>
            </a:pPr>
            <a:r>
              <a:rPr lang="en-US" dirty="0"/>
              <a:t>The boy that the girl loved played with a new kitty.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C57CBD3-AD00-B206-B244-9BBB0FFB3355}"/>
              </a:ext>
            </a:extLst>
          </p:cNvPr>
          <p:cNvCxnSpPr>
            <a:cxnSpLocks/>
          </p:cNvCxnSpPr>
          <p:nvPr/>
        </p:nvCxnSpPr>
        <p:spPr>
          <a:xfrm>
            <a:off x="877659" y="5535390"/>
            <a:ext cx="332286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C5959A0-2878-C244-8016-E77A8551407A}"/>
              </a:ext>
            </a:extLst>
          </p:cNvPr>
          <p:cNvCxnSpPr>
            <a:cxnSpLocks/>
          </p:cNvCxnSpPr>
          <p:nvPr/>
        </p:nvCxnSpPr>
        <p:spPr>
          <a:xfrm>
            <a:off x="5803324" y="5535390"/>
            <a:ext cx="133102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032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578876"/>
              </p:ext>
            </p:extLst>
          </p:nvPr>
        </p:nvGraphicFramePr>
        <p:xfrm>
          <a:off x="609600" y="609600"/>
          <a:ext cx="10972800" cy="3237654"/>
        </p:xfrm>
        <a:graphic>
          <a:graphicData uri="http://schemas.openxmlformats.org/drawingml/2006/table">
            <a:tbl>
              <a:tblPr/>
              <a:tblGrid>
                <a:gridCol w="1097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88160">
                <a:tc>
                  <a:txBody>
                    <a:bodyPr/>
                    <a:lstStyle/>
                    <a:p>
                      <a:pPr algn="l"/>
                      <a:r>
                        <a:rPr lang="en-US" sz="2500" b="1" dirty="0">
                          <a:solidFill>
                            <a:srgbClr val="000000"/>
                          </a:solidFill>
                          <a:latin typeface="sans-serif" pitchFamily="34" charset="0"/>
                          <a:ea typeface="sans-serif" pitchFamily="34" charset="-122"/>
                          <a:cs typeface="sans-serif" pitchFamily="34" charset="-120"/>
                        </a:rPr>
                        <a:t>True or false? A noun phrase consists of a noun (a person, place, or thing) and any modifiers.</a:t>
                      </a:r>
                      <a:endParaRPr lang="en-US" sz="2500" dirty="0">
                        <a:latin typeface="sans-serif" charset="0"/>
                        <a:ea typeface="sans-serif" charset="0"/>
                        <a:cs typeface="sans-serif" charset="0"/>
                      </a:endParaRPr>
                    </a:p>
                  </a:txBody>
                  <a:tcPr marL="169333" marR="169333" marT="169333" marB="846667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4747"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>
                          <a:solidFill>
                            <a:srgbClr val="000000"/>
                          </a:solidFill>
                          <a:latin typeface="sans-serif" pitchFamily="34" charset="0"/>
                          <a:ea typeface="sans-serif" pitchFamily="34" charset="-122"/>
                          <a:cs typeface="sans-serif" pitchFamily="34" charset="-120"/>
                        </a:rPr>
                        <a:t>A. True </a:t>
                      </a:r>
                      <a:endParaRPr lang="en-US" sz="2500" dirty="0">
                        <a:latin typeface="sans-serif" charset="0"/>
                        <a:ea typeface="sans-serif" charset="0"/>
                        <a:cs typeface="sans-serif" charset="0"/>
                      </a:endParaRPr>
                    </a:p>
                  </a:txBody>
                  <a:tcPr marL="169333" marR="169333" marT="169333" marB="1693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4747"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>
                          <a:solidFill>
                            <a:srgbClr val="000000"/>
                          </a:solidFill>
                          <a:latin typeface="sans-serif" pitchFamily="34" charset="0"/>
                          <a:ea typeface="sans-serif" pitchFamily="34" charset="-122"/>
                          <a:cs typeface="sans-serif" pitchFamily="34" charset="-120"/>
                        </a:rPr>
                        <a:t>B. False</a:t>
                      </a:r>
                      <a:endParaRPr lang="en-US" sz="2500" dirty="0">
                        <a:latin typeface="sans-serif" charset="0"/>
                        <a:ea typeface="sans-serif" charset="0"/>
                        <a:cs typeface="sans-serif" charset="0"/>
                      </a:endParaRPr>
                    </a:p>
                  </a:txBody>
                  <a:tcPr marL="169333" marR="169333" marT="169333" marB="1693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Multiply 2">
            <a:extLst>
              <a:ext uri="{FF2B5EF4-FFF2-40B4-BE49-F238E27FC236}">
                <a16:creationId xmlns:a16="http://schemas.microsoft.com/office/drawing/2014/main" id="{8FF9B6EE-7B4F-3CEC-10FD-C46FA4552192}"/>
              </a:ext>
            </a:extLst>
          </p:cNvPr>
          <p:cNvSpPr/>
          <p:nvPr/>
        </p:nvSpPr>
        <p:spPr>
          <a:xfrm>
            <a:off x="963385" y="2988128"/>
            <a:ext cx="783772" cy="881743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33405"/>
              </p:ext>
            </p:extLst>
          </p:nvPr>
        </p:nvGraphicFramePr>
        <p:xfrm>
          <a:off x="609600" y="1810173"/>
          <a:ext cx="10972800" cy="3237654"/>
        </p:xfrm>
        <a:graphic>
          <a:graphicData uri="http://schemas.openxmlformats.org/drawingml/2006/table">
            <a:tbl>
              <a:tblPr/>
              <a:tblGrid>
                <a:gridCol w="1097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88160">
                <a:tc>
                  <a:txBody>
                    <a:bodyPr/>
                    <a:lstStyle/>
                    <a:p>
                      <a:pPr algn="l"/>
                      <a:r>
                        <a:rPr lang="en-US" sz="2500" b="1" dirty="0">
                          <a:solidFill>
                            <a:srgbClr val="000000"/>
                          </a:solidFill>
                          <a:latin typeface="sans-serif" pitchFamily="34" charset="0"/>
                          <a:ea typeface="sans-serif" pitchFamily="34" charset="-122"/>
                          <a:cs typeface="sans-serif" pitchFamily="34" charset="-120"/>
                        </a:rPr>
                        <a:t>True or false? A noun phrase can function as a subject, an object, or a complement within a sentence.</a:t>
                      </a:r>
                      <a:endParaRPr lang="en-US" sz="2500" dirty="0">
                        <a:latin typeface="sans-serif" charset="0"/>
                        <a:ea typeface="sans-serif" charset="0"/>
                        <a:cs typeface="sans-serif" charset="0"/>
                      </a:endParaRPr>
                    </a:p>
                  </a:txBody>
                  <a:tcPr marL="169333" marR="169333" marT="169333" marB="846667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4747"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>
                          <a:solidFill>
                            <a:srgbClr val="000000"/>
                          </a:solidFill>
                          <a:latin typeface="sans-serif" pitchFamily="34" charset="0"/>
                          <a:ea typeface="sans-serif" pitchFamily="34" charset="-122"/>
                          <a:cs typeface="sans-serif" pitchFamily="34" charset="-120"/>
                        </a:rPr>
                        <a:t>A. True</a:t>
                      </a:r>
                      <a:endParaRPr lang="en-US" sz="2500" dirty="0">
                        <a:latin typeface="sans-serif" charset="0"/>
                        <a:ea typeface="sans-serif" charset="0"/>
                        <a:cs typeface="sans-serif" charset="0"/>
                      </a:endParaRPr>
                    </a:p>
                  </a:txBody>
                  <a:tcPr marL="169333" marR="169333" marT="169333" marB="1693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4747"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>
                          <a:solidFill>
                            <a:srgbClr val="000000"/>
                          </a:solidFill>
                          <a:latin typeface="sans-serif" pitchFamily="34" charset="0"/>
                          <a:ea typeface="sans-serif" pitchFamily="34" charset="-122"/>
                          <a:cs typeface="sans-serif" pitchFamily="34" charset="-120"/>
                        </a:rPr>
                        <a:t>B. False</a:t>
                      </a:r>
                      <a:endParaRPr lang="en-US" sz="2500" dirty="0">
                        <a:latin typeface="sans-serif" charset="0"/>
                        <a:ea typeface="sans-serif" charset="0"/>
                        <a:cs typeface="sans-serif" charset="0"/>
                      </a:endParaRPr>
                    </a:p>
                  </a:txBody>
                  <a:tcPr marL="169333" marR="169333" marT="169333" marB="1693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Multiply 1">
            <a:extLst>
              <a:ext uri="{FF2B5EF4-FFF2-40B4-BE49-F238E27FC236}">
                <a16:creationId xmlns:a16="http://schemas.microsoft.com/office/drawing/2014/main" id="{727C512A-FE78-0A18-86A4-D7AB5F6DA939}"/>
              </a:ext>
            </a:extLst>
          </p:cNvPr>
          <p:cNvSpPr/>
          <p:nvPr/>
        </p:nvSpPr>
        <p:spPr>
          <a:xfrm>
            <a:off x="963385" y="4166084"/>
            <a:ext cx="783772" cy="881743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300741"/>
              </p:ext>
            </p:extLst>
          </p:nvPr>
        </p:nvGraphicFramePr>
        <p:xfrm>
          <a:off x="609600" y="1810173"/>
          <a:ext cx="10972800" cy="3237654"/>
        </p:xfrm>
        <a:graphic>
          <a:graphicData uri="http://schemas.openxmlformats.org/drawingml/2006/table">
            <a:tbl>
              <a:tblPr/>
              <a:tblGrid>
                <a:gridCol w="1097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02080">
                <a:tc>
                  <a:txBody>
                    <a:bodyPr/>
                    <a:lstStyle/>
                    <a:p>
                      <a:pPr algn="l"/>
                      <a:r>
                        <a:rPr lang="en-US" sz="2500" b="1" dirty="0">
                          <a:solidFill>
                            <a:srgbClr val="000000"/>
                          </a:solidFill>
                          <a:latin typeface="sans-serif" pitchFamily="34" charset="0"/>
                          <a:ea typeface="sans-serif" pitchFamily="34" charset="-122"/>
                          <a:cs typeface="sans-serif" pitchFamily="34" charset="-120"/>
                        </a:rPr>
                        <a:t>Select the one with a noun phrase between the asterisks:</a:t>
                      </a:r>
                      <a:endParaRPr lang="en-US" sz="2500" dirty="0">
                        <a:latin typeface="sans-serif" charset="0"/>
                        <a:ea typeface="sans-serif" charset="0"/>
                        <a:cs typeface="sans-serif" charset="0"/>
                      </a:endParaRPr>
                    </a:p>
                  </a:txBody>
                  <a:tcPr marL="169333" marR="169333" marT="169333" marB="846667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4747"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>
                          <a:solidFill>
                            <a:srgbClr val="000000"/>
                          </a:solidFill>
                          <a:latin typeface="sans-serif" pitchFamily="34" charset="0"/>
                          <a:ea typeface="sans-serif" pitchFamily="34" charset="-122"/>
                          <a:cs typeface="sans-serif" pitchFamily="34" charset="-120"/>
                        </a:rPr>
                        <a:t>A. Youth would be *</a:t>
                      </a:r>
                      <a:r>
                        <a:rPr lang="en-US" sz="2500" b="1" dirty="0">
                          <a:solidFill>
                            <a:srgbClr val="000000"/>
                          </a:solidFill>
                          <a:latin typeface="sans-serif" pitchFamily="34" charset="0"/>
                          <a:ea typeface="sans-serif" pitchFamily="34" charset="-122"/>
                          <a:cs typeface="sans-serif" pitchFamily="34" charset="-120"/>
                        </a:rPr>
                        <a:t>an ideal state</a:t>
                      </a:r>
                      <a:r>
                        <a:rPr lang="en-US" sz="2500" b="0" dirty="0">
                          <a:solidFill>
                            <a:srgbClr val="000000"/>
                          </a:solidFill>
                          <a:latin typeface="sans-serif" pitchFamily="34" charset="0"/>
                          <a:ea typeface="sans-serif" pitchFamily="34" charset="-122"/>
                          <a:cs typeface="sans-serif" pitchFamily="34" charset="-120"/>
                        </a:rPr>
                        <a:t>* if it came a little later in life.</a:t>
                      </a:r>
                      <a:endParaRPr lang="en-US" sz="2500" dirty="0">
                        <a:latin typeface="sans-serif" charset="0"/>
                        <a:ea typeface="sans-serif" charset="0"/>
                        <a:cs typeface="sans-serif" charset="0"/>
                      </a:endParaRPr>
                    </a:p>
                  </a:txBody>
                  <a:tcPr marL="169333" marR="169333" marT="169333" marB="1693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0827"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>
                          <a:solidFill>
                            <a:srgbClr val="000000"/>
                          </a:solidFill>
                          <a:latin typeface="sans-serif" pitchFamily="34" charset="0"/>
                          <a:ea typeface="sans-serif" pitchFamily="34" charset="-122"/>
                          <a:cs typeface="sans-serif" pitchFamily="34" charset="-120"/>
                        </a:rPr>
                        <a:t>B. Better to write for yourself *</a:t>
                      </a:r>
                      <a:r>
                        <a:rPr lang="en-US" sz="2500" b="1" dirty="0">
                          <a:solidFill>
                            <a:srgbClr val="000000"/>
                          </a:solidFill>
                          <a:latin typeface="sans-serif" pitchFamily="34" charset="0"/>
                          <a:ea typeface="sans-serif" pitchFamily="34" charset="-122"/>
                          <a:cs typeface="sans-serif" pitchFamily="34" charset="-120"/>
                        </a:rPr>
                        <a:t>and have</a:t>
                      </a:r>
                      <a:r>
                        <a:rPr lang="en-US" sz="2500" b="0" dirty="0">
                          <a:solidFill>
                            <a:srgbClr val="000000"/>
                          </a:solidFill>
                          <a:latin typeface="sans-serif" pitchFamily="34" charset="0"/>
                          <a:ea typeface="sans-serif" pitchFamily="34" charset="-122"/>
                          <a:cs typeface="sans-serif" pitchFamily="34" charset="-120"/>
                        </a:rPr>
                        <a:t>* no public, than to write for the public and have no self.</a:t>
                      </a:r>
                      <a:endParaRPr lang="en-US" sz="2500" dirty="0">
                        <a:latin typeface="sans-serif" charset="0"/>
                        <a:ea typeface="sans-serif" charset="0"/>
                        <a:cs typeface="sans-serif" charset="0"/>
                      </a:endParaRPr>
                    </a:p>
                  </a:txBody>
                  <a:tcPr marL="169333" marR="169333" marT="169333" marB="1693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72AA4B8-0897-1E63-1DCF-4DBD359BA769}"/>
              </a:ext>
            </a:extLst>
          </p:cNvPr>
          <p:cNvCxnSpPr>
            <a:cxnSpLocks/>
          </p:cNvCxnSpPr>
          <p:nvPr/>
        </p:nvCxnSpPr>
        <p:spPr>
          <a:xfrm>
            <a:off x="3272286" y="3771899"/>
            <a:ext cx="1815649" cy="0"/>
          </a:xfrm>
          <a:prstGeom prst="line">
            <a:avLst/>
          </a:prstGeom>
          <a:ln w="1079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105864"/>
              </p:ext>
            </p:extLst>
          </p:nvPr>
        </p:nvGraphicFramePr>
        <p:xfrm>
          <a:off x="609600" y="1617133"/>
          <a:ext cx="10972800" cy="3623734"/>
        </p:xfrm>
        <a:graphic>
          <a:graphicData uri="http://schemas.openxmlformats.org/drawingml/2006/table">
            <a:tbl>
              <a:tblPr/>
              <a:tblGrid>
                <a:gridCol w="1097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02080">
                <a:tc>
                  <a:txBody>
                    <a:bodyPr/>
                    <a:lstStyle/>
                    <a:p>
                      <a:pPr algn="l"/>
                      <a:r>
                        <a:rPr lang="en-US" sz="2500" b="1" dirty="0">
                          <a:solidFill>
                            <a:srgbClr val="000000"/>
                          </a:solidFill>
                          <a:latin typeface="sans-serif" pitchFamily="34" charset="0"/>
                          <a:ea typeface="sans-serif" pitchFamily="34" charset="-122"/>
                          <a:cs typeface="sans-serif" pitchFamily="34" charset="-120"/>
                        </a:rPr>
                        <a:t>Select the one with a noun phrase between the asterisks:</a:t>
                      </a:r>
                      <a:endParaRPr lang="en-US" sz="2500" dirty="0">
                        <a:latin typeface="sans-serif" charset="0"/>
                        <a:ea typeface="sans-serif" charset="0"/>
                        <a:cs typeface="sans-serif" charset="0"/>
                      </a:endParaRPr>
                    </a:p>
                  </a:txBody>
                  <a:tcPr marL="169333" marR="169333" marT="169333" marB="846667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0827"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>
                          <a:solidFill>
                            <a:srgbClr val="000000"/>
                          </a:solidFill>
                          <a:latin typeface="sans-serif" pitchFamily="34" charset="0"/>
                          <a:ea typeface="sans-serif" pitchFamily="34" charset="-122"/>
                          <a:cs typeface="sans-serif" pitchFamily="34" charset="-120"/>
                        </a:rPr>
                        <a:t>A. *</a:t>
                      </a:r>
                      <a:r>
                        <a:rPr lang="en-US" sz="2500" b="1" dirty="0">
                          <a:solidFill>
                            <a:srgbClr val="000000"/>
                          </a:solidFill>
                          <a:latin typeface="sans-serif" pitchFamily="34" charset="0"/>
                          <a:ea typeface="sans-serif" pitchFamily="34" charset="-122"/>
                          <a:cs typeface="sans-serif" pitchFamily="34" charset="-120"/>
                        </a:rPr>
                        <a:t>When I was a boy</a:t>
                      </a:r>
                      <a:r>
                        <a:rPr lang="en-US" sz="2500" b="0" dirty="0">
                          <a:solidFill>
                            <a:srgbClr val="000000"/>
                          </a:solidFill>
                          <a:latin typeface="sans-serif" pitchFamily="34" charset="0"/>
                          <a:ea typeface="sans-serif" pitchFamily="34" charset="-122"/>
                          <a:cs typeface="sans-serif" pitchFamily="34" charset="-120"/>
                        </a:rPr>
                        <a:t>* I was told that anybody could become President. Now I'm beginning to believe it.</a:t>
                      </a:r>
                      <a:endParaRPr lang="en-US" sz="2500" dirty="0">
                        <a:latin typeface="sans-serif" charset="0"/>
                        <a:ea typeface="sans-serif" charset="0"/>
                        <a:cs typeface="sans-serif" charset="0"/>
                      </a:endParaRPr>
                    </a:p>
                  </a:txBody>
                  <a:tcPr marL="169333" marR="169333" marT="169333" marB="1693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0827"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>
                          <a:solidFill>
                            <a:srgbClr val="000000"/>
                          </a:solidFill>
                          <a:latin typeface="sans-serif" pitchFamily="34" charset="0"/>
                          <a:ea typeface="sans-serif" pitchFamily="34" charset="-122"/>
                          <a:cs typeface="sans-serif" pitchFamily="34" charset="-120"/>
                        </a:rPr>
                        <a:t>B. The thing that impresses me the most about America is the way parents obey *</a:t>
                      </a:r>
                      <a:r>
                        <a:rPr lang="en-US" sz="2500" b="1" dirty="0">
                          <a:solidFill>
                            <a:srgbClr val="000000"/>
                          </a:solidFill>
                          <a:latin typeface="sans-serif" pitchFamily="34" charset="0"/>
                          <a:ea typeface="sans-serif" pitchFamily="34" charset="-122"/>
                          <a:cs typeface="sans-serif" pitchFamily="34" charset="-120"/>
                        </a:rPr>
                        <a:t>their children</a:t>
                      </a:r>
                      <a:r>
                        <a:rPr lang="en-US" sz="2500" b="0" dirty="0">
                          <a:solidFill>
                            <a:srgbClr val="000000"/>
                          </a:solidFill>
                          <a:latin typeface="sans-serif" pitchFamily="34" charset="0"/>
                          <a:ea typeface="sans-serif" pitchFamily="34" charset="-122"/>
                          <a:cs typeface="sans-serif" pitchFamily="34" charset="-120"/>
                        </a:rPr>
                        <a:t>*.</a:t>
                      </a:r>
                      <a:endParaRPr lang="en-US" sz="2500" dirty="0">
                        <a:latin typeface="sans-serif" charset="0"/>
                        <a:ea typeface="sans-serif" charset="0"/>
                        <a:cs typeface="sans-serif" charset="0"/>
                      </a:endParaRPr>
                    </a:p>
                  </a:txBody>
                  <a:tcPr marL="169333" marR="169333" marT="169333" marB="1693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D8FB70C-65AD-63B8-64EA-E75AAD1996D1}"/>
              </a:ext>
            </a:extLst>
          </p:cNvPr>
          <p:cNvCxnSpPr>
            <a:cxnSpLocks/>
          </p:cNvCxnSpPr>
          <p:nvPr/>
        </p:nvCxnSpPr>
        <p:spPr>
          <a:xfrm>
            <a:off x="904643" y="5078186"/>
            <a:ext cx="1815649" cy="0"/>
          </a:xfrm>
          <a:prstGeom prst="line">
            <a:avLst/>
          </a:prstGeom>
          <a:ln w="1079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402579"/>
              </p:ext>
            </p:extLst>
          </p:nvPr>
        </p:nvGraphicFramePr>
        <p:xfrm>
          <a:off x="609600" y="1810173"/>
          <a:ext cx="10972800" cy="3237654"/>
        </p:xfrm>
        <a:graphic>
          <a:graphicData uri="http://schemas.openxmlformats.org/drawingml/2006/table">
            <a:tbl>
              <a:tblPr/>
              <a:tblGrid>
                <a:gridCol w="1097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02080">
                <a:tc>
                  <a:txBody>
                    <a:bodyPr/>
                    <a:lstStyle/>
                    <a:p>
                      <a:pPr algn="l"/>
                      <a:r>
                        <a:rPr lang="en-US" sz="2500" b="1" dirty="0">
                          <a:solidFill>
                            <a:srgbClr val="000000"/>
                          </a:solidFill>
                          <a:latin typeface="sans-serif" pitchFamily="34" charset="0"/>
                          <a:ea typeface="sans-serif" pitchFamily="34" charset="-122"/>
                          <a:cs typeface="sans-serif" pitchFamily="34" charset="-120"/>
                        </a:rPr>
                        <a:t>Select the one with a noun phrase between the asterisks:</a:t>
                      </a:r>
                      <a:endParaRPr lang="en-US" sz="2500" dirty="0">
                        <a:latin typeface="sans-serif" charset="0"/>
                        <a:ea typeface="sans-serif" charset="0"/>
                        <a:cs typeface="sans-serif" charset="0"/>
                      </a:endParaRPr>
                    </a:p>
                  </a:txBody>
                  <a:tcPr marL="169333" marR="169333" marT="169333" marB="846667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4747"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>
                          <a:solidFill>
                            <a:srgbClr val="000000"/>
                          </a:solidFill>
                          <a:latin typeface="sans-serif" pitchFamily="34" charset="0"/>
                          <a:ea typeface="sans-serif" pitchFamily="34" charset="-122"/>
                          <a:cs typeface="sans-serif" pitchFamily="34" charset="-120"/>
                        </a:rPr>
                        <a:t>A. Democracy is the name we give the people *</a:t>
                      </a:r>
                      <a:r>
                        <a:rPr lang="en-US" sz="2500" b="1" dirty="0">
                          <a:solidFill>
                            <a:srgbClr val="000000"/>
                          </a:solidFill>
                          <a:latin typeface="sans-serif" pitchFamily="34" charset="0"/>
                          <a:ea typeface="sans-serif" pitchFamily="34" charset="-122"/>
                          <a:cs typeface="sans-serif" pitchFamily="34" charset="-120"/>
                        </a:rPr>
                        <a:t>whenever we need them</a:t>
                      </a:r>
                      <a:r>
                        <a:rPr lang="en-US" sz="2500" b="0" dirty="0">
                          <a:solidFill>
                            <a:srgbClr val="000000"/>
                          </a:solidFill>
                          <a:latin typeface="sans-serif" pitchFamily="34" charset="0"/>
                          <a:ea typeface="sans-serif" pitchFamily="34" charset="-122"/>
                          <a:cs typeface="sans-serif" pitchFamily="34" charset="-120"/>
                        </a:rPr>
                        <a:t>*.</a:t>
                      </a:r>
                      <a:endParaRPr lang="en-US" sz="2500" dirty="0">
                        <a:latin typeface="sans-serif" charset="0"/>
                        <a:ea typeface="sans-serif" charset="0"/>
                        <a:cs typeface="sans-serif" charset="0"/>
                      </a:endParaRPr>
                    </a:p>
                  </a:txBody>
                  <a:tcPr marL="169333" marR="169333" marT="169333" marB="1693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0827"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>
                          <a:solidFill>
                            <a:srgbClr val="000000"/>
                          </a:solidFill>
                          <a:latin typeface="sans-serif" pitchFamily="34" charset="0"/>
                          <a:ea typeface="sans-serif" pitchFamily="34" charset="-122"/>
                          <a:cs typeface="sans-serif" pitchFamily="34" charset="-120"/>
                        </a:rPr>
                        <a:t>B. One machine can do the work of fifty ordinary men. No machine can do *</a:t>
                      </a:r>
                      <a:r>
                        <a:rPr lang="en-US" sz="2500" b="1" dirty="0">
                          <a:solidFill>
                            <a:srgbClr val="000000"/>
                          </a:solidFill>
                          <a:latin typeface="sans-serif" pitchFamily="34" charset="0"/>
                          <a:ea typeface="sans-serif" pitchFamily="34" charset="-122"/>
                          <a:cs typeface="sans-serif" pitchFamily="34" charset="-120"/>
                        </a:rPr>
                        <a:t>the work of one extraordinary man</a:t>
                      </a:r>
                      <a:r>
                        <a:rPr lang="en-US" sz="2500" b="0" dirty="0">
                          <a:solidFill>
                            <a:srgbClr val="000000"/>
                          </a:solidFill>
                          <a:latin typeface="sans-serif" pitchFamily="34" charset="0"/>
                          <a:ea typeface="sans-serif" pitchFamily="34" charset="-122"/>
                          <a:cs typeface="sans-serif" pitchFamily="34" charset="-120"/>
                        </a:rPr>
                        <a:t>*.</a:t>
                      </a:r>
                      <a:endParaRPr lang="en-US" sz="2500" dirty="0">
                        <a:latin typeface="sans-serif" charset="0"/>
                        <a:ea typeface="sans-serif" charset="0"/>
                        <a:cs typeface="sans-serif" charset="0"/>
                      </a:endParaRPr>
                    </a:p>
                  </a:txBody>
                  <a:tcPr marL="169333" marR="169333" marT="169333" marB="1693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95A8301-ED18-FB1B-65C1-E281ED28EC0A}"/>
              </a:ext>
            </a:extLst>
          </p:cNvPr>
          <p:cNvCxnSpPr>
            <a:cxnSpLocks/>
          </p:cNvCxnSpPr>
          <p:nvPr/>
        </p:nvCxnSpPr>
        <p:spPr>
          <a:xfrm>
            <a:off x="684255" y="4898571"/>
            <a:ext cx="4281206" cy="0"/>
          </a:xfrm>
          <a:prstGeom prst="line">
            <a:avLst/>
          </a:prstGeom>
          <a:ln w="1079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9723CF0-FAA4-A596-9AB6-F943E54F23B5}"/>
              </a:ext>
            </a:extLst>
          </p:cNvPr>
          <p:cNvCxnSpPr>
            <a:cxnSpLocks/>
          </p:cNvCxnSpPr>
          <p:nvPr/>
        </p:nvCxnSpPr>
        <p:spPr>
          <a:xfrm>
            <a:off x="10518586" y="4502330"/>
            <a:ext cx="578523" cy="0"/>
          </a:xfrm>
          <a:prstGeom prst="line">
            <a:avLst/>
          </a:prstGeom>
          <a:ln w="1079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222</TotalTime>
  <Words>867</Words>
  <Application>Microsoft Macintosh PowerPoint</Application>
  <PresentationFormat>Widescreen</PresentationFormat>
  <Paragraphs>100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AkkuratPro</vt:lpstr>
      <vt:lpstr>Arial</vt:lpstr>
      <vt:lpstr>Calibri</vt:lpstr>
      <vt:lpstr>Century Gothic</vt:lpstr>
      <vt:lpstr>sans-serif</vt:lpstr>
      <vt:lpstr>Wingdings 3</vt:lpstr>
      <vt:lpstr>Ion</vt:lpstr>
      <vt:lpstr>Syntactic Category</vt:lpstr>
      <vt:lpstr>Word class/ part of speech </vt:lpstr>
      <vt:lpstr>What is a noun phrase (NP)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Prepositional Phrase </vt:lpstr>
      <vt:lpstr>Adjective Phrase</vt:lpstr>
      <vt:lpstr>Adverbial phrases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Syntactic Category</dc:title>
  <dc:creator>Authors</dc:creator>
  <cp:lastModifiedBy>Authors</cp:lastModifiedBy>
  <cp:revision>4</cp:revision>
  <dcterms:created xsi:type="dcterms:W3CDTF">2023-10-22T11:40:48Z</dcterms:created>
  <dcterms:modified xsi:type="dcterms:W3CDTF">2023-10-23T01:18:20Z</dcterms:modified>
</cp:coreProperties>
</file>