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905000"/>
            <a:ext cx="41148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029201"/>
            <a:ext cx="41148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0580" y="4860758"/>
            <a:ext cx="3977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06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F53B-346D-4BAB-8800-EEBCDBD46F0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EC2-919C-4EE7-8D3C-91CA9566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67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29500" y="0"/>
            <a:ext cx="17145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100" y="495300"/>
            <a:ext cx="10287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013" y="495300"/>
            <a:ext cx="6395987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F53B-346D-4BAB-8800-EEBCDBD46F0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EC2-919C-4EE7-8D3C-91CA9566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2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F53B-346D-4BAB-8800-EEBCDBD46F0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EC2-919C-4EE7-8D3C-91CA9566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96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8168"/>
            <a:ext cx="9144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7233386" y="197816"/>
            <a:ext cx="1750164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05000"/>
            <a:ext cx="58292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699" y="5029200"/>
            <a:ext cx="58293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97279" y="4860758"/>
            <a:ext cx="56921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09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1" y="1905000"/>
            <a:ext cx="322326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040" y="1905000"/>
            <a:ext cx="322326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F53B-346D-4BAB-8800-EEBCDBD46F0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EC2-919C-4EE7-8D3C-91CA9566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03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905000"/>
            <a:ext cx="3312414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800952"/>
            <a:ext cx="3312414" cy="352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2886" y="1905000"/>
            <a:ext cx="3312414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2886" y="2800952"/>
            <a:ext cx="3312414" cy="352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F53B-346D-4BAB-8800-EEBCDBD46F0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EC2-919C-4EE7-8D3C-91CA9566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4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F53B-346D-4BAB-8800-EEBCDBD46F0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EC2-919C-4EE7-8D3C-91CA9566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84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/>
        </p:nvSpPr>
        <p:spPr bwMode="auto">
          <a:xfrm>
            <a:off x="0" y="0"/>
            <a:ext cx="838539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F53B-346D-4BAB-8800-EEBCDBD46F0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EC2-919C-4EE7-8D3C-91CA9566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7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876" y="1905000"/>
            <a:ext cx="466344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1905000"/>
            <a:ext cx="2086275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F53B-346D-4BAB-8800-EEBCDBD46F0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9EC2-919C-4EE7-8D3C-91CA9566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6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7750" y="1597795"/>
            <a:ext cx="428625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1905000"/>
            <a:ext cx="348615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185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/>
        </p:nvSpPr>
        <p:spPr bwMode="auto">
          <a:xfrm>
            <a:off x="0" y="0"/>
            <a:ext cx="838539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904999"/>
            <a:ext cx="70866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52518" y="6516131"/>
            <a:ext cx="10287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F53B-346D-4BAB-8800-EEBCDBD46F07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0" y="6516131"/>
            <a:ext cx="5075537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9500" y="6516131"/>
            <a:ext cx="6858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29EC2-919C-4EE7-8D3C-91CA956624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198120"/>
            <a:ext cx="70866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7554" y="1428736"/>
            <a:ext cx="5500726" cy="1470025"/>
          </a:xfrm>
        </p:spPr>
        <p:txBody>
          <a:bodyPr/>
          <a:lstStyle/>
          <a:p>
            <a:r>
              <a:rPr lang="id-ID" dirty="0" smtClean="0">
                <a:latin typeface="Bauhaus 93" pitchFamily="82" charset="0"/>
              </a:rPr>
              <a:t>Phonetics and Phonology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314" y="3857628"/>
            <a:ext cx="3186090" cy="1752600"/>
          </a:xfrm>
        </p:spPr>
        <p:txBody>
          <a:bodyPr/>
          <a:lstStyle/>
          <a:p>
            <a:r>
              <a:rPr lang="id-ID" dirty="0" smtClean="0">
                <a:latin typeface="Bauhaus 93" pitchFamily="82" charset="0"/>
              </a:rPr>
              <a:t>By</a:t>
            </a:r>
          </a:p>
          <a:p>
            <a:r>
              <a:rPr lang="id-ID" dirty="0" smtClean="0">
                <a:latin typeface="Bauhaus 93" pitchFamily="82" charset="0"/>
              </a:rPr>
              <a:t>Dedy Subandowo,M.A</a:t>
            </a:r>
            <a:endParaRPr lang="en-US" dirty="0">
              <a:latin typeface="Bauhaus 93" pitchFamily="8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086600" cy="1097280"/>
          </a:xfrm>
        </p:spPr>
        <p:txBody>
          <a:bodyPr/>
          <a:lstStyle/>
          <a:p>
            <a:pPr algn="ctr"/>
            <a:r>
              <a:rPr lang="id-ID" dirty="0" smtClean="0"/>
              <a:t>Course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214554"/>
            <a:ext cx="7715304" cy="4214841"/>
          </a:xfrm>
        </p:spPr>
        <p:txBody>
          <a:bodyPr>
            <a:normAutofit/>
          </a:bodyPr>
          <a:lstStyle/>
          <a:p>
            <a:r>
              <a:rPr lang="id-ID" sz="2400" dirty="0" smtClean="0"/>
              <a:t>Course Name		 : Phonetics and Phonology</a:t>
            </a:r>
          </a:p>
          <a:p>
            <a:r>
              <a:rPr lang="id-ID" sz="2400" dirty="0" smtClean="0"/>
              <a:t>Credit			: 2 credits</a:t>
            </a:r>
          </a:p>
          <a:p>
            <a:r>
              <a:rPr lang="id-ID" sz="2400" dirty="0" smtClean="0"/>
              <a:t>Code				: MKK.BI.08.0</a:t>
            </a:r>
          </a:p>
          <a:p>
            <a:r>
              <a:rPr lang="id-ID" sz="2400" dirty="0" smtClean="0"/>
              <a:t>Course time 			: 90 minutes</a:t>
            </a:r>
          </a:p>
          <a:p>
            <a:r>
              <a:rPr lang="id-ID" sz="2400" dirty="0" smtClean="0"/>
              <a:t>Study Program 		: English Education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Aims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To strengthen the linguistic knowledge</a:t>
            </a:r>
          </a:p>
          <a:p>
            <a:r>
              <a:rPr lang="id-ID" dirty="0" smtClean="0"/>
              <a:t>To explore students’ capability in understanding sounds of english</a:t>
            </a:r>
          </a:p>
          <a:p>
            <a:r>
              <a:rPr lang="id-ID" dirty="0" smtClean="0"/>
              <a:t>To differ the sound production</a:t>
            </a:r>
          </a:p>
          <a:p>
            <a:r>
              <a:rPr lang="id-ID" dirty="0" smtClean="0"/>
              <a:t>To recognize the speech organ</a:t>
            </a:r>
          </a:p>
          <a:p>
            <a:r>
              <a:rPr lang="id-ID" dirty="0" smtClean="0"/>
              <a:t>To master the manner of sounds</a:t>
            </a:r>
          </a:p>
          <a:p>
            <a:r>
              <a:rPr lang="id-ID" dirty="0" smtClean="0"/>
              <a:t>To analyse the sounds of english 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086600" cy="1097280"/>
          </a:xfrm>
        </p:spPr>
        <p:txBody>
          <a:bodyPr>
            <a:normAutofit/>
          </a:bodyPr>
          <a:lstStyle/>
          <a:p>
            <a:r>
              <a:rPr lang="id-ID" sz="4000" dirty="0" smtClean="0"/>
              <a:t>Learning Strategy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571744"/>
            <a:ext cx="7086600" cy="3752856"/>
          </a:xfrm>
        </p:spPr>
        <p:txBody>
          <a:bodyPr/>
          <a:lstStyle/>
          <a:p>
            <a:r>
              <a:rPr lang="id-ID" sz="3600" dirty="0" smtClean="0"/>
              <a:t>Oral presentation</a:t>
            </a:r>
          </a:p>
          <a:p>
            <a:r>
              <a:rPr lang="id-ID" sz="3600" dirty="0" smtClean="0"/>
              <a:t>Students’ presentation </a:t>
            </a:r>
          </a:p>
          <a:p>
            <a:r>
              <a:rPr lang="id-ID" sz="3600" dirty="0" smtClean="0"/>
              <a:t>Research team work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0" y="357166"/>
          <a:ext cx="754382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6043626"/>
              </a:tblGrid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Main</a:t>
                      </a:r>
                      <a:r>
                        <a:rPr lang="id-ID" baseline="0" dirty="0" smtClean="0"/>
                        <a:t> Discussion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Kontrak kuliah</a:t>
                      </a:r>
                      <a:r>
                        <a:rPr lang="id-ID" baseline="0" dirty="0" smtClean="0"/>
                        <a:t> (course agreement)</a:t>
                      </a:r>
                      <a:endParaRPr lang="en-US" dirty="0" smtClean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Introduction to phonetics 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Vowels and Consonants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Sound segment 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Articulatory</a:t>
                      </a:r>
                      <a:r>
                        <a:rPr lang="en-US" dirty="0" smtClean="0"/>
                        <a:t> phonetics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 phonetic classes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Prosodic features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Mid test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 to phonology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Pronunciation of Morpheme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Phonemes: the Phonological Units of Language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Distinctive Features of Phonemes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Rules of Phonology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Prosodic Phonology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and Feedback</a:t>
                      </a:r>
                      <a:endParaRPr lang="en-US" dirty="0"/>
                    </a:p>
                  </a:txBody>
                  <a:tcPr/>
                </a:tc>
              </a:tr>
              <a:tr h="362683">
                <a:tc>
                  <a:txBody>
                    <a:bodyPr/>
                    <a:lstStyle/>
                    <a:p>
                      <a:r>
                        <a:rPr lang="id-ID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SEMESTER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sz="3200" dirty="0" smtClean="0"/>
              <a:t>Devenport, Mike., and S.J Hannahs. Introducing phonetics and phonology. New York: Hodder Arnold. 2005.</a:t>
            </a:r>
          </a:p>
          <a:p>
            <a:pPr algn="just"/>
            <a:endParaRPr lang="id-ID" sz="3200" dirty="0"/>
          </a:p>
          <a:p>
            <a:pPr algn="just"/>
            <a:r>
              <a:rPr lang="id-ID" sz="3200" dirty="0" smtClean="0"/>
              <a:t>Fromkin, Victoria., Robert Rodman, Nina Hyams. An Introduction to Language. New York : Wadsworth Cengage Learning. 2011.</a:t>
            </a:r>
          </a:p>
          <a:p>
            <a:pPr>
              <a:buNone/>
            </a:pPr>
            <a:endParaRPr lang="id-ID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500175"/>
            <a:ext cx="7086600" cy="4824426"/>
          </a:xfrm>
        </p:spPr>
        <p:txBody>
          <a:bodyPr>
            <a:noAutofit/>
          </a:bodyPr>
          <a:lstStyle/>
          <a:p>
            <a:r>
              <a:rPr lang="id-ID" sz="3200" dirty="0" smtClean="0"/>
              <a:t>Absence not more than three times.</a:t>
            </a:r>
          </a:p>
          <a:p>
            <a:r>
              <a:rPr lang="id-ID" sz="3200" dirty="0" smtClean="0"/>
              <a:t>Duty submission</a:t>
            </a:r>
          </a:p>
          <a:p>
            <a:r>
              <a:rPr lang="id-ID" sz="3200" dirty="0" smtClean="0"/>
              <a:t>Be passive will make you die</a:t>
            </a:r>
          </a:p>
          <a:p>
            <a:r>
              <a:rPr lang="id-ID" sz="3200" dirty="0" smtClean="0"/>
              <a:t>High passion in technology </a:t>
            </a:r>
          </a:p>
          <a:p>
            <a:r>
              <a:rPr lang="id-ID" sz="3200" dirty="0" smtClean="0"/>
              <a:t>Written mid test</a:t>
            </a:r>
          </a:p>
          <a:p>
            <a:r>
              <a:rPr lang="id-ID" sz="3200" dirty="0" smtClean="0"/>
              <a:t>Spoken final test</a:t>
            </a:r>
          </a:p>
          <a:p>
            <a:r>
              <a:rPr lang="id-ID" sz="3200" dirty="0" smtClean="0"/>
              <a:t>Score (attitude, class activities and examiniation)</a:t>
            </a:r>
            <a:endParaRPr lang="en-US" sz="3200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usic Score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usic Score_16x9.potx" id="{6ADF3BEB-29B7-4B59-868B-CC2D2045A513}" vid="{1320CC86-6327-42C4-8685-C8BBB762A9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TS103896550</Template>
  <TotalTime>72</TotalTime>
  <Words>213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Music Score 16x9</vt:lpstr>
      <vt:lpstr>Phonetics and Phonology</vt:lpstr>
      <vt:lpstr>Course Description</vt:lpstr>
      <vt:lpstr>Aims of the study</vt:lpstr>
      <vt:lpstr>Learning Strategy</vt:lpstr>
      <vt:lpstr>Slide 5</vt:lpstr>
      <vt:lpstr>Reference </vt:lpstr>
      <vt:lpstr>Policies</vt:lpstr>
    </vt:vector>
  </TitlesOfParts>
  <Company>NHCT 090810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and Phonology</dc:title>
  <dc:creator>Windows XP</dc:creator>
  <cp:lastModifiedBy>Windows XP</cp:lastModifiedBy>
  <cp:revision>7</cp:revision>
  <dcterms:created xsi:type="dcterms:W3CDTF">2014-03-05T14:35:17Z</dcterms:created>
  <dcterms:modified xsi:type="dcterms:W3CDTF">2014-03-05T15:47:43Z</dcterms:modified>
</cp:coreProperties>
</file>