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197"/>
  </p:normalViewPr>
  <p:slideViewPr>
    <p:cSldViewPr snapToGrid="0">
      <p:cViewPr varScale="1">
        <p:scale>
          <a:sx n="81" d="100"/>
          <a:sy n="81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11540-090F-4BC2-8405-5DD57465A6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DC48D3-DCF0-43B3-AB0D-46A98F11C9E0}">
      <dgm:prSet/>
      <dgm:spPr/>
      <dgm:t>
        <a:bodyPr/>
        <a:lstStyle/>
        <a:p>
          <a:r>
            <a:rPr lang="en-US" dirty="0"/>
            <a:t>Speakers have considerable knowledge about the meaning relationship among different words in their mental lexicons </a:t>
          </a:r>
        </a:p>
      </dgm:t>
    </dgm:pt>
    <dgm:pt modelId="{79BC19BB-5C64-42C3-80F8-AEAF070564F2}" type="parTrans" cxnId="{65E523A6-025C-47E2-AEF4-D03CEA33D153}">
      <dgm:prSet/>
      <dgm:spPr/>
      <dgm:t>
        <a:bodyPr/>
        <a:lstStyle/>
        <a:p>
          <a:endParaRPr lang="en-US"/>
        </a:p>
      </dgm:t>
    </dgm:pt>
    <dgm:pt modelId="{3EC22095-2FB9-4DCD-8CEC-7523BE326333}" type="sibTrans" cxnId="{65E523A6-025C-47E2-AEF4-D03CEA33D153}">
      <dgm:prSet/>
      <dgm:spPr/>
      <dgm:t>
        <a:bodyPr/>
        <a:lstStyle/>
        <a:p>
          <a:endParaRPr lang="en-US"/>
        </a:p>
      </dgm:t>
    </dgm:pt>
    <dgm:pt modelId="{E8C15F1B-AF1B-4512-BAE3-F7DEEC94E7B9}">
      <dgm:prSet/>
      <dgm:spPr/>
      <dgm:t>
        <a:bodyPr/>
        <a:lstStyle/>
        <a:p>
          <a:r>
            <a:rPr lang="en-US" dirty="0"/>
            <a:t>what do you know about </a:t>
          </a:r>
          <a:r>
            <a:rPr lang="en-US" i="1" dirty="0"/>
            <a:t>mental lexicon</a:t>
          </a:r>
          <a:r>
            <a:rPr lang="en-US" dirty="0"/>
            <a:t>?</a:t>
          </a:r>
        </a:p>
      </dgm:t>
    </dgm:pt>
    <dgm:pt modelId="{FA7F73D3-40FF-4C5E-A3FA-B55CD0D8CB22}" type="parTrans" cxnId="{707CC67F-5AC7-4B47-A916-1DDE901C0AB2}">
      <dgm:prSet/>
      <dgm:spPr/>
      <dgm:t>
        <a:bodyPr/>
        <a:lstStyle/>
        <a:p>
          <a:endParaRPr lang="en-US"/>
        </a:p>
      </dgm:t>
    </dgm:pt>
    <dgm:pt modelId="{0BF1FC4C-B447-4F2A-B32E-D64923AE03E3}" type="sibTrans" cxnId="{707CC67F-5AC7-4B47-A916-1DDE901C0AB2}">
      <dgm:prSet/>
      <dgm:spPr/>
      <dgm:t>
        <a:bodyPr/>
        <a:lstStyle/>
        <a:p>
          <a:endParaRPr lang="en-US"/>
        </a:p>
      </dgm:t>
    </dgm:pt>
    <dgm:pt modelId="{38762B81-8236-4BEA-8003-8A40A485259C}" type="pres">
      <dgm:prSet presAssocID="{18511540-090F-4BC2-8405-5DD57465A6FA}" presName="root" presStyleCnt="0">
        <dgm:presLayoutVars>
          <dgm:dir/>
          <dgm:resizeHandles val="exact"/>
        </dgm:presLayoutVars>
      </dgm:prSet>
      <dgm:spPr/>
    </dgm:pt>
    <dgm:pt modelId="{6168B196-3D73-402B-8EE1-40DAB2AB5E03}" type="pres">
      <dgm:prSet presAssocID="{7DDC48D3-DCF0-43B3-AB0D-46A98F11C9E0}" presName="compNode" presStyleCnt="0"/>
      <dgm:spPr/>
    </dgm:pt>
    <dgm:pt modelId="{25190412-D95C-434F-AD30-D2F182D5AB5F}" type="pres">
      <dgm:prSet presAssocID="{7DDC48D3-DCF0-43B3-AB0D-46A98F11C9E0}" presName="bgRect" presStyleLbl="bgShp" presStyleIdx="0" presStyleCnt="2"/>
      <dgm:spPr/>
    </dgm:pt>
    <dgm:pt modelId="{3351D1D9-8E76-41A2-9C3D-6ECF4D7CD314}" type="pres">
      <dgm:prSet presAssocID="{7DDC48D3-DCF0-43B3-AB0D-46A98F11C9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94A4EB-E4AA-4515-B2C8-C8E64C3B408D}" type="pres">
      <dgm:prSet presAssocID="{7DDC48D3-DCF0-43B3-AB0D-46A98F11C9E0}" presName="spaceRect" presStyleCnt="0"/>
      <dgm:spPr/>
    </dgm:pt>
    <dgm:pt modelId="{F0D3CB4A-80D0-457D-8943-DA144272D98C}" type="pres">
      <dgm:prSet presAssocID="{7DDC48D3-DCF0-43B3-AB0D-46A98F11C9E0}" presName="parTx" presStyleLbl="revTx" presStyleIdx="0" presStyleCnt="2">
        <dgm:presLayoutVars>
          <dgm:chMax val="0"/>
          <dgm:chPref val="0"/>
        </dgm:presLayoutVars>
      </dgm:prSet>
      <dgm:spPr/>
    </dgm:pt>
    <dgm:pt modelId="{1A7F23E3-1038-4BC3-AD73-D48797CF8262}" type="pres">
      <dgm:prSet presAssocID="{3EC22095-2FB9-4DCD-8CEC-7523BE326333}" presName="sibTrans" presStyleCnt="0"/>
      <dgm:spPr/>
    </dgm:pt>
    <dgm:pt modelId="{EAFBC6D4-F00C-45E6-8443-95C95959E3FD}" type="pres">
      <dgm:prSet presAssocID="{E8C15F1B-AF1B-4512-BAE3-F7DEEC94E7B9}" presName="compNode" presStyleCnt="0"/>
      <dgm:spPr/>
    </dgm:pt>
    <dgm:pt modelId="{0C67D126-CE61-4B81-A28A-5C08BD3937CD}" type="pres">
      <dgm:prSet presAssocID="{E8C15F1B-AF1B-4512-BAE3-F7DEEC94E7B9}" presName="bgRect" presStyleLbl="bgShp" presStyleIdx="1" presStyleCnt="2"/>
      <dgm:spPr/>
    </dgm:pt>
    <dgm:pt modelId="{9F39BE56-02A6-4150-ACC4-C24E07043211}" type="pres">
      <dgm:prSet presAssocID="{E8C15F1B-AF1B-4512-BAE3-F7DEEC94E7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C1FF777-D1B6-4434-8D8D-9871C727E90B}" type="pres">
      <dgm:prSet presAssocID="{E8C15F1B-AF1B-4512-BAE3-F7DEEC94E7B9}" presName="spaceRect" presStyleCnt="0"/>
      <dgm:spPr/>
    </dgm:pt>
    <dgm:pt modelId="{45778703-2F88-4E2A-8B40-E06E8EED3AE3}" type="pres">
      <dgm:prSet presAssocID="{E8C15F1B-AF1B-4512-BAE3-F7DEEC94E7B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8EF6D1F-7CDD-4EB3-A967-660CB7A15AC9}" type="presOf" srcId="{18511540-090F-4BC2-8405-5DD57465A6FA}" destId="{38762B81-8236-4BEA-8003-8A40A485259C}" srcOrd="0" destOrd="0" presId="urn:microsoft.com/office/officeart/2018/2/layout/IconVerticalSolidList"/>
    <dgm:cxn modelId="{689E0A35-DC65-422C-99BE-8963418C0A05}" type="presOf" srcId="{7DDC48D3-DCF0-43B3-AB0D-46A98F11C9E0}" destId="{F0D3CB4A-80D0-457D-8943-DA144272D98C}" srcOrd="0" destOrd="0" presId="urn:microsoft.com/office/officeart/2018/2/layout/IconVerticalSolidList"/>
    <dgm:cxn modelId="{707CC67F-5AC7-4B47-A916-1DDE901C0AB2}" srcId="{18511540-090F-4BC2-8405-5DD57465A6FA}" destId="{E8C15F1B-AF1B-4512-BAE3-F7DEEC94E7B9}" srcOrd="1" destOrd="0" parTransId="{FA7F73D3-40FF-4C5E-A3FA-B55CD0D8CB22}" sibTransId="{0BF1FC4C-B447-4F2A-B32E-D64923AE03E3}"/>
    <dgm:cxn modelId="{65E523A6-025C-47E2-AEF4-D03CEA33D153}" srcId="{18511540-090F-4BC2-8405-5DD57465A6FA}" destId="{7DDC48D3-DCF0-43B3-AB0D-46A98F11C9E0}" srcOrd="0" destOrd="0" parTransId="{79BC19BB-5C64-42C3-80F8-AEAF070564F2}" sibTransId="{3EC22095-2FB9-4DCD-8CEC-7523BE326333}"/>
    <dgm:cxn modelId="{E508A7D2-3E4B-4C57-942B-931B8368211E}" type="presOf" srcId="{E8C15F1B-AF1B-4512-BAE3-F7DEEC94E7B9}" destId="{45778703-2F88-4E2A-8B40-E06E8EED3AE3}" srcOrd="0" destOrd="0" presId="urn:microsoft.com/office/officeart/2018/2/layout/IconVerticalSolidList"/>
    <dgm:cxn modelId="{A414CEB1-B6DF-48E5-907E-8F400225578F}" type="presParOf" srcId="{38762B81-8236-4BEA-8003-8A40A485259C}" destId="{6168B196-3D73-402B-8EE1-40DAB2AB5E03}" srcOrd="0" destOrd="0" presId="urn:microsoft.com/office/officeart/2018/2/layout/IconVerticalSolidList"/>
    <dgm:cxn modelId="{DB90CF4B-B744-4FDF-BA79-6E1AF8BE9F39}" type="presParOf" srcId="{6168B196-3D73-402B-8EE1-40DAB2AB5E03}" destId="{25190412-D95C-434F-AD30-D2F182D5AB5F}" srcOrd="0" destOrd="0" presId="urn:microsoft.com/office/officeart/2018/2/layout/IconVerticalSolidList"/>
    <dgm:cxn modelId="{35B92B8C-B70D-4238-8A31-80E0095B93C2}" type="presParOf" srcId="{6168B196-3D73-402B-8EE1-40DAB2AB5E03}" destId="{3351D1D9-8E76-41A2-9C3D-6ECF4D7CD314}" srcOrd="1" destOrd="0" presId="urn:microsoft.com/office/officeart/2018/2/layout/IconVerticalSolidList"/>
    <dgm:cxn modelId="{3BC478B1-3BFF-42D2-BE7D-0CA73A4ACB55}" type="presParOf" srcId="{6168B196-3D73-402B-8EE1-40DAB2AB5E03}" destId="{1794A4EB-E4AA-4515-B2C8-C8E64C3B408D}" srcOrd="2" destOrd="0" presId="urn:microsoft.com/office/officeart/2018/2/layout/IconVerticalSolidList"/>
    <dgm:cxn modelId="{F379D046-4509-4779-ADC0-BD3D530EAF49}" type="presParOf" srcId="{6168B196-3D73-402B-8EE1-40DAB2AB5E03}" destId="{F0D3CB4A-80D0-457D-8943-DA144272D98C}" srcOrd="3" destOrd="0" presId="urn:microsoft.com/office/officeart/2018/2/layout/IconVerticalSolidList"/>
    <dgm:cxn modelId="{1D2716A3-44F8-4B5B-8848-F348F6807148}" type="presParOf" srcId="{38762B81-8236-4BEA-8003-8A40A485259C}" destId="{1A7F23E3-1038-4BC3-AD73-D48797CF8262}" srcOrd="1" destOrd="0" presId="urn:microsoft.com/office/officeart/2018/2/layout/IconVerticalSolidList"/>
    <dgm:cxn modelId="{44519CAA-0040-46F1-B355-FAC8D590C0A6}" type="presParOf" srcId="{38762B81-8236-4BEA-8003-8A40A485259C}" destId="{EAFBC6D4-F00C-45E6-8443-95C95959E3FD}" srcOrd="2" destOrd="0" presId="urn:microsoft.com/office/officeart/2018/2/layout/IconVerticalSolidList"/>
    <dgm:cxn modelId="{04F4A8C1-73BC-4C4D-A8C4-2E9E8662A811}" type="presParOf" srcId="{EAFBC6D4-F00C-45E6-8443-95C95959E3FD}" destId="{0C67D126-CE61-4B81-A28A-5C08BD3937CD}" srcOrd="0" destOrd="0" presId="urn:microsoft.com/office/officeart/2018/2/layout/IconVerticalSolidList"/>
    <dgm:cxn modelId="{5AD3E5FF-4518-4796-A180-8909388B77B6}" type="presParOf" srcId="{EAFBC6D4-F00C-45E6-8443-95C95959E3FD}" destId="{9F39BE56-02A6-4150-ACC4-C24E07043211}" srcOrd="1" destOrd="0" presId="urn:microsoft.com/office/officeart/2018/2/layout/IconVerticalSolidList"/>
    <dgm:cxn modelId="{F831555C-C63D-4C3E-A33A-45F06EDFD74C}" type="presParOf" srcId="{EAFBC6D4-F00C-45E6-8443-95C95959E3FD}" destId="{EC1FF777-D1B6-4434-8D8D-9871C727E90B}" srcOrd="2" destOrd="0" presId="urn:microsoft.com/office/officeart/2018/2/layout/IconVerticalSolidList"/>
    <dgm:cxn modelId="{FA8C2566-ED4F-47E8-9CD6-E514E50C4E64}" type="presParOf" srcId="{EAFBC6D4-F00C-45E6-8443-95C95959E3FD}" destId="{45778703-2F88-4E2A-8B40-E06E8EED3A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0412-D95C-434F-AD30-D2F182D5AB5F}">
      <dsp:nvSpPr>
        <dsp:cNvPr id="0" name=""/>
        <dsp:cNvSpPr/>
      </dsp:nvSpPr>
      <dsp:spPr>
        <a:xfrm>
          <a:off x="0" y="765233"/>
          <a:ext cx="7012370" cy="14127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1D1D9-8E76-41A2-9C3D-6ECF4D7CD314}">
      <dsp:nvSpPr>
        <dsp:cNvPr id="0" name=""/>
        <dsp:cNvSpPr/>
      </dsp:nvSpPr>
      <dsp:spPr>
        <a:xfrm>
          <a:off x="427353" y="1083100"/>
          <a:ext cx="777006" cy="77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3CB4A-80D0-457D-8943-DA144272D98C}">
      <dsp:nvSpPr>
        <dsp:cNvPr id="0" name=""/>
        <dsp:cNvSpPr/>
      </dsp:nvSpPr>
      <dsp:spPr>
        <a:xfrm>
          <a:off x="1631713" y="765233"/>
          <a:ext cx="5380656" cy="14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5" tIns="149515" rIns="149515" bIns="1495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Speakers have considerable knowledge about the meaning relationship among different words in their mental lexicons </a:t>
          </a:r>
        </a:p>
      </dsp:txBody>
      <dsp:txXfrm>
        <a:off x="1631713" y="765233"/>
        <a:ext cx="5380656" cy="1412739"/>
      </dsp:txXfrm>
    </dsp:sp>
    <dsp:sp modelId="{0C67D126-CE61-4B81-A28A-5C08BD3937CD}">
      <dsp:nvSpPr>
        <dsp:cNvPr id="0" name=""/>
        <dsp:cNvSpPr/>
      </dsp:nvSpPr>
      <dsp:spPr>
        <a:xfrm>
          <a:off x="0" y="2531157"/>
          <a:ext cx="7012370" cy="14127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9BE56-02A6-4150-ACC4-C24E07043211}">
      <dsp:nvSpPr>
        <dsp:cNvPr id="0" name=""/>
        <dsp:cNvSpPr/>
      </dsp:nvSpPr>
      <dsp:spPr>
        <a:xfrm>
          <a:off x="427353" y="2849024"/>
          <a:ext cx="777006" cy="77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8703-2F88-4E2A-8B40-E06E8EED3AE3}">
      <dsp:nvSpPr>
        <dsp:cNvPr id="0" name=""/>
        <dsp:cNvSpPr/>
      </dsp:nvSpPr>
      <dsp:spPr>
        <a:xfrm>
          <a:off x="1631713" y="2531157"/>
          <a:ext cx="5380656" cy="14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5" tIns="149515" rIns="149515" bIns="1495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do you know about </a:t>
          </a:r>
          <a:r>
            <a:rPr lang="en-US" sz="2500" i="1" kern="1200" dirty="0"/>
            <a:t>mental lexicon</a:t>
          </a:r>
          <a:r>
            <a:rPr lang="en-US" sz="2500" kern="1200" dirty="0"/>
            <a:t>?</a:t>
          </a:r>
        </a:p>
      </dsp:txBody>
      <dsp:txXfrm>
        <a:off x="1631713" y="2531157"/>
        <a:ext cx="5380656" cy="141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edy.subandowo@ummetro.ac.i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F1FA-D631-8D6B-426B-3E592D330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Lexical relations and semantic features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0A431-F785-C1E1-C3F6-CCF292FDB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Semantics and pragmatics </a:t>
            </a:r>
          </a:p>
        </p:txBody>
      </p:sp>
    </p:spTree>
    <p:extLst>
      <p:ext uri="{BB962C8B-B14F-4D97-AF65-F5344CB8AC3E}">
        <p14:creationId xmlns:p14="http://schemas.microsoft.com/office/powerpoint/2010/main" val="415570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9404B5C-4EE5-EC15-5AA4-DBACCEC4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333BA-A8C5-46B8-2F47-5E1E1141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Another feature of antonym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5261-F288-DF6D-53D8-A709CC93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r>
              <a:rPr lang="en-US" sz="3000" dirty="0"/>
              <a:t>Prefix </a:t>
            </a:r>
            <a:r>
              <a:rPr lang="en-US" sz="3000" i="1" dirty="0"/>
              <a:t>un-, non-, </a:t>
            </a:r>
            <a:r>
              <a:rPr lang="en-US" sz="3000" dirty="0"/>
              <a:t>and</a:t>
            </a:r>
            <a:r>
              <a:rPr lang="en-US" sz="3000" i="1" dirty="0"/>
              <a:t> in- </a:t>
            </a:r>
            <a:r>
              <a:rPr lang="en-US" sz="3000" dirty="0"/>
              <a:t>addition</a:t>
            </a:r>
          </a:p>
          <a:p>
            <a:pPr marL="0" indent="0">
              <a:buNone/>
            </a:pPr>
            <a:r>
              <a:rPr lang="en-US" sz="3000" dirty="0"/>
              <a:t>	For instance: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i="1" dirty="0"/>
              <a:t>Likely/unlikely 		able/unable 		fortunate/unfortunate</a:t>
            </a:r>
          </a:p>
          <a:p>
            <a:pPr marL="0" indent="0">
              <a:buNone/>
            </a:pPr>
            <a:r>
              <a:rPr lang="en-US" sz="3000" i="1" dirty="0"/>
              <a:t>	Entity/nonentity		conformist/nonconformist</a:t>
            </a:r>
          </a:p>
          <a:p>
            <a:pPr marL="0" indent="0">
              <a:buNone/>
            </a:pPr>
            <a:r>
              <a:rPr lang="en-US" sz="3000" i="1" dirty="0"/>
              <a:t>	active/inactive	adequate/inadequate 	dependent/independent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926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A48D3-1D18-3025-158B-C5731C6B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Homonyms, polysemy, and hyponyms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67B7-2C38-7144-DED2-821C9AC4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99582" cy="4711539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Homonyms (homophones) relate to words that have different meanings but are pronounced the same and may or may not be spelled the same.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</a:rPr>
              <a:t>	For example : </a:t>
            </a:r>
          </a:p>
          <a:p>
            <a:pPr marL="719138" indent="-404813">
              <a:buFont typeface="Wingdings" pitchFamily="2" charset="2"/>
              <a:buChar char="Ø"/>
            </a:pPr>
            <a:r>
              <a:rPr lang="en-US" sz="2500" dirty="0">
                <a:solidFill>
                  <a:srgbClr val="FFFFFF"/>
                </a:solidFill>
              </a:rPr>
              <a:t>	Write and right </a:t>
            </a:r>
          </a:p>
          <a:p>
            <a:pPr marL="719138" indent="-404813">
              <a:buFont typeface="Wingdings" pitchFamily="2" charset="2"/>
              <a:buChar char="Ø"/>
            </a:pPr>
            <a:r>
              <a:rPr lang="en-US" sz="2500" dirty="0">
                <a:solidFill>
                  <a:srgbClr val="FFFFFF"/>
                </a:solidFill>
              </a:rPr>
              <a:t>	Night and knight </a:t>
            </a:r>
          </a:p>
          <a:p>
            <a:pPr marL="719138" indent="-404813">
              <a:buFont typeface="Wingdings" pitchFamily="2" charset="2"/>
              <a:buChar char="Ø"/>
            </a:pPr>
            <a:r>
              <a:rPr lang="en-US" sz="2500" dirty="0">
                <a:solidFill>
                  <a:srgbClr val="FFFFFF"/>
                </a:solidFill>
              </a:rPr>
              <a:t>	See and sea</a:t>
            </a:r>
          </a:p>
          <a:p>
            <a:pPr marL="719138" indent="-404813">
              <a:buFont typeface="Wingdings" pitchFamily="2" charset="2"/>
              <a:buChar char="Ø"/>
            </a:pPr>
            <a:r>
              <a:rPr lang="en-US" sz="2500" dirty="0">
                <a:solidFill>
                  <a:srgbClr val="FFFFFF"/>
                </a:solidFill>
              </a:rPr>
              <a:t>	Bear and bare</a:t>
            </a:r>
          </a:p>
        </p:txBody>
      </p:sp>
    </p:spTree>
    <p:extLst>
      <p:ext uri="{BB962C8B-B14F-4D97-AF65-F5344CB8AC3E}">
        <p14:creationId xmlns:p14="http://schemas.microsoft.com/office/powerpoint/2010/main" val="29832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9D3A4-D120-BF1E-82D8-1B383150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59391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Polysemy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CC1F-E08C-4BF2-055A-1F4766E6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593951"/>
            <a:ext cx="3033249" cy="1932894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500" i="1" dirty="0">
                <a:solidFill>
                  <a:schemeClr val="accent1"/>
                </a:solidFill>
              </a:rPr>
              <a:t>it refers to </a:t>
            </a:r>
            <a:r>
              <a:rPr lang="en-ID" sz="2500" b="0" i="1" dirty="0">
                <a:solidFill>
                  <a:schemeClr val="accent1"/>
                </a:solidFill>
                <a:effectLst/>
                <a:latin typeface="Söhne"/>
              </a:rPr>
              <a:t>a single word that has multiple meanings that are related by extension.</a:t>
            </a:r>
            <a:endParaRPr lang="en-US" sz="2500" i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DCF12603-3FE2-E479-318A-BB166A1B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769" y="948413"/>
            <a:ext cx="6702567" cy="4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5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82D84-1A97-E053-16C0-DD329E0C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0930"/>
            <a:ext cx="5351431" cy="723070"/>
          </a:xfrm>
        </p:spPr>
        <p:txBody>
          <a:bodyPr anchor="ctr"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hyponyms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EE8A32-B29E-46B5-B8B8-0148869E9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59612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B92E81-4F6A-4CF1-B486-AE63E15F3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338" y="453643"/>
            <a:ext cx="559612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3712-CB7A-445A-7923-1CF3F58B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357" y="800930"/>
            <a:ext cx="5491110" cy="22563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9B00"/>
              </a:buClr>
            </a:pPr>
            <a:r>
              <a:rPr lang="en-ID" b="0" i="0" dirty="0">
                <a:effectLst/>
                <a:latin typeface="Söhne"/>
              </a:rPr>
              <a:t>Words that refer to a specific subtype or instance of a more general category, which is termed the "hypernym". In other words, a hyponym is a word whose meaning is a subset of another word's meaning.</a:t>
            </a:r>
            <a:endParaRPr lang="en-US" dirty="0"/>
          </a:p>
        </p:txBody>
      </p:sp>
      <p:pic>
        <p:nvPicPr>
          <p:cNvPr id="5" name="Picture 4" descr="A couple of black and white words&#10;&#10;Description automatically generated with medium confidence">
            <a:extLst>
              <a:ext uri="{FF2B5EF4-FFF2-40B4-BE49-F238E27FC236}">
                <a16:creationId xmlns:a16="http://schemas.microsoft.com/office/drawing/2014/main" id="{3483007F-53AF-B574-57B4-DFFC0A64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3429000"/>
            <a:ext cx="5484624" cy="2249743"/>
          </a:xfrm>
          <a:prstGeom prst="rect">
            <a:avLst/>
          </a:prstGeom>
        </p:spPr>
      </p:pic>
      <p:pic>
        <p:nvPicPr>
          <p:cNvPr id="7" name="Picture 6" descr="A diagram of food and fruit&#10;&#10;Description automatically generated">
            <a:extLst>
              <a:ext uri="{FF2B5EF4-FFF2-40B4-BE49-F238E27FC236}">
                <a16:creationId xmlns:a16="http://schemas.microsoft.com/office/drawing/2014/main" id="{A205290F-88B9-42B7-1D04-137B441F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57" y="3429000"/>
            <a:ext cx="5489646" cy="20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76D02-8EC4-6AA6-F85B-06C7D34C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17183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Semantic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5B5A-09DF-E978-6D10-A9E70D4D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302" y="3257821"/>
            <a:ext cx="3583166" cy="2486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cap="all" dirty="0">
                <a:solidFill>
                  <a:schemeClr val="accent1"/>
                </a:solidFill>
              </a:rPr>
              <a:t>“</a:t>
            </a:r>
            <a:r>
              <a:rPr lang="en-US" sz="2300" i="1" cap="all" dirty="0">
                <a:solidFill>
                  <a:schemeClr val="accent1"/>
                </a:solidFill>
              </a:rPr>
              <a:t>If it is true that words have meanings, why don’t we throw away words and keep just the meaning</a:t>
            </a:r>
            <a:r>
              <a:rPr lang="en-US" sz="2300" cap="all" dirty="0">
                <a:solidFill>
                  <a:schemeClr val="accent1"/>
                </a:solidFill>
              </a:rPr>
              <a:t>?”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in a suit and a book&#10;&#10;Description automatically generated">
            <a:extLst>
              <a:ext uri="{FF2B5EF4-FFF2-40B4-BE49-F238E27FC236}">
                <a16:creationId xmlns:a16="http://schemas.microsoft.com/office/drawing/2014/main" id="{E654C13E-936D-149C-CC25-1B7682EB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132843"/>
            <a:ext cx="6253164" cy="46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EE14-0B17-5AA5-2D6F-E20646F3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semantic features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F2C6-3D20-BF9F-EE48-D8580528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17986"/>
            <a:ext cx="7348862" cy="4524704"/>
          </a:xfrm>
        </p:spPr>
        <p:txBody>
          <a:bodyPr>
            <a:normAutofit/>
          </a:bodyPr>
          <a:lstStyle/>
          <a:p>
            <a:r>
              <a:rPr lang="en-US" dirty="0"/>
              <a:t>Properties that are part of word meanings that can reflect our knowledge about what words mean. </a:t>
            </a:r>
          </a:p>
          <a:p>
            <a:r>
              <a:rPr lang="en-US" dirty="0"/>
              <a:t>It is important to decompose the features, as it can clarify how certain words relate to other words. </a:t>
            </a:r>
          </a:p>
          <a:p>
            <a:pPr marL="0" indent="0">
              <a:buNone/>
            </a:pPr>
            <a:r>
              <a:rPr lang="en-US" dirty="0"/>
              <a:t>      For example:</a:t>
            </a:r>
          </a:p>
          <a:p>
            <a:pPr marL="360363" indent="0">
              <a:buNone/>
            </a:pPr>
            <a:r>
              <a:rPr lang="en-US" dirty="0"/>
              <a:t>The basic property of antonyms is that they share all but one semantic feature in common. </a:t>
            </a:r>
          </a:p>
          <a:p>
            <a:pPr marL="360363" indent="0">
              <a:buNone/>
            </a:pPr>
            <a:r>
              <a:rPr lang="en-US" dirty="0"/>
              <a:t>Consider these words : BIG and RED?</a:t>
            </a:r>
          </a:p>
          <a:p>
            <a:pPr marL="360363" indent="0">
              <a:buNone/>
            </a:pPr>
            <a:r>
              <a:rPr lang="en-US" dirty="0"/>
              <a:t>What do you think about those words. </a:t>
            </a:r>
          </a:p>
          <a:p>
            <a:pPr marL="360363" indent="0">
              <a:buNone/>
            </a:pPr>
            <a:r>
              <a:rPr lang="en-US" dirty="0"/>
              <a:t>Are they classified as antonym? Why are they not so?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F72B67-4C61-DE88-82C0-7BD205C14DAD}"/>
              </a:ext>
            </a:extLst>
          </p:cNvPr>
          <p:cNvSpPr/>
          <p:nvPr/>
        </p:nvSpPr>
        <p:spPr>
          <a:xfrm>
            <a:off x="7583214" y="3311129"/>
            <a:ext cx="2963918" cy="1873189"/>
          </a:xfrm>
          <a:prstGeom prst="ellipse">
            <a:avLst/>
          </a:prstGeom>
          <a:solidFill>
            <a:schemeClr val="accent1">
              <a:alpha val="1980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have a common feature which is adjective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55F4D4D3-F563-1FE8-49DE-6718829197A5}"/>
              </a:ext>
            </a:extLst>
          </p:cNvPr>
          <p:cNvSpPr/>
          <p:nvPr/>
        </p:nvSpPr>
        <p:spPr>
          <a:xfrm>
            <a:off x="7930055" y="2661615"/>
            <a:ext cx="1560787" cy="640450"/>
          </a:xfrm>
          <a:prstGeom prst="borderCallout1">
            <a:avLst>
              <a:gd name="adj1" fmla="val 18750"/>
              <a:gd name="adj2" fmla="val -8333"/>
              <a:gd name="adj3" fmla="val 317656"/>
              <a:gd name="adj4" fmla="val -2849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about size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BD3A67B7-FB03-5D56-0130-C17EF05C5FF8}"/>
              </a:ext>
            </a:extLst>
          </p:cNvPr>
          <p:cNvSpPr/>
          <p:nvPr/>
        </p:nvSpPr>
        <p:spPr>
          <a:xfrm>
            <a:off x="8103475" y="5157058"/>
            <a:ext cx="1434662" cy="640451"/>
          </a:xfrm>
          <a:prstGeom prst="borderCallout1">
            <a:avLst>
              <a:gd name="adj1" fmla="val 18750"/>
              <a:gd name="adj2" fmla="val -8333"/>
              <a:gd name="adj3" fmla="val -38704"/>
              <a:gd name="adj4" fmla="val -2492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about color</a:t>
            </a:r>
          </a:p>
        </p:txBody>
      </p:sp>
    </p:spTree>
    <p:extLst>
      <p:ext uri="{BB962C8B-B14F-4D97-AF65-F5344CB8AC3E}">
        <p14:creationId xmlns:p14="http://schemas.microsoft.com/office/powerpoint/2010/main" val="35065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DE63-EEDE-4109-9CFF-4355FA65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631821"/>
            <a:ext cx="5099987" cy="527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</a:rPr>
              <a:t>Semantic features are among </a:t>
            </a:r>
            <a:r>
              <a:rPr lang="en-US" sz="2500" u="sng" dirty="0">
                <a:solidFill>
                  <a:srgbClr val="FFFFFF"/>
                </a:solidFill>
              </a:rPr>
              <a:t>the conceptual elements </a:t>
            </a:r>
            <a:r>
              <a:rPr lang="en-US" sz="2500" dirty="0">
                <a:solidFill>
                  <a:srgbClr val="FFFFFF"/>
                </a:solidFill>
              </a:rPr>
              <a:t>that are part of the meanings of words and sentences. </a:t>
            </a:r>
          </a:p>
          <a:p>
            <a:pPr marL="0" indent="0">
              <a:buNone/>
            </a:pPr>
            <a:endParaRPr lang="en-US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</a:rPr>
              <a:t>For example: 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FFFFFF"/>
                </a:solidFill>
              </a:rPr>
              <a:t>Harry Potter killed Lord Voldemort</a:t>
            </a:r>
          </a:p>
          <a:p>
            <a:pPr marL="0" indent="0">
              <a:buNone/>
            </a:pPr>
            <a:endParaRPr lang="en-US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</a:rPr>
              <a:t>What can you say about the semantic features in the sentence above?</a:t>
            </a:r>
          </a:p>
        </p:txBody>
      </p:sp>
      <p:pic>
        <p:nvPicPr>
          <p:cNvPr id="5" name="Picture 4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297753DB-22BF-6F1C-0F8C-1E5996828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" r="2" b="2"/>
          <a:stretch/>
        </p:blipFill>
        <p:spPr>
          <a:xfrm>
            <a:off x="7366641" y="960723"/>
            <a:ext cx="3155360" cy="4945656"/>
          </a:xfrm>
          <a:prstGeom prst="rect">
            <a:avLst/>
          </a:prstGeom>
        </p:spPr>
      </p:pic>
      <p:sp>
        <p:nvSpPr>
          <p:cNvPr id="7" name="Line Callout 1 6">
            <a:extLst>
              <a:ext uri="{FF2B5EF4-FFF2-40B4-BE49-F238E27FC236}">
                <a16:creationId xmlns:a16="http://schemas.microsoft.com/office/drawing/2014/main" id="{A06EE460-4713-AD83-866A-41DCAE862EAE}"/>
              </a:ext>
            </a:extLst>
          </p:cNvPr>
          <p:cNvSpPr/>
          <p:nvPr/>
        </p:nvSpPr>
        <p:spPr>
          <a:xfrm>
            <a:off x="10074167" y="457200"/>
            <a:ext cx="2117834" cy="1229710"/>
          </a:xfrm>
          <a:prstGeom prst="borderCallout1">
            <a:avLst>
              <a:gd name="adj1" fmla="val 18750"/>
              <a:gd name="adj2" fmla="val -8333"/>
              <a:gd name="adj3" fmla="val 112202"/>
              <a:gd name="adj4" fmla="val -4441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Bravery 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Self-sacrifice</a:t>
            </a:r>
          </a:p>
          <a:p>
            <a:endParaRPr lang="en-US" dirty="0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2FFFB5D2-3DD1-662E-4FB9-3A79F120648F}"/>
              </a:ext>
            </a:extLst>
          </p:cNvPr>
          <p:cNvSpPr/>
          <p:nvPr/>
        </p:nvSpPr>
        <p:spPr>
          <a:xfrm flipH="1">
            <a:off x="6292999" y="3165716"/>
            <a:ext cx="2651317" cy="1094128"/>
          </a:xfrm>
          <a:prstGeom prst="borderCallout1">
            <a:avLst>
              <a:gd name="adj1" fmla="val 18750"/>
              <a:gd name="adj2" fmla="val -8333"/>
              <a:gd name="adj3" fmla="val 144823"/>
              <a:gd name="adj4" fmla="val -2612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A killer</a:t>
            </a:r>
          </a:p>
          <a:p>
            <a:r>
              <a:rPr lang="en-US" dirty="0"/>
              <a:t>Ruthless,, cold, powerful</a:t>
            </a:r>
          </a:p>
          <a:p>
            <a:r>
              <a:rPr lang="en-US" dirty="0"/>
              <a:t>Evil incarnate</a:t>
            </a:r>
          </a:p>
          <a:p>
            <a:r>
              <a:rPr lang="en-US" dirty="0"/>
              <a:t> immortality 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4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1E036-E6A8-B24F-BC37-6083014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Semantic features of nouns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CBB6-D773-7415-6E84-37B40D8E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Indicating “female”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For example: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i="1" dirty="0">
                <a:solidFill>
                  <a:srgbClr val="FFFFFF"/>
                </a:solidFill>
              </a:rPr>
              <a:t>Aunt	maiden 	widow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FFFF"/>
                </a:solidFill>
              </a:rPr>
              <a:t>	Girl		woman hen</a:t>
            </a:r>
          </a:p>
          <a:p>
            <a:r>
              <a:rPr lang="en-US" dirty="0">
                <a:solidFill>
                  <a:srgbClr val="FFFFFF"/>
                </a:solidFill>
              </a:rPr>
              <a:t>Indicating count/mass nouns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For example :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i="1" dirty="0">
                <a:solidFill>
                  <a:srgbClr val="FFFFFF"/>
                </a:solidFill>
              </a:rPr>
              <a:t>student 	book 	course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FFFF"/>
                </a:solidFill>
              </a:rPr>
              <a:t>	Money	 water 	hair</a:t>
            </a:r>
          </a:p>
        </p:txBody>
      </p:sp>
      <p:pic>
        <p:nvPicPr>
          <p:cNvPr id="5" name="Picture 4" descr="A poster with words and images&#10;&#10;Description automatically generated">
            <a:extLst>
              <a:ext uri="{FF2B5EF4-FFF2-40B4-BE49-F238E27FC236}">
                <a16:creationId xmlns:a16="http://schemas.microsoft.com/office/drawing/2014/main" id="{61E79031-8FB3-5CEE-6490-194DA1AF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084" y="1180175"/>
            <a:ext cx="4952475" cy="45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34F34AF-75E7-4149-A3CF-2E483C744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2AC63555-4B16-4B7D-8218-54D03EAC0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654C7F9-AF92-42BD-A713-6B020F63B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E3B121-1133-4B7A-BF30-80EF7C9F0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0F23FC-3B0D-4C62-B729-C43F56DC1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DF46A4-5BE4-2E59-86DD-85F53267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1826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E043-074C-23DF-6DEA-5AB3CDF1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Things to do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larm clocks in a line">
            <a:extLst>
              <a:ext uri="{FF2B5EF4-FFF2-40B4-BE49-F238E27FC236}">
                <a16:creationId xmlns:a16="http://schemas.microsoft.com/office/drawing/2014/main" id="{D4E516F8-E9E7-2248-6B44-DFB29E7C6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57225" y="2789955"/>
            <a:ext cx="4962525" cy="2791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C9EF-9F0F-4725-DA11-4DF391EA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dirty="0"/>
              <a:t>Next week is the evaluation time</a:t>
            </a:r>
          </a:p>
          <a:p>
            <a:r>
              <a:rPr lang="en-US" dirty="0"/>
              <a:t>What you need to do is say something about a topic that we have learnt together including challenges, navigation, any topics that you think it is worth to mention. </a:t>
            </a:r>
          </a:p>
          <a:p>
            <a:r>
              <a:rPr lang="en-US" dirty="0"/>
              <a:t>250 words would do.</a:t>
            </a:r>
          </a:p>
          <a:p>
            <a:r>
              <a:rPr lang="en-US" dirty="0"/>
              <a:t>Send your thoughts to my email at </a:t>
            </a:r>
            <a:r>
              <a:rPr lang="en-US" dirty="0">
                <a:hlinkClick r:id="rId3"/>
              </a:rPr>
              <a:t>dedy.subandowo@ummetro.ac.id</a:t>
            </a:r>
            <a:r>
              <a:rPr lang="en-US" dirty="0"/>
              <a:t> by Sunday 15 oct at 11 pm the latest, so that I can read and select which thoughts can </a:t>
            </a:r>
            <a:r>
              <a:rPr lang="en-US"/>
              <a:t>be discussed </a:t>
            </a:r>
            <a:r>
              <a:rPr lang="en-US" dirty="0"/>
              <a:t>in the next meeting. </a:t>
            </a:r>
          </a:p>
        </p:txBody>
      </p:sp>
    </p:spTree>
    <p:extLst>
      <p:ext uri="{BB962C8B-B14F-4D97-AF65-F5344CB8AC3E}">
        <p14:creationId xmlns:p14="http://schemas.microsoft.com/office/powerpoint/2010/main" val="77947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CC900C3-FCFA-4608-949C-EC88FFD7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7A03B-ECE3-0AFD-9E73-3B63172F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020431"/>
            <a:ext cx="10993549" cy="7067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 about these acts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F45B807-777F-1694-6B49-44D233CF1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2781"/>
          <a:stretch/>
        </p:blipFill>
        <p:spPr>
          <a:xfrm>
            <a:off x="446533" y="2457754"/>
            <a:ext cx="3719851" cy="3310466"/>
          </a:xfrm>
          <a:prstGeom prst="rect">
            <a:avLst/>
          </a:prstGeom>
        </p:spPr>
      </p:pic>
      <p:pic>
        <p:nvPicPr>
          <p:cNvPr id="7" name="Picture 6" descr="A person wearing a red hat&#10;&#10;Description automatically generated">
            <a:extLst>
              <a:ext uri="{FF2B5EF4-FFF2-40B4-BE49-F238E27FC236}">
                <a16:creationId xmlns:a16="http://schemas.microsoft.com/office/drawing/2014/main" id="{AD28F64E-E16E-2287-7362-9FC4F8405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0" r="-1" b="34540"/>
          <a:stretch/>
        </p:blipFill>
        <p:spPr>
          <a:xfrm>
            <a:off x="8042147" y="2501297"/>
            <a:ext cx="3703320" cy="33104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38231-2D93-AAD2-0394-23541C7C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17" y="2022155"/>
            <a:ext cx="10993546" cy="590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 dirty="0"/>
              <a:t>Does he wear a 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6164DA-5CD3-4117-A3FC-5354CEE20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382B9C-7745-4C7C-A9BB-839B8552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B41038-8EC8-4492-AF97-60E0F447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9910485-7C3C-4D30-BC97-F7CD426DF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4264" y="3081865"/>
            <a:ext cx="91976" cy="33104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a blue hat&#10;&#10;Description automatically generated">
            <a:extLst>
              <a:ext uri="{FF2B5EF4-FFF2-40B4-BE49-F238E27FC236}">
                <a16:creationId xmlns:a16="http://schemas.microsoft.com/office/drawing/2014/main" id="{2C27BDE4-E5CB-3B9A-7C55-4899DD959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48" r="-1" b="7283"/>
          <a:stretch/>
        </p:blipFill>
        <p:spPr>
          <a:xfrm>
            <a:off x="4244340" y="2484826"/>
            <a:ext cx="3703320" cy="3310466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F0F515-EAE8-4710-86AA-985E3DD76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2292" y="3081865"/>
            <a:ext cx="91976" cy="33104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AE424-9B71-F285-3C52-DE5C63752C16}"/>
              </a:ext>
            </a:extLst>
          </p:cNvPr>
          <p:cNvSpPr txBox="1"/>
          <p:nvPr/>
        </p:nvSpPr>
        <p:spPr>
          <a:xfrm>
            <a:off x="1662338" y="607650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turban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1452E-05DE-EE4A-BA6A-808795AEFE14}"/>
              </a:ext>
            </a:extLst>
          </p:cNvPr>
          <p:cNvSpPr txBox="1"/>
          <p:nvPr/>
        </p:nvSpPr>
        <p:spPr>
          <a:xfrm>
            <a:off x="9495300" y="6116674"/>
            <a:ext cx="4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78F95-7B69-D43A-582F-14053F9E11AA}"/>
              </a:ext>
            </a:extLst>
          </p:cNvPr>
          <p:cNvSpPr txBox="1"/>
          <p:nvPr/>
        </p:nvSpPr>
        <p:spPr>
          <a:xfrm>
            <a:off x="5594609" y="612179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32024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90FBA-6260-F7CA-CDEA-1EC694A8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2649BF-7898-9942-C811-83A61668E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120527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two cards with pictures of kids&#10;&#10;Description automatically generated">
            <a:extLst>
              <a:ext uri="{FF2B5EF4-FFF2-40B4-BE49-F238E27FC236}">
                <a16:creationId xmlns:a16="http://schemas.microsoft.com/office/drawing/2014/main" id="{62858D53-FBEF-D628-F651-CE0AC24CF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779" y="2221346"/>
            <a:ext cx="3036406" cy="234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5532541-3DD3-41E5-8A32-66B3A7E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C2B616-8D14-45CB-A478-6E86E9409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12DFC63-1682-487D-9C51-E2AE6A82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5E8F75-14DA-4B0D-9A9D-517CDEDB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622CA6-F7C7-442F-B116-0CE98BFB4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328" y="610997"/>
            <a:ext cx="3705526" cy="5189048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ack and white text&#10;&#10;Description automatically generated">
            <a:extLst>
              <a:ext uri="{FF2B5EF4-FFF2-40B4-BE49-F238E27FC236}">
                <a16:creationId xmlns:a16="http://schemas.microsoft.com/office/drawing/2014/main" id="{0677C21E-5090-4592-27E3-B480F70B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71" y="1929377"/>
            <a:ext cx="3370693" cy="252801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C3F9C0A-ED6A-47AD-8E68-07AD0DD44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0" y="610998"/>
            <a:ext cx="7498925" cy="5178980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diagram of a diagram&#10;&#10;Description automatically generated">
            <a:extLst>
              <a:ext uri="{FF2B5EF4-FFF2-40B4-BE49-F238E27FC236}">
                <a16:creationId xmlns:a16="http://schemas.microsoft.com/office/drawing/2014/main" id="{862CCD26-BAC4-7B5C-32BE-02176D02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22" y="1386644"/>
            <a:ext cx="6850210" cy="36134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286F83E-A144-4A18-92C2-0BBCAE06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1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EA64C-D2E0-9F47-EB78-DBA2014C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it happens</a:t>
            </a:r>
          </a:p>
        </p:txBody>
      </p:sp>
      <p:pic>
        <p:nvPicPr>
          <p:cNvPr id="5" name="Picture 4" descr="Wooden letters in a blue background">
            <a:extLst>
              <a:ext uri="{FF2B5EF4-FFF2-40B4-BE49-F238E27FC236}">
                <a16:creationId xmlns:a16="http://schemas.microsoft.com/office/drawing/2014/main" id="{55DF010C-DA52-1EA5-D2AF-E25FBC083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6" r="-1" b="-1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FCAE97"/>
          </a:solidFill>
          <a:ln>
            <a:solidFill>
              <a:srgbClr val="FCAE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C12A8-C568-5859-C0AE-7525AA62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>
              <a:buClr>
                <a:srgbClr val="FCAE97"/>
              </a:buClr>
            </a:pPr>
            <a:r>
              <a:rPr lang="en-US" sz="2400" dirty="0"/>
              <a:t>Words are semantically related to one another in a variety of ways. </a:t>
            </a:r>
          </a:p>
          <a:p>
            <a:pPr>
              <a:buClr>
                <a:srgbClr val="FCAE97"/>
              </a:buClr>
            </a:pPr>
            <a:r>
              <a:rPr lang="en-US" sz="2400" dirty="0"/>
              <a:t>The words that describe these relations often end in the bound morpheme </a:t>
            </a:r>
            <a:r>
              <a:rPr lang="en-US" sz="2400" i="1" dirty="0"/>
              <a:t>–</a:t>
            </a:r>
            <a:r>
              <a:rPr lang="en-US" sz="2400" i="1" dirty="0" err="1"/>
              <a:t>nym</a:t>
            </a:r>
            <a:r>
              <a:rPr lang="en-US" sz="2400" i="1" dirty="0"/>
              <a:t>.</a:t>
            </a:r>
          </a:p>
          <a:p>
            <a:pPr>
              <a:buClr>
                <a:srgbClr val="FCAE97"/>
              </a:buClr>
            </a:pPr>
            <a:r>
              <a:rPr lang="en-US" sz="2400" dirty="0"/>
              <a:t>The best-known lexical relations are synonymous (known as synonyms --- </a:t>
            </a:r>
            <a:r>
              <a:rPr lang="en-US" sz="2400" i="1" dirty="0"/>
              <a:t>words or expressions that have the same meaning in some or all contexts-</a:t>
            </a:r>
            <a:r>
              <a:rPr lang="en-US" sz="2400" dirty="0"/>
              <a:t>-) or opposites (known as antonyms). </a:t>
            </a:r>
          </a:p>
        </p:txBody>
      </p:sp>
    </p:spTree>
    <p:extLst>
      <p:ext uri="{BB962C8B-B14F-4D97-AF65-F5344CB8AC3E}">
        <p14:creationId xmlns:p14="http://schemas.microsoft.com/office/powerpoint/2010/main" val="326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2779B-F65B-E616-8618-74B1777E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28" y="1036287"/>
            <a:ext cx="2672773" cy="5939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sign in a zoo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8D37-B513-9E12-4D1C-0B6668D6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US" sz="2200" i="1" dirty="0">
                <a:solidFill>
                  <a:srgbClr val="FFFFFF"/>
                </a:solidFill>
              </a:rPr>
              <a:t>Please do not annoy, torment, pester, plague, molest, worry, badger, harry, harass, heckle, persecute, irk, bullyrag, vex, disquiet, grate, beset, bother, tease, nettle, tantalize, or ruffle the animals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Picture 4" descr="A sign on a fence post&#10;&#10;Description automatically generated">
            <a:extLst>
              <a:ext uri="{FF2B5EF4-FFF2-40B4-BE49-F238E27FC236}">
                <a16:creationId xmlns:a16="http://schemas.microsoft.com/office/drawing/2014/main" id="{EFAD03E5-D28E-0571-0F4D-348AA9EA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53" y="948413"/>
            <a:ext cx="6613200" cy="4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B13B-6749-37CC-A479-11203D18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93595"/>
            <a:ext cx="3656053" cy="5181755"/>
          </a:xfrm>
        </p:spPr>
        <p:txBody>
          <a:bodyPr>
            <a:normAutofit/>
          </a:bodyPr>
          <a:lstStyle/>
          <a:p>
            <a:r>
              <a:rPr lang="en-US" sz="2500" dirty="0"/>
              <a:t>It has been said that there are no perfect synonyms --- that is, no two words ever have exactly the same meaning.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He’s sitting on the sofa. He’s sitting on the couch. </a:t>
            </a:r>
          </a:p>
        </p:txBody>
      </p:sp>
      <p:pic>
        <p:nvPicPr>
          <p:cNvPr id="5" name="Picture 4" descr="A couch in a room&#10;&#10;Description automatically generated">
            <a:extLst>
              <a:ext uri="{FF2B5EF4-FFF2-40B4-BE49-F238E27FC236}">
                <a16:creationId xmlns:a16="http://schemas.microsoft.com/office/drawing/2014/main" id="{689FBF45-6D31-BA03-0D03-23490A4B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903" y="702156"/>
            <a:ext cx="6222057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923B-5FBF-2A23-4993-288C03C3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721" y="705167"/>
            <a:ext cx="4968489" cy="5953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Antonyms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artoon elephant and mouse looking at each other&#10;&#10;Description automatically generated">
            <a:extLst>
              <a:ext uri="{FF2B5EF4-FFF2-40B4-BE49-F238E27FC236}">
                <a16:creationId xmlns:a16="http://schemas.microsoft.com/office/drawing/2014/main" id="{C31EF311-9BD5-5679-5E91-3CA9CCE0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4" y="1352260"/>
            <a:ext cx="4674492" cy="3365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C8C6-2EF0-A0BE-C003-ADB5D107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771" y="1623847"/>
            <a:ext cx="5600007" cy="46023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Words that are opposite in meaning are </a:t>
            </a:r>
            <a:r>
              <a:rPr lang="en-US" sz="2200" b="1" dirty="0"/>
              <a:t>antonyms </a:t>
            </a:r>
            <a:r>
              <a:rPr lang="en-US" sz="2200" dirty="0"/>
              <a:t>involving </a:t>
            </a:r>
            <a:r>
              <a:rPr lang="en-US" sz="2200" u="sng" dirty="0"/>
              <a:t>complementary</a:t>
            </a:r>
            <a:r>
              <a:rPr lang="en-US" sz="2200" dirty="0"/>
              <a:t> and </a:t>
            </a:r>
            <a:r>
              <a:rPr lang="en-US" sz="2200" u="sng" dirty="0"/>
              <a:t>gradable</a:t>
            </a:r>
            <a:r>
              <a:rPr lang="en-US" sz="2200" dirty="0"/>
              <a:t> pairs.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	Alive/dead 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	present/absent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	awake/asleep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	big/small	hot/cold	fast/slow	happy/sad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Remember!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The meaning of adjectives in gradable pairs is related to the objects they modify.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A94F4-61D5-DD99-6579-B3EE2E66CF3A}"/>
              </a:ext>
            </a:extLst>
          </p:cNvPr>
          <p:cNvSpPr txBox="1"/>
          <p:nvPr/>
        </p:nvSpPr>
        <p:spPr>
          <a:xfrm>
            <a:off x="930673" y="5009135"/>
            <a:ext cx="45452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We know that  a small elephant is much bigger</a:t>
            </a:r>
          </a:p>
          <a:p>
            <a:r>
              <a:rPr lang="en-US" dirty="0"/>
              <a:t>than a large mouse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21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A9EED-538C-DA69-F117-4C3DFFBB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Another pairs of antonym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EF53-032D-E4FA-8690-1414A50A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899"/>
            <a:ext cx="7168694" cy="54404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Give/ receive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Buy/sell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Teacher/pupil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They are called </a:t>
            </a:r>
            <a:r>
              <a:rPr lang="en-US" sz="2200" i="1" dirty="0"/>
              <a:t>Relational opposites</a:t>
            </a:r>
            <a:r>
              <a:rPr lang="en-US" sz="2200" dirty="0"/>
              <a:t>, and they display symmetry in their meaning.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Examples: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If </a:t>
            </a:r>
            <a:r>
              <a:rPr lang="en-US" sz="2200" dirty="0" err="1"/>
              <a:t>Herry</a:t>
            </a:r>
            <a:r>
              <a:rPr lang="en-US" sz="2200" dirty="0"/>
              <a:t> </a:t>
            </a:r>
            <a:r>
              <a:rPr lang="en-US" sz="2200" i="1" dirty="0"/>
              <a:t>gives</a:t>
            </a:r>
            <a:r>
              <a:rPr lang="en-US" sz="2200" dirty="0"/>
              <a:t> a TV to Bryan, meaning that Bryan </a:t>
            </a:r>
            <a:r>
              <a:rPr lang="en-US" sz="2200" i="1" dirty="0"/>
              <a:t>receives</a:t>
            </a:r>
            <a:r>
              <a:rPr lang="en-US" sz="2200" dirty="0"/>
              <a:t> a TV from </a:t>
            </a:r>
            <a:r>
              <a:rPr lang="en-US" sz="2200" dirty="0" err="1"/>
              <a:t>Herry</a:t>
            </a:r>
            <a:r>
              <a:rPr lang="en-US" sz="22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If Belia is Jenni’s teacher, meaning that Jenni is a student.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If Julia buys some mangos from Melody, meaning that melody sells mangos to Julia. 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9BEB1AD6-0428-CC82-9C6E-7FCF6332B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3807" y="453643"/>
            <a:ext cx="2093402" cy="20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611</TotalTime>
  <Words>833</Words>
  <Application>Microsoft Macintosh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Gill Sans MT</vt:lpstr>
      <vt:lpstr>Söhne</vt:lpstr>
      <vt:lpstr>Wingdings</vt:lpstr>
      <vt:lpstr>Wingdings 2</vt:lpstr>
      <vt:lpstr>Dividend</vt:lpstr>
      <vt:lpstr>Lexical relations and semantic features </vt:lpstr>
      <vt:lpstr>Think about these acts</vt:lpstr>
      <vt:lpstr>PowerPoint Presentation</vt:lpstr>
      <vt:lpstr>PowerPoint Presentation</vt:lpstr>
      <vt:lpstr>How it happens</vt:lpstr>
      <vt:lpstr>A sign in a zoo </vt:lpstr>
      <vt:lpstr>PowerPoint Presentation</vt:lpstr>
      <vt:lpstr>Antonyms</vt:lpstr>
      <vt:lpstr>Another pairs of antonym</vt:lpstr>
      <vt:lpstr>Another feature of antonym</vt:lpstr>
      <vt:lpstr>Homonyms, polysemy, and hyponyms</vt:lpstr>
      <vt:lpstr>Polysemy</vt:lpstr>
      <vt:lpstr>hyponyms</vt:lpstr>
      <vt:lpstr>Semantic features </vt:lpstr>
      <vt:lpstr>What does semantic features mean?</vt:lpstr>
      <vt:lpstr>PowerPoint Presentation</vt:lpstr>
      <vt:lpstr>Semantic features of nouns</vt:lpstr>
      <vt:lpstr>Any questions?</vt:lpstr>
      <vt:lpstr>Things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relations and semantic features </dc:title>
  <dc:creator>Authors</dc:creator>
  <cp:lastModifiedBy>Authors</cp:lastModifiedBy>
  <cp:revision>7</cp:revision>
  <dcterms:created xsi:type="dcterms:W3CDTF">2023-10-09T03:54:20Z</dcterms:created>
  <dcterms:modified xsi:type="dcterms:W3CDTF">2023-10-09T14:29:17Z</dcterms:modified>
</cp:coreProperties>
</file>