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21"/>
  </p:notesMasterIdLst>
  <p:sldIdLst>
    <p:sldId id="256" r:id="rId2"/>
    <p:sldId id="257" r:id="rId3"/>
    <p:sldId id="262" r:id="rId4"/>
    <p:sldId id="258" r:id="rId5"/>
    <p:sldId id="264" r:id="rId6"/>
    <p:sldId id="259" r:id="rId7"/>
    <p:sldId id="261" r:id="rId8"/>
    <p:sldId id="276" r:id="rId9"/>
    <p:sldId id="263" r:id="rId10"/>
    <p:sldId id="266" r:id="rId11"/>
    <p:sldId id="272" r:id="rId12"/>
    <p:sldId id="273" r:id="rId13"/>
    <p:sldId id="278" r:id="rId14"/>
    <p:sldId id="279" r:id="rId15"/>
    <p:sldId id="281" r:id="rId16"/>
    <p:sldId id="283" r:id="rId17"/>
    <p:sldId id="260" r:id="rId18"/>
    <p:sldId id="285" r:id="rId19"/>
    <p:sldId id="28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p:restoredTop sz="96197"/>
  </p:normalViewPr>
  <p:slideViewPr>
    <p:cSldViewPr snapToGrid="0">
      <p:cViewPr>
        <p:scale>
          <a:sx n="82" d="100"/>
          <a:sy n="82" d="100"/>
        </p:scale>
        <p:origin x="352" y="7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B82FD1-BCD7-4F25-9DD6-6514F2A3175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CC05CD2-D13E-4F3A-8A92-752B1F4559D8}">
      <dgm:prSet custT="1"/>
      <dgm:spPr/>
      <dgm:t>
        <a:bodyPr/>
        <a:lstStyle/>
        <a:p>
          <a:r>
            <a:rPr lang="en-US" sz="2800" dirty="0"/>
            <a:t>Teachers’ considerations: </a:t>
          </a:r>
        </a:p>
      </dgm:t>
    </dgm:pt>
    <dgm:pt modelId="{FD7FD73A-3B06-485B-875B-D0A41DAB9D6A}" type="parTrans" cxnId="{882747A5-C8C7-465C-A3D5-896791E17EE4}">
      <dgm:prSet/>
      <dgm:spPr/>
      <dgm:t>
        <a:bodyPr/>
        <a:lstStyle/>
        <a:p>
          <a:endParaRPr lang="en-US"/>
        </a:p>
      </dgm:t>
    </dgm:pt>
    <dgm:pt modelId="{0945DA69-6DA8-4F1E-A41C-9536720E0E1C}" type="sibTrans" cxnId="{882747A5-C8C7-465C-A3D5-896791E17EE4}">
      <dgm:prSet/>
      <dgm:spPr/>
      <dgm:t>
        <a:bodyPr/>
        <a:lstStyle/>
        <a:p>
          <a:endParaRPr lang="en-US"/>
        </a:p>
      </dgm:t>
    </dgm:pt>
    <dgm:pt modelId="{AA0A6AA2-022F-4883-AAA9-7C31576E78DD}">
      <dgm:prSet/>
      <dgm:spPr/>
      <dgm:t>
        <a:bodyPr/>
        <a:lstStyle/>
        <a:p>
          <a:r>
            <a:rPr lang="en-US" dirty="0"/>
            <a:t>1) Is the target pragmatic feature teachable at all? (e.g., Hedging: </a:t>
          </a:r>
          <a:r>
            <a:rPr lang="en-US" i="1" dirty="0"/>
            <a:t>it seems to me that </a:t>
          </a:r>
          <a:r>
            <a:rPr lang="en-US" dirty="0"/>
            <a:t>…)</a:t>
          </a:r>
        </a:p>
      </dgm:t>
    </dgm:pt>
    <dgm:pt modelId="{73E21CCF-17E4-42FF-BE8D-23169F7523C2}" type="parTrans" cxnId="{79A3C68C-2A58-4B43-AA36-C035D06D2A46}">
      <dgm:prSet/>
      <dgm:spPr/>
      <dgm:t>
        <a:bodyPr/>
        <a:lstStyle/>
        <a:p>
          <a:endParaRPr lang="en-US"/>
        </a:p>
      </dgm:t>
    </dgm:pt>
    <dgm:pt modelId="{20EF7E3F-710F-4830-B586-8B7BEC1B958E}" type="sibTrans" cxnId="{79A3C68C-2A58-4B43-AA36-C035D06D2A46}">
      <dgm:prSet/>
      <dgm:spPr/>
      <dgm:t>
        <a:bodyPr/>
        <a:lstStyle/>
        <a:p>
          <a:endParaRPr lang="en-US"/>
        </a:p>
      </dgm:t>
    </dgm:pt>
    <dgm:pt modelId="{4F36671C-7E4C-4E91-B278-F5B37E83EB98}">
      <dgm:prSet/>
      <dgm:spPr/>
      <dgm:t>
        <a:bodyPr/>
        <a:lstStyle/>
        <a:p>
          <a:r>
            <a:rPr lang="en-US" dirty="0"/>
            <a:t>2) Is instruction in the targeted feature more eﬀective than no instruction? (e.g., </a:t>
          </a:r>
          <a:r>
            <a:rPr lang="en-US" i="1" dirty="0"/>
            <a:t>request vs apology</a:t>
          </a:r>
          <a:r>
            <a:rPr lang="en-US" dirty="0"/>
            <a:t>)</a:t>
          </a:r>
        </a:p>
      </dgm:t>
    </dgm:pt>
    <dgm:pt modelId="{CDD1A742-67FA-4CB3-98BB-3275B6D14F29}" type="parTrans" cxnId="{E83AC823-D905-45E3-9447-FD54F9636B32}">
      <dgm:prSet/>
      <dgm:spPr/>
      <dgm:t>
        <a:bodyPr/>
        <a:lstStyle/>
        <a:p>
          <a:endParaRPr lang="en-US"/>
        </a:p>
      </dgm:t>
    </dgm:pt>
    <dgm:pt modelId="{03C0E8D2-0C1B-4BB9-A8B9-E0A52B571AD7}" type="sibTrans" cxnId="{E83AC823-D905-45E3-9447-FD54F9636B32}">
      <dgm:prSet/>
      <dgm:spPr/>
      <dgm:t>
        <a:bodyPr/>
        <a:lstStyle/>
        <a:p>
          <a:endParaRPr lang="en-US"/>
        </a:p>
      </dgm:t>
    </dgm:pt>
    <dgm:pt modelId="{88490915-D5D1-4AB9-BE7C-582E3810D7AE}">
      <dgm:prSet/>
      <dgm:spPr/>
      <dgm:t>
        <a:bodyPr/>
        <a:lstStyle/>
        <a:p>
          <a:r>
            <a:rPr lang="en-US" dirty="0"/>
            <a:t>3) Are diﬀerent teaching approaches diﬀerentially eﬀective?</a:t>
          </a:r>
        </a:p>
      </dgm:t>
    </dgm:pt>
    <dgm:pt modelId="{803D83AD-FBBE-4D2A-8A8B-5998EA350086}" type="parTrans" cxnId="{01169D32-F565-4F8A-A838-CC2E58374443}">
      <dgm:prSet/>
      <dgm:spPr/>
      <dgm:t>
        <a:bodyPr/>
        <a:lstStyle/>
        <a:p>
          <a:endParaRPr lang="en-US"/>
        </a:p>
      </dgm:t>
    </dgm:pt>
    <dgm:pt modelId="{75C2E80E-F418-444E-AC5D-DD7E77D1E530}" type="sibTrans" cxnId="{01169D32-F565-4F8A-A838-CC2E58374443}">
      <dgm:prSet/>
      <dgm:spPr/>
      <dgm:t>
        <a:bodyPr/>
        <a:lstStyle/>
        <a:p>
          <a:endParaRPr lang="en-US"/>
        </a:p>
      </dgm:t>
    </dgm:pt>
    <dgm:pt modelId="{983548F5-4838-394F-BDED-248578894816}" type="pres">
      <dgm:prSet presAssocID="{79B82FD1-BCD7-4F25-9DD6-6514F2A31753}" presName="vert0" presStyleCnt="0">
        <dgm:presLayoutVars>
          <dgm:dir/>
          <dgm:animOne val="branch"/>
          <dgm:animLvl val="lvl"/>
        </dgm:presLayoutVars>
      </dgm:prSet>
      <dgm:spPr/>
    </dgm:pt>
    <dgm:pt modelId="{2DB32DDC-EED0-6B45-824B-5384DA4D2E7A}" type="pres">
      <dgm:prSet presAssocID="{0CC05CD2-D13E-4F3A-8A92-752B1F4559D8}" presName="thickLine" presStyleLbl="alignNode1" presStyleIdx="0" presStyleCnt="1"/>
      <dgm:spPr/>
    </dgm:pt>
    <dgm:pt modelId="{4879FE5A-35FB-A044-9D6E-01502B8BDCF4}" type="pres">
      <dgm:prSet presAssocID="{0CC05CD2-D13E-4F3A-8A92-752B1F4559D8}" presName="horz1" presStyleCnt="0"/>
      <dgm:spPr/>
    </dgm:pt>
    <dgm:pt modelId="{8D74B7B3-30AE-9642-AC06-285F61DCF8D9}" type="pres">
      <dgm:prSet presAssocID="{0CC05CD2-D13E-4F3A-8A92-752B1F4559D8}" presName="tx1" presStyleLbl="revTx" presStyleIdx="0" presStyleCnt="4" custScaleX="131650"/>
      <dgm:spPr/>
    </dgm:pt>
    <dgm:pt modelId="{55DA4740-0CBB-BE4D-9B31-22DE948B779E}" type="pres">
      <dgm:prSet presAssocID="{0CC05CD2-D13E-4F3A-8A92-752B1F4559D8}" presName="vert1" presStyleCnt="0"/>
      <dgm:spPr/>
    </dgm:pt>
    <dgm:pt modelId="{A2388CCE-47A0-334B-9441-751D7071E747}" type="pres">
      <dgm:prSet presAssocID="{AA0A6AA2-022F-4883-AAA9-7C31576E78DD}" presName="vertSpace2a" presStyleCnt="0"/>
      <dgm:spPr/>
    </dgm:pt>
    <dgm:pt modelId="{02054C9B-6326-E945-8195-2EBE5B1040B6}" type="pres">
      <dgm:prSet presAssocID="{AA0A6AA2-022F-4883-AAA9-7C31576E78DD}" presName="horz2" presStyleCnt="0"/>
      <dgm:spPr/>
    </dgm:pt>
    <dgm:pt modelId="{FAD0DBE5-ED1D-BD41-8E87-C94FE6C48FAC}" type="pres">
      <dgm:prSet presAssocID="{AA0A6AA2-022F-4883-AAA9-7C31576E78DD}" presName="horzSpace2" presStyleCnt="0"/>
      <dgm:spPr/>
    </dgm:pt>
    <dgm:pt modelId="{C46F99B0-A6DC-4C42-9D45-BC90AF0C7FE7}" type="pres">
      <dgm:prSet presAssocID="{AA0A6AA2-022F-4883-AAA9-7C31576E78DD}" presName="tx2" presStyleLbl="revTx" presStyleIdx="1" presStyleCnt="4"/>
      <dgm:spPr/>
    </dgm:pt>
    <dgm:pt modelId="{EE9E6E42-102C-CF41-A555-70889C268FCE}" type="pres">
      <dgm:prSet presAssocID="{AA0A6AA2-022F-4883-AAA9-7C31576E78DD}" presName="vert2" presStyleCnt="0"/>
      <dgm:spPr/>
    </dgm:pt>
    <dgm:pt modelId="{17CEAA1C-466F-864A-A72E-540E19EB9A6F}" type="pres">
      <dgm:prSet presAssocID="{AA0A6AA2-022F-4883-AAA9-7C31576E78DD}" presName="thinLine2b" presStyleLbl="callout" presStyleIdx="0" presStyleCnt="3"/>
      <dgm:spPr/>
    </dgm:pt>
    <dgm:pt modelId="{93B3D9AF-F7AA-C345-BF61-311FF3A1AB09}" type="pres">
      <dgm:prSet presAssocID="{AA0A6AA2-022F-4883-AAA9-7C31576E78DD}" presName="vertSpace2b" presStyleCnt="0"/>
      <dgm:spPr/>
    </dgm:pt>
    <dgm:pt modelId="{ACBCE346-5A54-9F43-875C-44965FA396CF}" type="pres">
      <dgm:prSet presAssocID="{4F36671C-7E4C-4E91-B278-F5B37E83EB98}" presName="horz2" presStyleCnt="0"/>
      <dgm:spPr/>
    </dgm:pt>
    <dgm:pt modelId="{3E6E8DF9-0529-154F-8A21-81C14FE3152A}" type="pres">
      <dgm:prSet presAssocID="{4F36671C-7E4C-4E91-B278-F5B37E83EB98}" presName="horzSpace2" presStyleCnt="0"/>
      <dgm:spPr/>
    </dgm:pt>
    <dgm:pt modelId="{F6B2A57D-A5C1-7441-B2C1-DBBC1FE24AC4}" type="pres">
      <dgm:prSet presAssocID="{4F36671C-7E4C-4E91-B278-F5B37E83EB98}" presName="tx2" presStyleLbl="revTx" presStyleIdx="2" presStyleCnt="4"/>
      <dgm:spPr/>
    </dgm:pt>
    <dgm:pt modelId="{5A97C6C8-6DEF-614A-8101-57D02556C23F}" type="pres">
      <dgm:prSet presAssocID="{4F36671C-7E4C-4E91-B278-F5B37E83EB98}" presName="vert2" presStyleCnt="0"/>
      <dgm:spPr/>
    </dgm:pt>
    <dgm:pt modelId="{DECACD9E-EB73-4146-B11C-390D440C45F2}" type="pres">
      <dgm:prSet presAssocID="{4F36671C-7E4C-4E91-B278-F5B37E83EB98}" presName="thinLine2b" presStyleLbl="callout" presStyleIdx="1" presStyleCnt="3"/>
      <dgm:spPr/>
    </dgm:pt>
    <dgm:pt modelId="{5E194559-E15A-8A44-AE07-2D33B18F4ED4}" type="pres">
      <dgm:prSet presAssocID="{4F36671C-7E4C-4E91-B278-F5B37E83EB98}" presName="vertSpace2b" presStyleCnt="0"/>
      <dgm:spPr/>
    </dgm:pt>
    <dgm:pt modelId="{4F4C05C0-DC7B-2544-A10D-E5C3B9FC5F8E}" type="pres">
      <dgm:prSet presAssocID="{88490915-D5D1-4AB9-BE7C-582E3810D7AE}" presName="horz2" presStyleCnt="0"/>
      <dgm:spPr/>
    </dgm:pt>
    <dgm:pt modelId="{4C705B05-A98D-364F-BD4E-156B7BA46C0E}" type="pres">
      <dgm:prSet presAssocID="{88490915-D5D1-4AB9-BE7C-582E3810D7AE}" presName="horzSpace2" presStyleCnt="0"/>
      <dgm:spPr/>
    </dgm:pt>
    <dgm:pt modelId="{DF7FCC13-165A-0D42-A07E-259A7BA52A6E}" type="pres">
      <dgm:prSet presAssocID="{88490915-D5D1-4AB9-BE7C-582E3810D7AE}" presName="tx2" presStyleLbl="revTx" presStyleIdx="3" presStyleCnt="4"/>
      <dgm:spPr/>
    </dgm:pt>
    <dgm:pt modelId="{96B66C84-5730-DF44-A919-B85D7E28CDBD}" type="pres">
      <dgm:prSet presAssocID="{88490915-D5D1-4AB9-BE7C-582E3810D7AE}" presName="vert2" presStyleCnt="0"/>
      <dgm:spPr/>
    </dgm:pt>
    <dgm:pt modelId="{F59BA588-F2D6-5C4A-B425-DC2BCFF337D2}" type="pres">
      <dgm:prSet presAssocID="{88490915-D5D1-4AB9-BE7C-582E3810D7AE}" presName="thinLine2b" presStyleLbl="callout" presStyleIdx="2" presStyleCnt="3"/>
      <dgm:spPr/>
    </dgm:pt>
    <dgm:pt modelId="{E63019FE-C2F6-E04C-99EE-2CC9311D93AA}" type="pres">
      <dgm:prSet presAssocID="{88490915-D5D1-4AB9-BE7C-582E3810D7AE}" presName="vertSpace2b" presStyleCnt="0"/>
      <dgm:spPr/>
    </dgm:pt>
  </dgm:ptLst>
  <dgm:cxnLst>
    <dgm:cxn modelId="{F59E0A1E-8F7F-6741-9683-E3A441C52683}" type="presOf" srcId="{88490915-D5D1-4AB9-BE7C-582E3810D7AE}" destId="{DF7FCC13-165A-0D42-A07E-259A7BA52A6E}" srcOrd="0" destOrd="0" presId="urn:microsoft.com/office/officeart/2008/layout/LinedList"/>
    <dgm:cxn modelId="{E83AC823-D905-45E3-9447-FD54F9636B32}" srcId="{0CC05CD2-D13E-4F3A-8A92-752B1F4559D8}" destId="{4F36671C-7E4C-4E91-B278-F5B37E83EB98}" srcOrd="1" destOrd="0" parTransId="{CDD1A742-67FA-4CB3-98BB-3275B6D14F29}" sibTransId="{03C0E8D2-0C1B-4BB9-A8B9-E0A52B571AD7}"/>
    <dgm:cxn modelId="{C1D4F328-BF4B-6943-AE36-D0ED5BF8254F}" type="presOf" srcId="{AA0A6AA2-022F-4883-AAA9-7C31576E78DD}" destId="{C46F99B0-A6DC-4C42-9D45-BC90AF0C7FE7}" srcOrd="0" destOrd="0" presId="urn:microsoft.com/office/officeart/2008/layout/LinedList"/>
    <dgm:cxn modelId="{01169D32-F565-4F8A-A838-CC2E58374443}" srcId="{0CC05CD2-D13E-4F3A-8A92-752B1F4559D8}" destId="{88490915-D5D1-4AB9-BE7C-582E3810D7AE}" srcOrd="2" destOrd="0" parTransId="{803D83AD-FBBE-4D2A-8A8B-5998EA350086}" sibTransId="{75C2E80E-F418-444E-AC5D-DD7E77D1E530}"/>
    <dgm:cxn modelId="{650F403D-B496-D941-9C59-16454ECA0774}" type="presOf" srcId="{79B82FD1-BCD7-4F25-9DD6-6514F2A31753}" destId="{983548F5-4838-394F-BDED-248578894816}" srcOrd="0" destOrd="0" presId="urn:microsoft.com/office/officeart/2008/layout/LinedList"/>
    <dgm:cxn modelId="{CA16564C-887D-BB4F-AF97-DD6E11430723}" type="presOf" srcId="{0CC05CD2-D13E-4F3A-8A92-752B1F4559D8}" destId="{8D74B7B3-30AE-9642-AC06-285F61DCF8D9}" srcOrd="0" destOrd="0" presId="urn:microsoft.com/office/officeart/2008/layout/LinedList"/>
    <dgm:cxn modelId="{7A6AE852-52E7-A347-BA61-B415933B2283}" type="presOf" srcId="{4F36671C-7E4C-4E91-B278-F5B37E83EB98}" destId="{F6B2A57D-A5C1-7441-B2C1-DBBC1FE24AC4}" srcOrd="0" destOrd="0" presId="urn:microsoft.com/office/officeart/2008/layout/LinedList"/>
    <dgm:cxn modelId="{79A3C68C-2A58-4B43-AA36-C035D06D2A46}" srcId="{0CC05CD2-D13E-4F3A-8A92-752B1F4559D8}" destId="{AA0A6AA2-022F-4883-AAA9-7C31576E78DD}" srcOrd="0" destOrd="0" parTransId="{73E21CCF-17E4-42FF-BE8D-23169F7523C2}" sibTransId="{20EF7E3F-710F-4830-B586-8B7BEC1B958E}"/>
    <dgm:cxn modelId="{882747A5-C8C7-465C-A3D5-896791E17EE4}" srcId="{79B82FD1-BCD7-4F25-9DD6-6514F2A31753}" destId="{0CC05CD2-D13E-4F3A-8A92-752B1F4559D8}" srcOrd="0" destOrd="0" parTransId="{FD7FD73A-3B06-485B-875B-D0A41DAB9D6A}" sibTransId="{0945DA69-6DA8-4F1E-A41C-9536720E0E1C}"/>
    <dgm:cxn modelId="{37D27EC6-8268-EE4B-9436-17161C767F21}" type="presParOf" srcId="{983548F5-4838-394F-BDED-248578894816}" destId="{2DB32DDC-EED0-6B45-824B-5384DA4D2E7A}" srcOrd="0" destOrd="0" presId="urn:microsoft.com/office/officeart/2008/layout/LinedList"/>
    <dgm:cxn modelId="{E520B928-F219-6C42-B539-D40AC27C7ABF}" type="presParOf" srcId="{983548F5-4838-394F-BDED-248578894816}" destId="{4879FE5A-35FB-A044-9D6E-01502B8BDCF4}" srcOrd="1" destOrd="0" presId="urn:microsoft.com/office/officeart/2008/layout/LinedList"/>
    <dgm:cxn modelId="{C7AE4B9E-C8EE-9342-90CF-BEEF4EE6581D}" type="presParOf" srcId="{4879FE5A-35FB-A044-9D6E-01502B8BDCF4}" destId="{8D74B7B3-30AE-9642-AC06-285F61DCF8D9}" srcOrd="0" destOrd="0" presId="urn:microsoft.com/office/officeart/2008/layout/LinedList"/>
    <dgm:cxn modelId="{4ABF637E-7855-394A-A534-86FDC9D7A199}" type="presParOf" srcId="{4879FE5A-35FB-A044-9D6E-01502B8BDCF4}" destId="{55DA4740-0CBB-BE4D-9B31-22DE948B779E}" srcOrd="1" destOrd="0" presId="urn:microsoft.com/office/officeart/2008/layout/LinedList"/>
    <dgm:cxn modelId="{05874472-B1BE-D043-822D-3B3BBD443046}" type="presParOf" srcId="{55DA4740-0CBB-BE4D-9B31-22DE948B779E}" destId="{A2388CCE-47A0-334B-9441-751D7071E747}" srcOrd="0" destOrd="0" presId="urn:microsoft.com/office/officeart/2008/layout/LinedList"/>
    <dgm:cxn modelId="{915E43C0-FD3B-2C42-990E-1A9281396EC5}" type="presParOf" srcId="{55DA4740-0CBB-BE4D-9B31-22DE948B779E}" destId="{02054C9B-6326-E945-8195-2EBE5B1040B6}" srcOrd="1" destOrd="0" presId="urn:microsoft.com/office/officeart/2008/layout/LinedList"/>
    <dgm:cxn modelId="{1256AF9D-235C-4E47-B679-5769A53033ED}" type="presParOf" srcId="{02054C9B-6326-E945-8195-2EBE5B1040B6}" destId="{FAD0DBE5-ED1D-BD41-8E87-C94FE6C48FAC}" srcOrd="0" destOrd="0" presId="urn:microsoft.com/office/officeart/2008/layout/LinedList"/>
    <dgm:cxn modelId="{F1EDADAF-FAF6-5549-8E1B-CE89045F5D44}" type="presParOf" srcId="{02054C9B-6326-E945-8195-2EBE5B1040B6}" destId="{C46F99B0-A6DC-4C42-9D45-BC90AF0C7FE7}" srcOrd="1" destOrd="0" presId="urn:microsoft.com/office/officeart/2008/layout/LinedList"/>
    <dgm:cxn modelId="{E0B4F979-536C-F54B-B46C-FB6F2431C57C}" type="presParOf" srcId="{02054C9B-6326-E945-8195-2EBE5B1040B6}" destId="{EE9E6E42-102C-CF41-A555-70889C268FCE}" srcOrd="2" destOrd="0" presId="urn:microsoft.com/office/officeart/2008/layout/LinedList"/>
    <dgm:cxn modelId="{096A9CF7-1DBE-5941-9801-AA6978CDBDA0}" type="presParOf" srcId="{55DA4740-0CBB-BE4D-9B31-22DE948B779E}" destId="{17CEAA1C-466F-864A-A72E-540E19EB9A6F}" srcOrd="2" destOrd="0" presId="urn:microsoft.com/office/officeart/2008/layout/LinedList"/>
    <dgm:cxn modelId="{3754806C-44D6-F440-9402-608CF46F5315}" type="presParOf" srcId="{55DA4740-0CBB-BE4D-9B31-22DE948B779E}" destId="{93B3D9AF-F7AA-C345-BF61-311FF3A1AB09}" srcOrd="3" destOrd="0" presId="urn:microsoft.com/office/officeart/2008/layout/LinedList"/>
    <dgm:cxn modelId="{5C34FFB0-F276-5245-A697-1181F9769EE7}" type="presParOf" srcId="{55DA4740-0CBB-BE4D-9B31-22DE948B779E}" destId="{ACBCE346-5A54-9F43-875C-44965FA396CF}" srcOrd="4" destOrd="0" presId="urn:microsoft.com/office/officeart/2008/layout/LinedList"/>
    <dgm:cxn modelId="{5D5176E1-F671-694E-A250-CFD07A1543AB}" type="presParOf" srcId="{ACBCE346-5A54-9F43-875C-44965FA396CF}" destId="{3E6E8DF9-0529-154F-8A21-81C14FE3152A}" srcOrd="0" destOrd="0" presId="urn:microsoft.com/office/officeart/2008/layout/LinedList"/>
    <dgm:cxn modelId="{FD828D33-314E-A443-BDEC-194A1853D5B1}" type="presParOf" srcId="{ACBCE346-5A54-9F43-875C-44965FA396CF}" destId="{F6B2A57D-A5C1-7441-B2C1-DBBC1FE24AC4}" srcOrd="1" destOrd="0" presId="urn:microsoft.com/office/officeart/2008/layout/LinedList"/>
    <dgm:cxn modelId="{E18855B6-A21E-094B-8840-C4CD35D3AE68}" type="presParOf" srcId="{ACBCE346-5A54-9F43-875C-44965FA396CF}" destId="{5A97C6C8-6DEF-614A-8101-57D02556C23F}" srcOrd="2" destOrd="0" presId="urn:microsoft.com/office/officeart/2008/layout/LinedList"/>
    <dgm:cxn modelId="{A4813345-C467-7243-8FE5-5BB8C0FFC442}" type="presParOf" srcId="{55DA4740-0CBB-BE4D-9B31-22DE948B779E}" destId="{DECACD9E-EB73-4146-B11C-390D440C45F2}" srcOrd="5" destOrd="0" presId="urn:microsoft.com/office/officeart/2008/layout/LinedList"/>
    <dgm:cxn modelId="{75231F42-7FC4-9E4D-B743-44B445BD7D9E}" type="presParOf" srcId="{55DA4740-0CBB-BE4D-9B31-22DE948B779E}" destId="{5E194559-E15A-8A44-AE07-2D33B18F4ED4}" srcOrd="6" destOrd="0" presId="urn:microsoft.com/office/officeart/2008/layout/LinedList"/>
    <dgm:cxn modelId="{E76AB68E-C36E-3643-878B-7BF5B72A35C0}" type="presParOf" srcId="{55DA4740-0CBB-BE4D-9B31-22DE948B779E}" destId="{4F4C05C0-DC7B-2544-A10D-E5C3B9FC5F8E}" srcOrd="7" destOrd="0" presId="urn:microsoft.com/office/officeart/2008/layout/LinedList"/>
    <dgm:cxn modelId="{0D9C8008-4216-4E4C-9671-E38066C1D796}" type="presParOf" srcId="{4F4C05C0-DC7B-2544-A10D-E5C3B9FC5F8E}" destId="{4C705B05-A98D-364F-BD4E-156B7BA46C0E}" srcOrd="0" destOrd="0" presId="urn:microsoft.com/office/officeart/2008/layout/LinedList"/>
    <dgm:cxn modelId="{D0EC3044-E5C9-C642-96DF-E84AB7A22B0B}" type="presParOf" srcId="{4F4C05C0-DC7B-2544-A10D-E5C3B9FC5F8E}" destId="{DF7FCC13-165A-0D42-A07E-259A7BA52A6E}" srcOrd="1" destOrd="0" presId="urn:microsoft.com/office/officeart/2008/layout/LinedList"/>
    <dgm:cxn modelId="{59642454-4439-3D4E-924B-504B659EB416}" type="presParOf" srcId="{4F4C05C0-DC7B-2544-A10D-E5C3B9FC5F8E}" destId="{96B66C84-5730-DF44-A919-B85D7E28CDBD}" srcOrd="2" destOrd="0" presId="urn:microsoft.com/office/officeart/2008/layout/LinedList"/>
    <dgm:cxn modelId="{D0A9D7C7-C49D-634A-B54D-086056377BB4}" type="presParOf" srcId="{55DA4740-0CBB-BE4D-9B31-22DE948B779E}" destId="{F59BA588-F2D6-5C4A-B425-DC2BCFF337D2}" srcOrd="8" destOrd="0" presId="urn:microsoft.com/office/officeart/2008/layout/LinedList"/>
    <dgm:cxn modelId="{C26365F3-A998-5E4F-8901-6EC57ECF8A0A}" type="presParOf" srcId="{55DA4740-0CBB-BE4D-9B31-22DE948B779E}" destId="{E63019FE-C2F6-E04C-99EE-2CC9311D93AA}"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32DDC-EED0-6B45-824B-5384DA4D2E7A}">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74B7B3-30AE-9642-AC06-285F61DCF8D9}">
      <dsp:nvSpPr>
        <dsp:cNvPr id="0" name=""/>
        <dsp:cNvSpPr/>
      </dsp:nvSpPr>
      <dsp:spPr>
        <a:xfrm>
          <a:off x="0" y="0"/>
          <a:ext cx="2603821" cy="3799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Teachers’ considerations: </a:t>
          </a:r>
        </a:p>
      </dsp:txBody>
      <dsp:txXfrm>
        <a:off x="0" y="0"/>
        <a:ext cx="2603821" cy="3799523"/>
      </dsp:txXfrm>
    </dsp:sp>
    <dsp:sp modelId="{C46F99B0-A6DC-4C42-9D45-BC90AF0C7FE7}">
      <dsp:nvSpPr>
        <dsp:cNvPr id="0" name=""/>
        <dsp:cNvSpPr/>
      </dsp:nvSpPr>
      <dsp:spPr>
        <a:xfrm>
          <a:off x="2752159" y="59367"/>
          <a:ext cx="7763008" cy="118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1) Is the target pragmatic feature teachable at all? (e.g., Hedging: </a:t>
          </a:r>
          <a:r>
            <a:rPr lang="en-US" sz="2700" i="1" kern="1200" dirty="0"/>
            <a:t>it seems to me that </a:t>
          </a:r>
          <a:r>
            <a:rPr lang="en-US" sz="2700" kern="1200" dirty="0"/>
            <a:t>…)</a:t>
          </a:r>
        </a:p>
      </dsp:txBody>
      <dsp:txXfrm>
        <a:off x="2752159" y="59367"/>
        <a:ext cx="7763008" cy="1187350"/>
      </dsp:txXfrm>
    </dsp:sp>
    <dsp:sp modelId="{17CEAA1C-466F-864A-A72E-540E19EB9A6F}">
      <dsp:nvSpPr>
        <dsp:cNvPr id="0" name=""/>
        <dsp:cNvSpPr/>
      </dsp:nvSpPr>
      <dsp:spPr>
        <a:xfrm>
          <a:off x="2603821" y="1246718"/>
          <a:ext cx="791134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B2A57D-A5C1-7441-B2C1-DBBC1FE24AC4}">
      <dsp:nvSpPr>
        <dsp:cNvPr id="0" name=""/>
        <dsp:cNvSpPr/>
      </dsp:nvSpPr>
      <dsp:spPr>
        <a:xfrm>
          <a:off x="2752159" y="1306086"/>
          <a:ext cx="7763008" cy="118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2) Is instruction in the targeted feature more eﬀective than no instruction? (e.g., </a:t>
          </a:r>
          <a:r>
            <a:rPr lang="en-US" sz="2700" i="1" kern="1200" dirty="0"/>
            <a:t>request vs apology</a:t>
          </a:r>
          <a:r>
            <a:rPr lang="en-US" sz="2700" kern="1200" dirty="0"/>
            <a:t>)</a:t>
          </a:r>
        </a:p>
      </dsp:txBody>
      <dsp:txXfrm>
        <a:off x="2752159" y="1306086"/>
        <a:ext cx="7763008" cy="1187350"/>
      </dsp:txXfrm>
    </dsp:sp>
    <dsp:sp modelId="{DECACD9E-EB73-4146-B11C-390D440C45F2}">
      <dsp:nvSpPr>
        <dsp:cNvPr id="0" name=""/>
        <dsp:cNvSpPr/>
      </dsp:nvSpPr>
      <dsp:spPr>
        <a:xfrm>
          <a:off x="2603821" y="2493436"/>
          <a:ext cx="791134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7FCC13-165A-0D42-A07E-259A7BA52A6E}">
      <dsp:nvSpPr>
        <dsp:cNvPr id="0" name=""/>
        <dsp:cNvSpPr/>
      </dsp:nvSpPr>
      <dsp:spPr>
        <a:xfrm>
          <a:off x="2752159" y="2552804"/>
          <a:ext cx="7763008" cy="118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3) Are diﬀerent teaching approaches diﬀerentially eﬀective?</a:t>
          </a:r>
        </a:p>
      </dsp:txBody>
      <dsp:txXfrm>
        <a:off x="2752159" y="2552804"/>
        <a:ext cx="7763008" cy="1187350"/>
      </dsp:txXfrm>
    </dsp:sp>
    <dsp:sp modelId="{F59BA588-F2D6-5C4A-B425-DC2BCFF337D2}">
      <dsp:nvSpPr>
        <dsp:cNvPr id="0" name=""/>
        <dsp:cNvSpPr/>
      </dsp:nvSpPr>
      <dsp:spPr>
        <a:xfrm>
          <a:off x="2603821" y="3740155"/>
          <a:ext cx="791134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8BA23-E686-8649-A6B5-184C642F691A}" type="datetimeFigureOut">
              <a:rPr lang="en-US" smtClean="0"/>
              <a:t>11/9/23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52935A-96F1-154C-9A58-EC5CF3840E07}" type="slidenum">
              <a:rPr lang="en-US" smtClean="0"/>
              <a:t>‹#›</a:t>
            </a:fld>
            <a:endParaRPr lang="en-US"/>
          </a:p>
        </p:txBody>
      </p:sp>
    </p:spTree>
    <p:extLst>
      <p:ext uri="{BB962C8B-B14F-4D97-AF65-F5344CB8AC3E}">
        <p14:creationId xmlns:p14="http://schemas.microsoft.com/office/powerpoint/2010/main" val="1625424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1ECAD-C666-4747-ABB5-6C840434F605}" type="slidenum">
              <a:rPr lang="en-US" smtClean="0"/>
              <a:t>15</a:t>
            </a:fld>
            <a:endParaRPr lang="en-US"/>
          </a:p>
        </p:txBody>
      </p:sp>
    </p:spTree>
    <p:extLst>
      <p:ext uri="{BB962C8B-B14F-4D97-AF65-F5344CB8AC3E}">
        <p14:creationId xmlns:p14="http://schemas.microsoft.com/office/powerpoint/2010/main" val="3135380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AB3A824-1A51-4B26-AD58-A6D8E14F6C04}" type="datetimeFigureOut">
              <a:rPr lang="en-US" smtClean="0"/>
              <a:t>11/9/23</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9616097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11/9/23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8858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11/9/23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96295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D162C4-EDD9-4389-A98B-B87ECEA2A816}" type="datetimeFigureOut">
              <a:rPr lang="en-US" smtClean="0"/>
              <a:t>11/9/23</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6548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3E5059C3-6A89-4494-99FF-5A4D6FFD50EB}" type="datetimeFigureOut">
              <a:rPr lang="en-US" smtClean="0"/>
              <a:t>11/9/23</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32041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A954B2F-12DE-47F5-8894-472B206D2E1E}" type="datetimeFigureOut">
              <a:rPr lang="en-US" smtClean="0"/>
              <a:t>11/9/23</a:t>
            </a:fld>
            <a:endParaRPr lang="en-US" dirty="0"/>
          </a:p>
        </p:txBody>
      </p:sp>
      <p:sp>
        <p:nvSpPr>
          <p:cNvPr id="9" name="Footer Placeholder 8"/>
          <p:cNvSpPr>
            <a:spLocks noGrp="1"/>
          </p:cNvSpPr>
          <p:nvPr>
            <p:ph type="ftr" sz="quarter" idx="11"/>
          </p:nvPr>
        </p:nvSpPr>
        <p:spPr/>
        <p:txBody>
          <a:bodyPr/>
          <a:lstStyle/>
          <a:p>
            <a:r>
              <a:rPr lang="en-US"/>
              <a:t>
              </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9531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CBC1C18-307B-4F68-A007-B5B542270E8D}" type="datetimeFigureOut">
              <a:rPr lang="en-US" smtClean="0"/>
              <a:t>11/9/23</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7213489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11/9/23</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45288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11/9/23</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2971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37D525BB-DA17-4BA0-B3C8-3AC3ABC827E6}" type="datetimeFigureOut">
              <a:rPr lang="en-US" smtClean="0"/>
              <a:t>11/9/23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
              </a:t>
            </a:r>
            <a:endParaRPr lang="en-US" dirty="0"/>
          </a:p>
        </p:txBody>
      </p:sp>
      <p:sp>
        <p:nvSpPr>
          <p:cNvPr id="11" name="Slide Number Placeholder 10"/>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86056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16C4C9A-3960-41CF-A4E9-2A8FB932454B}" type="datetimeFigureOut">
              <a:rPr lang="en-US" smtClean="0"/>
              <a:t>11/9/23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
              </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51738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CBC1C18-307B-4F68-A007-B5B542270E8D}" type="datetimeFigureOut">
              <a:rPr lang="en-US" smtClean="0"/>
              <a:t>11/9/23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08169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1879B-1EE2-8426-F978-5F8612899EBD}"/>
              </a:ext>
            </a:extLst>
          </p:cNvPr>
          <p:cNvSpPr>
            <a:spLocks noGrp="1"/>
          </p:cNvSpPr>
          <p:nvPr>
            <p:ph type="ctrTitle"/>
          </p:nvPr>
        </p:nvSpPr>
        <p:spPr>
          <a:xfrm>
            <a:off x="1662368" y="2456009"/>
            <a:ext cx="8991600" cy="1645920"/>
          </a:xfrm>
          <a:ln>
            <a:solidFill>
              <a:schemeClr val="tx1"/>
            </a:solidFill>
          </a:ln>
        </p:spPr>
        <p:style>
          <a:lnRef idx="3">
            <a:schemeClr val="lt1"/>
          </a:lnRef>
          <a:fillRef idx="1">
            <a:schemeClr val="accent1"/>
          </a:fillRef>
          <a:effectRef idx="1">
            <a:schemeClr val="accent1"/>
          </a:effectRef>
          <a:fontRef idx="minor">
            <a:schemeClr val="lt1"/>
          </a:fontRef>
        </p:style>
        <p:txBody>
          <a:bodyPr>
            <a:normAutofit/>
          </a:bodyPr>
          <a:lstStyle/>
          <a:p>
            <a:r>
              <a:rPr lang="en-US" sz="6000" cap="none" spc="0" dirty="0">
                <a:ln w="0"/>
                <a:solidFill>
                  <a:schemeClr val="tx1"/>
                </a:solidFill>
                <a:effectLst>
                  <a:outerShdw blurRad="38100" dist="19050" dir="2700000" algn="tl" rotWithShape="0">
                    <a:schemeClr val="dk1">
                      <a:alpha val="40000"/>
                    </a:schemeClr>
                  </a:outerShdw>
                </a:effectLst>
              </a:rPr>
              <a:t>PRAGMATICS</a:t>
            </a:r>
          </a:p>
        </p:txBody>
      </p:sp>
      <p:sp>
        <p:nvSpPr>
          <p:cNvPr id="3" name="Subtitle 2">
            <a:extLst>
              <a:ext uri="{FF2B5EF4-FFF2-40B4-BE49-F238E27FC236}">
                <a16:creationId xmlns:a16="http://schemas.microsoft.com/office/drawing/2014/main" id="{F741BFF1-918D-9167-F9FF-93454AB6E501}"/>
              </a:ext>
            </a:extLst>
          </p:cNvPr>
          <p:cNvSpPr>
            <a:spLocks noGrp="1"/>
          </p:cNvSpPr>
          <p:nvPr>
            <p:ph type="subTitle" idx="1"/>
          </p:nvPr>
        </p:nvSpPr>
        <p:spPr/>
        <p:txBody>
          <a:bodyPr>
            <a:normAutofit/>
          </a:bodyPr>
          <a:lstStyle/>
          <a:p>
            <a:r>
              <a:rPr lang="en-US" sz="3000" dirty="0"/>
              <a:t>Reflections on Linguistics Mastery</a:t>
            </a:r>
          </a:p>
        </p:txBody>
      </p:sp>
      <p:sp>
        <p:nvSpPr>
          <p:cNvPr id="4" name="TextBox 3">
            <a:extLst>
              <a:ext uri="{FF2B5EF4-FFF2-40B4-BE49-F238E27FC236}">
                <a16:creationId xmlns:a16="http://schemas.microsoft.com/office/drawing/2014/main" id="{4C5F00E1-99F5-394C-2F1C-68C1086BF5D0}"/>
              </a:ext>
            </a:extLst>
          </p:cNvPr>
          <p:cNvSpPr txBox="1"/>
          <p:nvPr/>
        </p:nvSpPr>
        <p:spPr>
          <a:xfrm>
            <a:off x="5357308" y="4787825"/>
            <a:ext cx="1601721" cy="553998"/>
          </a:xfrm>
          <a:prstGeom prst="rect">
            <a:avLst/>
          </a:prstGeom>
          <a:noFill/>
        </p:spPr>
        <p:txBody>
          <a:bodyPr wrap="none" rtlCol="0">
            <a:spAutoFit/>
          </a:bodyPr>
          <a:lstStyle/>
          <a:p>
            <a:r>
              <a:rPr lang="en-US" sz="3000" dirty="0"/>
              <a:t>Meeting</a:t>
            </a:r>
            <a:r>
              <a:rPr lang="en-US" dirty="0"/>
              <a:t> 7</a:t>
            </a:r>
          </a:p>
        </p:txBody>
      </p:sp>
    </p:spTree>
    <p:extLst>
      <p:ext uri="{BB962C8B-B14F-4D97-AF65-F5344CB8AC3E}">
        <p14:creationId xmlns:p14="http://schemas.microsoft.com/office/powerpoint/2010/main" val="4163995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ulti-coloured paper-craft art">
            <a:extLst>
              <a:ext uri="{FF2B5EF4-FFF2-40B4-BE49-F238E27FC236}">
                <a16:creationId xmlns:a16="http://schemas.microsoft.com/office/drawing/2014/main" id="{DD1EECBD-BB9D-783F-1AE5-BC8B5C1D5DD0}"/>
              </a:ext>
            </a:extLst>
          </p:cNvPr>
          <p:cNvPicPr>
            <a:picLocks noChangeAspect="1"/>
          </p:cNvPicPr>
          <p:nvPr/>
        </p:nvPicPr>
        <p:blipFill rotWithShape="1">
          <a:blip r:embed="rId2"/>
          <a:srcRect l="32846" r="30608"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C68FD48A-995D-C629-BFF3-BD8A6BB184FD}"/>
              </a:ext>
            </a:extLst>
          </p:cNvPr>
          <p:cNvSpPr>
            <a:spLocks noGrp="1"/>
          </p:cNvSpPr>
          <p:nvPr>
            <p:ph idx="1"/>
          </p:nvPr>
        </p:nvSpPr>
        <p:spPr>
          <a:xfrm>
            <a:off x="3754758" y="228600"/>
            <a:ext cx="8132441" cy="6629390"/>
          </a:xfrm>
        </p:spPr>
        <p:txBody>
          <a:bodyPr anchor="t">
            <a:noAutofit/>
          </a:bodyPr>
          <a:lstStyle/>
          <a:p>
            <a:pPr marL="0" indent="0">
              <a:buNone/>
            </a:pPr>
            <a:endParaRPr lang="en-US" sz="2400" dirty="0"/>
          </a:p>
          <a:p>
            <a:r>
              <a:rPr lang="en-US" sz="2400" dirty="0"/>
              <a:t>Words called </a:t>
            </a:r>
            <a:r>
              <a:rPr lang="en-US" sz="2400" dirty="0">
                <a:highlight>
                  <a:srgbClr val="FFFF00"/>
                </a:highlight>
              </a:rPr>
              <a:t>DEICTIC</a:t>
            </a:r>
            <a:r>
              <a:rPr lang="en-US" sz="2400" dirty="0"/>
              <a:t> as it </a:t>
            </a:r>
            <a:r>
              <a:rPr lang="en-ID" sz="2400" b="0" i="0" dirty="0">
                <a:effectLst/>
                <a:latin typeface="arial" panose="020B0604020202020204" pitchFamily="34" charset="0"/>
              </a:rPr>
              <a:t>denotes a word or expression whose meaning is dependent on the context in which it is used (such as </a:t>
            </a:r>
            <a:r>
              <a:rPr lang="en-ID" sz="2400" b="0" i="1" dirty="0">
                <a:effectLst/>
                <a:latin typeface="arial" panose="020B0604020202020204" pitchFamily="34" charset="0"/>
              </a:rPr>
              <a:t>here</a:t>
            </a:r>
            <a:r>
              <a:rPr lang="en-ID" sz="2400" b="0" i="0" dirty="0">
                <a:effectLst/>
                <a:latin typeface="arial" panose="020B0604020202020204" pitchFamily="34" charset="0"/>
              </a:rPr>
              <a:t>, </a:t>
            </a:r>
            <a:r>
              <a:rPr lang="en-ID" sz="2400" b="0" i="1" dirty="0">
                <a:effectLst/>
                <a:latin typeface="arial" panose="020B0604020202020204" pitchFamily="34" charset="0"/>
              </a:rPr>
              <a:t>you</a:t>
            </a:r>
            <a:r>
              <a:rPr lang="en-ID" sz="2400" b="0" i="0" dirty="0">
                <a:effectLst/>
                <a:latin typeface="arial" panose="020B0604020202020204" pitchFamily="34" charset="0"/>
              </a:rPr>
              <a:t>, </a:t>
            </a:r>
            <a:r>
              <a:rPr lang="en-ID" sz="2400" b="0" i="1" dirty="0">
                <a:effectLst/>
                <a:latin typeface="arial" panose="020B0604020202020204" pitchFamily="34" charset="0"/>
              </a:rPr>
              <a:t>me</a:t>
            </a:r>
            <a:r>
              <a:rPr lang="en-ID" sz="2400" b="0" i="0" dirty="0">
                <a:effectLst/>
                <a:latin typeface="arial" panose="020B0604020202020204" pitchFamily="34" charset="0"/>
              </a:rPr>
              <a:t>, </a:t>
            </a:r>
            <a:r>
              <a:rPr lang="en-ID" sz="2400" b="0" i="1" dirty="0">
                <a:effectLst/>
                <a:latin typeface="arial" panose="020B0604020202020204" pitchFamily="34" charset="0"/>
              </a:rPr>
              <a:t>that one there</a:t>
            </a:r>
            <a:r>
              <a:rPr lang="en-ID" sz="2400" b="0" i="0" dirty="0">
                <a:effectLst/>
                <a:latin typeface="arial" panose="020B0604020202020204" pitchFamily="34" charset="0"/>
              </a:rPr>
              <a:t>, or </a:t>
            </a:r>
            <a:r>
              <a:rPr lang="en-ID" sz="2400" b="0" i="1" dirty="0">
                <a:effectLst/>
                <a:latin typeface="arial" panose="020B0604020202020204" pitchFamily="34" charset="0"/>
              </a:rPr>
              <a:t>next Tuesday</a:t>
            </a:r>
            <a:r>
              <a:rPr lang="en-ID" sz="2400" b="0" i="0" dirty="0">
                <a:effectLst/>
                <a:latin typeface="arial" panose="020B0604020202020204" pitchFamily="34" charset="0"/>
              </a:rPr>
              <a:t> ).</a:t>
            </a:r>
          </a:p>
          <a:p>
            <a:endParaRPr lang="en-ID" sz="2400" b="0" i="0" dirty="0">
              <a:effectLst/>
              <a:latin typeface="arial" panose="020B0604020202020204" pitchFamily="34" charset="0"/>
            </a:endParaRPr>
          </a:p>
          <a:p>
            <a:pPr marL="0" indent="0">
              <a:buNone/>
            </a:pPr>
            <a:r>
              <a:rPr lang="en-ID" sz="2400" dirty="0">
                <a:highlight>
                  <a:srgbClr val="FFFF00"/>
                </a:highlight>
                <a:latin typeface="arial" panose="020B0604020202020204" pitchFamily="34" charset="0"/>
              </a:rPr>
              <a:t>Deictic words : </a:t>
            </a:r>
          </a:p>
          <a:p>
            <a:pPr marL="457200" indent="-457200">
              <a:buClr>
                <a:schemeClr val="tx1"/>
              </a:buClr>
              <a:buFont typeface="+mj-lt"/>
              <a:buAutoNum type="arabicParenR"/>
            </a:pPr>
            <a:r>
              <a:rPr lang="en-ID" sz="2400" b="0" i="0" dirty="0">
                <a:effectLst/>
                <a:latin typeface="arial" panose="020B0604020202020204" pitchFamily="34" charset="0"/>
              </a:rPr>
              <a:t>	</a:t>
            </a:r>
            <a:r>
              <a:rPr lang="en-ID" sz="2400" b="0" dirty="0">
                <a:effectLst/>
                <a:latin typeface="arial" panose="020B0604020202020204" pitchFamily="34" charset="0"/>
              </a:rPr>
              <a:t>pro</a:t>
            </a:r>
            <a:r>
              <a:rPr lang="en-ID" sz="2400" dirty="0">
                <a:latin typeface="arial" panose="020B0604020202020204" pitchFamily="34" charset="0"/>
              </a:rPr>
              <a:t>nouns (</a:t>
            </a:r>
            <a:r>
              <a:rPr lang="en-ID" sz="2400" i="1" dirty="0">
                <a:latin typeface="arial" panose="020B0604020202020204" pitchFamily="34" charset="0"/>
              </a:rPr>
              <a:t>she, he, it</a:t>
            </a:r>
            <a:r>
              <a:rPr lang="en-ID" sz="2400" dirty="0">
                <a:latin typeface="arial" panose="020B0604020202020204" pitchFamily="34" charset="0"/>
              </a:rPr>
              <a:t>)</a:t>
            </a:r>
          </a:p>
          <a:p>
            <a:pPr marL="457200" indent="-457200">
              <a:buClr>
                <a:schemeClr val="tx1"/>
              </a:buClr>
              <a:buFont typeface="+mj-lt"/>
              <a:buAutoNum type="arabicParenR"/>
            </a:pPr>
            <a:r>
              <a:rPr lang="en-ID" sz="2400" b="0" dirty="0">
                <a:effectLst/>
                <a:latin typeface="arial" panose="020B0604020202020204" pitchFamily="34" charset="0"/>
              </a:rPr>
              <a:t>	demonstratives (</a:t>
            </a:r>
            <a:r>
              <a:rPr lang="en-ID" sz="2400" b="0" i="1" dirty="0">
                <a:effectLst/>
                <a:latin typeface="arial" panose="020B0604020202020204" pitchFamily="34" charset="0"/>
              </a:rPr>
              <a:t>this, that</a:t>
            </a:r>
            <a:r>
              <a:rPr lang="en-ID" sz="2400" b="0" dirty="0">
                <a:effectLst/>
                <a:latin typeface="arial" panose="020B0604020202020204" pitchFamily="34" charset="0"/>
              </a:rPr>
              <a:t>)</a:t>
            </a:r>
          </a:p>
          <a:p>
            <a:pPr marL="457200" indent="-457200">
              <a:buClr>
                <a:schemeClr val="tx1"/>
              </a:buClr>
              <a:buFont typeface="+mj-lt"/>
              <a:buAutoNum type="arabicParenR"/>
            </a:pPr>
            <a:r>
              <a:rPr lang="en-ID" sz="2400" dirty="0">
                <a:latin typeface="arial" panose="020B0604020202020204" pitchFamily="34" charset="0"/>
              </a:rPr>
              <a:t>	adverbs (</a:t>
            </a:r>
            <a:r>
              <a:rPr lang="en-ID" sz="2400" i="1" dirty="0">
                <a:latin typeface="arial" panose="020B0604020202020204" pitchFamily="34" charset="0"/>
              </a:rPr>
              <a:t>here, there, now, today</a:t>
            </a:r>
            <a:r>
              <a:rPr lang="en-ID" sz="2400" dirty="0">
                <a:latin typeface="arial" panose="020B0604020202020204" pitchFamily="34" charset="0"/>
              </a:rPr>
              <a:t>)</a:t>
            </a:r>
          </a:p>
          <a:p>
            <a:pPr marL="457200" indent="-457200">
              <a:buClr>
                <a:schemeClr val="tx1"/>
              </a:buClr>
              <a:buFont typeface="+mj-lt"/>
              <a:buAutoNum type="arabicParenR"/>
            </a:pPr>
            <a:r>
              <a:rPr lang="en-ID" sz="2400" b="0" dirty="0">
                <a:effectLst/>
                <a:latin typeface="arial" panose="020B0604020202020204" pitchFamily="34" charset="0"/>
              </a:rPr>
              <a:t>	prepositions (</a:t>
            </a:r>
            <a:r>
              <a:rPr lang="en-ID" sz="2400" b="0" i="1" dirty="0">
                <a:effectLst/>
                <a:latin typeface="arial" panose="020B0604020202020204" pitchFamily="34" charset="0"/>
              </a:rPr>
              <a:t>behind, before</a:t>
            </a:r>
            <a:r>
              <a:rPr lang="en-ID" sz="2400" b="0" dirty="0">
                <a:effectLst/>
                <a:latin typeface="arial" panose="020B0604020202020204" pitchFamily="34" charset="0"/>
              </a:rPr>
              <a:t>)</a:t>
            </a:r>
          </a:p>
          <a:p>
            <a:pPr marL="457200" indent="-457200">
              <a:buClr>
                <a:schemeClr val="tx1"/>
              </a:buClr>
              <a:buFont typeface="+mj-lt"/>
              <a:buAutoNum type="arabicParenR"/>
            </a:pPr>
            <a:r>
              <a:rPr lang="en-ID" sz="2400" dirty="0">
                <a:latin typeface="arial" panose="020B0604020202020204" pitchFamily="34" charset="0"/>
              </a:rPr>
              <a:t>	complex expressions (</a:t>
            </a:r>
            <a:r>
              <a:rPr lang="en-ID" sz="2400" i="1" dirty="0">
                <a:latin typeface="arial" panose="020B0604020202020204" pitchFamily="34" charset="0"/>
              </a:rPr>
              <a:t>those towers over 	there</a:t>
            </a:r>
            <a:r>
              <a:rPr lang="en-ID" sz="2400" dirty="0">
                <a:latin typeface="arial" panose="020B0604020202020204" pitchFamily="34" charset="0"/>
              </a:rPr>
              <a:t>)</a:t>
            </a:r>
            <a:endParaRPr lang="en-ID" sz="2400" b="0" dirty="0">
              <a:effectLst/>
              <a:latin typeface="arial" panose="020B0604020202020204" pitchFamily="34" charset="0"/>
            </a:endParaRPr>
          </a:p>
          <a:p>
            <a:endParaRPr lang="en-US" sz="2400" dirty="0"/>
          </a:p>
        </p:txBody>
      </p:sp>
    </p:spTree>
    <p:extLst>
      <p:ext uri="{BB962C8B-B14F-4D97-AF65-F5344CB8AC3E}">
        <p14:creationId xmlns:p14="http://schemas.microsoft.com/office/powerpoint/2010/main" val="216337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dissolv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5786E-955D-5DDB-200E-FEABA754DD87}"/>
              </a:ext>
            </a:extLst>
          </p:cNvPr>
          <p:cNvSpPr>
            <a:spLocks noGrp="1"/>
          </p:cNvSpPr>
          <p:nvPr>
            <p:ph type="title"/>
          </p:nvPr>
        </p:nvSpPr>
        <p:spPr>
          <a:xfrm>
            <a:off x="263562" y="4975582"/>
            <a:ext cx="4609652" cy="1167041"/>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n-US" sz="4800" b="1" dirty="0"/>
              <a:t>Implicature </a:t>
            </a:r>
          </a:p>
        </p:txBody>
      </p:sp>
      <p:pic>
        <p:nvPicPr>
          <p:cNvPr id="5" name="Picture 4" descr="A person sitting at a counter with another person leaning on his hand&#10;&#10;Description automatically generated">
            <a:extLst>
              <a:ext uri="{FF2B5EF4-FFF2-40B4-BE49-F238E27FC236}">
                <a16:creationId xmlns:a16="http://schemas.microsoft.com/office/drawing/2014/main" id="{DFF0C16F-F854-A884-C8CA-75A00B3FF8AF}"/>
              </a:ext>
            </a:extLst>
          </p:cNvPr>
          <p:cNvPicPr>
            <a:picLocks noChangeAspect="1"/>
          </p:cNvPicPr>
          <p:nvPr/>
        </p:nvPicPr>
        <p:blipFill rotWithShape="1">
          <a:blip r:embed="rId2"/>
          <a:srcRect t="2609" b="30922"/>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3" name="Content Placeholder 2">
            <a:extLst>
              <a:ext uri="{FF2B5EF4-FFF2-40B4-BE49-F238E27FC236}">
                <a16:creationId xmlns:a16="http://schemas.microsoft.com/office/drawing/2014/main" id="{D7A1EB44-379B-A78E-D50B-5CFB75012A97}"/>
              </a:ext>
            </a:extLst>
          </p:cNvPr>
          <p:cNvSpPr>
            <a:spLocks noGrp="1"/>
          </p:cNvSpPr>
          <p:nvPr>
            <p:ph idx="1"/>
          </p:nvPr>
        </p:nvSpPr>
        <p:spPr>
          <a:xfrm>
            <a:off x="4654294" y="4777739"/>
            <a:ext cx="6897626" cy="1399223"/>
          </a:xfrm>
        </p:spPr>
        <p:txBody>
          <a:bodyPr anchor="ctr">
            <a:normAutofit/>
          </a:bodyPr>
          <a:lstStyle/>
          <a:p>
            <a:pPr marL="762000" indent="0">
              <a:buNone/>
            </a:pPr>
            <a:r>
              <a:rPr lang="en-ID" sz="2200" dirty="0">
                <a:latin typeface="KievitOT"/>
              </a:rPr>
              <a:t>--- “</a:t>
            </a:r>
            <a:r>
              <a:rPr lang="en-ID" sz="2200" dirty="0">
                <a:effectLst/>
                <a:latin typeface="KievitOT"/>
              </a:rPr>
              <a:t>What does “yet” mean, after all? “I haven’t seen </a:t>
            </a:r>
            <a:r>
              <a:rPr lang="en-ID" sz="2200" i="1" dirty="0">
                <a:effectLst/>
                <a:latin typeface="KievitOT"/>
              </a:rPr>
              <a:t>Reservoir Dogs </a:t>
            </a:r>
            <a:r>
              <a:rPr lang="en-ID" sz="2200" dirty="0">
                <a:effectLst/>
                <a:latin typeface="KievitOT"/>
              </a:rPr>
              <a:t>yet.” What does that mean? It means you’re going to go, doesn’t it?”</a:t>
            </a:r>
            <a:endParaRPr lang="en-US" sz="2200" dirty="0"/>
          </a:p>
        </p:txBody>
      </p:sp>
    </p:spTree>
    <p:extLst>
      <p:ext uri="{BB962C8B-B14F-4D97-AF65-F5344CB8AC3E}">
        <p14:creationId xmlns:p14="http://schemas.microsoft.com/office/powerpoint/2010/main" val="313762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two people&#10;&#10;Description automatically generated">
            <a:extLst>
              <a:ext uri="{FF2B5EF4-FFF2-40B4-BE49-F238E27FC236}">
                <a16:creationId xmlns:a16="http://schemas.microsoft.com/office/drawing/2014/main" id="{EBF5374B-349D-99F0-23DC-9776E7FC9377}"/>
              </a:ext>
            </a:extLst>
          </p:cNvPr>
          <p:cNvPicPr>
            <a:picLocks noChangeAspect="1"/>
          </p:cNvPicPr>
          <p:nvPr/>
        </p:nvPicPr>
        <p:blipFill rotWithShape="1">
          <a:blip r:embed="rId2"/>
          <a:srcRect b="21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A032189E-4F30-D6BE-137A-6B0E7F21593D}"/>
              </a:ext>
            </a:extLst>
          </p:cNvPr>
          <p:cNvSpPr>
            <a:spLocks noGrp="1"/>
          </p:cNvSpPr>
          <p:nvPr>
            <p:ph idx="1"/>
          </p:nvPr>
        </p:nvSpPr>
        <p:spPr>
          <a:xfrm>
            <a:off x="210782" y="3489160"/>
            <a:ext cx="11016018" cy="2967752"/>
          </a:xfrm>
        </p:spPr>
        <p:txBody>
          <a:bodyPr anchor="ctr">
            <a:noAutofit/>
          </a:bodyPr>
          <a:lstStyle/>
          <a:p>
            <a:endParaRPr lang="en-ID" sz="2200" dirty="0"/>
          </a:p>
          <a:p>
            <a:endParaRPr lang="en-ID" sz="2200" dirty="0"/>
          </a:p>
          <a:p>
            <a:r>
              <a:rPr lang="en-ID" sz="2200" b="1" dirty="0">
                <a:highlight>
                  <a:srgbClr val="FFFF00"/>
                </a:highlight>
              </a:rPr>
              <a:t>Implicature</a:t>
            </a:r>
            <a:r>
              <a:rPr lang="en-ID" sz="2200" dirty="0"/>
              <a:t> refers to a concept in pragmatics where speakers convey meaning indirectly or through implied suggestions rather than stating something explicitly. </a:t>
            </a:r>
          </a:p>
          <a:p>
            <a:pPr marL="269875" indent="0">
              <a:buNone/>
            </a:pPr>
            <a:r>
              <a:rPr lang="en-US" sz="2200" b="1" dirty="0"/>
              <a:t>Literal meaning: </a:t>
            </a:r>
          </a:p>
          <a:p>
            <a:pPr marL="579438" indent="-342900"/>
            <a:r>
              <a:rPr lang="en-US" sz="2200" i="1" dirty="0"/>
              <a:t>The boy mentioned that Toni is such a great guy. </a:t>
            </a:r>
          </a:p>
          <a:p>
            <a:pPr marL="579438" indent="-342900"/>
            <a:r>
              <a:rPr lang="en-US" sz="2200" i="1" dirty="0"/>
              <a:t>Dad asked Mom whether she thinks the girl is nice and Mom assert that the turkey was moist. </a:t>
            </a:r>
          </a:p>
          <a:p>
            <a:pPr marL="579438" indent="-342900"/>
            <a:r>
              <a:rPr lang="en-US" sz="2200" i="1" dirty="0"/>
              <a:t>Mom only described “The turkey” not the girl or Tony. </a:t>
            </a:r>
          </a:p>
          <a:p>
            <a:pPr marL="579438" indent="-342900"/>
            <a:r>
              <a:rPr lang="en-US" sz="2200" i="1" dirty="0"/>
              <a:t>It can be indicated that  …..</a:t>
            </a:r>
          </a:p>
          <a:p>
            <a:endParaRPr lang="en-US" sz="2200" dirty="0"/>
          </a:p>
        </p:txBody>
      </p:sp>
    </p:spTree>
    <p:extLst>
      <p:ext uri="{BB962C8B-B14F-4D97-AF65-F5344CB8AC3E}">
        <p14:creationId xmlns:p14="http://schemas.microsoft.com/office/powerpoint/2010/main" val="247994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DE16C-2D74-BA1B-0B01-2BB96263B267}"/>
              </a:ext>
            </a:extLst>
          </p:cNvPr>
          <p:cNvSpPr>
            <a:spLocks noGrp="1"/>
          </p:cNvSpPr>
          <p:nvPr>
            <p:ph type="title"/>
          </p:nvPr>
        </p:nvSpPr>
        <p:spPr>
          <a:xfrm>
            <a:off x="311422" y="274227"/>
            <a:ext cx="11569156" cy="1325563"/>
          </a:xfrm>
        </p:spPr>
        <p:style>
          <a:lnRef idx="3">
            <a:schemeClr val="lt1"/>
          </a:lnRef>
          <a:fillRef idx="1">
            <a:schemeClr val="accent1"/>
          </a:fillRef>
          <a:effectRef idx="1">
            <a:schemeClr val="accent1"/>
          </a:effectRef>
          <a:fontRef idx="minor">
            <a:schemeClr val="lt1"/>
          </a:fontRef>
        </p:style>
        <p:txBody>
          <a:bodyPr>
            <a:normAutofit/>
          </a:bodyPr>
          <a:lstStyle/>
          <a:p>
            <a:r>
              <a:rPr lang="en-US" dirty="0"/>
              <a:t>Conversational Patterns and Structures</a:t>
            </a:r>
          </a:p>
        </p:txBody>
      </p:sp>
      <p:sp>
        <p:nvSpPr>
          <p:cNvPr id="3" name="Content Placeholder 2">
            <a:extLst>
              <a:ext uri="{FF2B5EF4-FFF2-40B4-BE49-F238E27FC236}">
                <a16:creationId xmlns:a16="http://schemas.microsoft.com/office/drawing/2014/main" id="{6D2AA72D-1D32-7591-3C57-8B8239C9B8D2}"/>
              </a:ext>
            </a:extLst>
          </p:cNvPr>
          <p:cNvSpPr>
            <a:spLocks noGrp="1"/>
          </p:cNvSpPr>
          <p:nvPr>
            <p:ph idx="1"/>
          </p:nvPr>
        </p:nvSpPr>
        <p:spPr>
          <a:xfrm>
            <a:off x="311422" y="1825625"/>
            <a:ext cx="6859866" cy="4667250"/>
          </a:xfrm>
        </p:spPr>
        <p:txBody>
          <a:bodyPr>
            <a:noAutofit/>
          </a:bodyPr>
          <a:lstStyle/>
          <a:p>
            <a:r>
              <a:rPr lang="en-US" sz="2500" dirty="0"/>
              <a:t>The study of conversational patterns is called </a:t>
            </a:r>
            <a:r>
              <a:rPr lang="en-US" sz="2500" i="1" dirty="0">
                <a:highlight>
                  <a:srgbClr val="FFFF00"/>
                </a:highlight>
              </a:rPr>
              <a:t>Conversational analysis.</a:t>
            </a:r>
          </a:p>
          <a:p>
            <a:r>
              <a:rPr lang="en-US" sz="2500" dirty="0"/>
              <a:t> Conversational analysis deals with the common-sense observation that people take turns in conversation, and that relies on descriptions of naturally occurring data to discover the rules involves in the patterning of conversational exchange. </a:t>
            </a:r>
          </a:p>
          <a:p>
            <a:r>
              <a:rPr lang="en-US" sz="2500" dirty="0"/>
              <a:t>Patterns: ordered pairs of utterances (e.g., </a:t>
            </a:r>
            <a:r>
              <a:rPr lang="en-US" sz="2500" i="1" dirty="0"/>
              <a:t>adjacency pairs</a:t>
            </a:r>
            <a:r>
              <a:rPr lang="en-US" sz="2500" dirty="0"/>
              <a:t>) such as </a:t>
            </a:r>
            <a:r>
              <a:rPr lang="en-US" sz="2500" i="1" dirty="0"/>
              <a:t>Question and Answer</a:t>
            </a:r>
            <a:r>
              <a:rPr lang="en-US" sz="2500" dirty="0"/>
              <a:t> sections and </a:t>
            </a:r>
            <a:r>
              <a:rPr lang="en-US" sz="2500" i="1" dirty="0"/>
              <a:t>Turn-Taking</a:t>
            </a:r>
          </a:p>
        </p:txBody>
      </p:sp>
      <p:pic>
        <p:nvPicPr>
          <p:cNvPr id="5" name="Picture 4" descr="A teacher raising his hands in a classroom&#10;&#10;Description automatically generated">
            <a:extLst>
              <a:ext uri="{FF2B5EF4-FFF2-40B4-BE49-F238E27FC236}">
                <a16:creationId xmlns:a16="http://schemas.microsoft.com/office/drawing/2014/main" id="{652A0EA0-F858-2986-F10D-8C2A6371DCD2}"/>
              </a:ext>
            </a:extLst>
          </p:cNvPr>
          <p:cNvPicPr>
            <a:picLocks noChangeAspect="1"/>
          </p:cNvPicPr>
          <p:nvPr/>
        </p:nvPicPr>
        <p:blipFill rotWithShape="1">
          <a:blip r:embed="rId2"/>
          <a:srcRect l="23815" r="19934" b="-2"/>
          <a:stretch/>
        </p:blipFill>
        <p:spPr>
          <a:xfrm>
            <a:off x="7751975" y="2094948"/>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372767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582" y="964692"/>
            <a:ext cx="7035301" cy="5625947"/>
          </a:xfrm>
        </p:spPr>
        <p:txBody>
          <a:bodyPr>
            <a:noAutofit/>
          </a:bodyPr>
          <a:lstStyle/>
          <a:p>
            <a:pPr lvl="1">
              <a:lnSpc>
                <a:spcPct val="90000"/>
              </a:lnSpc>
            </a:pPr>
            <a:r>
              <a:rPr lang="id-ID" sz="2400" dirty="0"/>
              <a:t>Basic unit </a:t>
            </a:r>
            <a:r>
              <a:rPr lang="id-ID" sz="2400" dirty="0" err="1"/>
              <a:t>of</a:t>
            </a:r>
            <a:r>
              <a:rPr lang="id-ID" sz="2400" dirty="0"/>
              <a:t> </a:t>
            </a:r>
            <a:r>
              <a:rPr lang="id-ID" sz="2400" dirty="0" err="1"/>
              <a:t>speech</a:t>
            </a:r>
            <a:r>
              <a:rPr lang="id-ID" sz="2400" dirty="0"/>
              <a:t> in </a:t>
            </a:r>
            <a:r>
              <a:rPr lang="id-ID" sz="2400" dirty="0" err="1"/>
              <a:t>conversational</a:t>
            </a:r>
            <a:r>
              <a:rPr lang="id-ID" sz="2400" dirty="0"/>
              <a:t> </a:t>
            </a:r>
            <a:r>
              <a:rPr lang="id-ID" sz="2400" dirty="0" err="1"/>
              <a:t>analysis</a:t>
            </a:r>
            <a:endParaRPr lang="id-ID" sz="2400" dirty="0"/>
          </a:p>
          <a:p>
            <a:pPr lvl="1">
              <a:lnSpc>
                <a:spcPct val="90000"/>
              </a:lnSpc>
            </a:pPr>
            <a:r>
              <a:rPr lang="id-ID" sz="2400" i="1" dirty="0" err="1"/>
              <a:t>Turn</a:t>
            </a:r>
            <a:r>
              <a:rPr lang="id-ID" sz="2400" dirty="0"/>
              <a:t> </a:t>
            </a:r>
            <a:r>
              <a:rPr lang="id-ID" sz="2400" dirty="0" err="1"/>
              <a:t>means</a:t>
            </a:r>
            <a:r>
              <a:rPr lang="id-ID" sz="2400" dirty="0"/>
              <a:t> </a:t>
            </a:r>
            <a:r>
              <a:rPr lang="id-ID" sz="2400" dirty="0" err="1"/>
              <a:t>any</a:t>
            </a:r>
            <a:r>
              <a:rPr lang="id-ID" sz="2400" dirty="0"/>
              <a:t> </a:t>
            </a:r>
            <a:r>
              <a:rPr lang="id-ID" sz="2400" dirty="0" err="1"/>
              <a:t>occasion</a:t>
            </a:r>
            <a:r>
              <a:rPr lang="id-ID" sz="2400" dirty="0"/>
              <a:t> </a:t>
            </a:r>
            <a:r>
              <a:rPr lang="id-ID" sz="2400" dirty="0" err="1"/>
              <a:t>when</a:t>
            </a:r>
            <a:r>
              <a:rPr lang="id-ID" sz="2400" dirty="0"/>
              <a:t> </a:t>
            </a:r>
            <a:r>
              <a:rPr lang="id-ID" sz="2400" dirty="0" err="1"/>
              <a:t>a</a:t>
            </a:r>
            <a:r>
              <a:rPr lang="id-ID" sz="2400" dirty="0"/>
              <a:t> </a:t>
            </a:r>
            <a:r>
              <a:rPr lang="id-ID" sz="2400" dirty="0" err="1"/>
              <a:t>speaker</a:t>
            </a:r>
            <a:r>
              <a:rPr lang="id-ID" sz="2400" dirty="0"/>
              <a:t> </a:t>
            </a:r>
            <a:r>
              <a:rPr lang="id-ID" sz="2400" dirty="0" err="1"/>
              <a:t>speaks</a:t>
            </a:r>
            <a:r>
              <a:rPr lang="id-ID" sz="2400" dirty="0"/>
              <a:t> </a:t>
            </a:r>
            <a:r>
              <a:rPr lang="id-ID" sz="2400" dirty="0" err="1"/>
              <a:t>and</a:t>
            </a:r>
            <a:r>
              <a:rPr lang="id-ID" sz="2400" dirty="0"/>
              <a:t> </a:t>
            </a:r>
            <a:r>
              <a:rPr lang="id-ID" sz="2400" dirty="0" err="1"/>
              <a:t>a</a:t>
            </a:r>
            <a:r>
              <a:rPr lang="id-ID" sz="2400" dirty="0"/>
              <a:t> </a:t>
            </a:r>
            <a:r>
              <a:rPr lang="id-ID" sz="2400" dirty="0" err="1"/>
              <a:t>turn</a:t>
            </a:r>
            <a:r>
              <a:rPr lang="id-ID" sz="2400" dirty="0"/>
              <a:t> </a:t>
            </a:r>
            <a:r>
              <a:rPr lang="id-ID" sz="2400" dirty="0" err="1"/>
              <a:t>ends</a:t>
            </a:r>
            <a:r>
              <a:rPr lang="id-ID" sz="2400" dirty="0"/>
              <a:t> </a:t>
            </a:r>
            <a:r>
              <a:rPr lang="id-ID" sz="2400" dirty="0" err="1"/>
              <a:t>when</a:t>
            </a:r>
            <a:r>
              <a:rPr lang="id-ID" sz="2400" dirty="0"/>
              <a:t> </a:t>
            </a:r>
            <a:r>
              <a:rPr lang="id-ID" sz="2400" dirty="0" err="1"/>
              <a:t>another</a:t>
            </a:r>
            <a:r>
              <a:rPr lang="id-ID" sz="2400" dirty="0"/>
              <a:t> </a:t>
            </a:r>
            <a:r>
              <a:rPr lang="id-ID" sz="2400" dirty="0" err="1"/>
              <a:t>speaker</a:t>
            </a:r>
            <a:r>
              <a:rPr lang="id-ID" sz="2400" dirty="0"/>
              <a:t> </a:t>
            </a:r>
            <a:r>
              <a:rPr lang="id-ID" sz="2400" dirty="0" err="1"/>
              <a:t>takes</a:t>
            </a:r>
            <a:r>
              <a:rPr lang="id-ID" sz="2400" dirty="0"/>
              <a:t> </a:t>
            </a:r>
            <a:r>
              <a:rPr lang="id-ID" sz="2400" dirty="0" err="1"/>
              <a:t>a</a:t>
            </a:r>
            <a:r>
              <a:rPr lang="id-ID" sz="2400" dirty="0"/>
              <a:t> </a:t>
            </a:r>
            <a:r>
              <a:rPr lang="id-ID" sz="2400" dirty="0" err="1"/>
              <a:t>turn</a:t>
            </a:r>
            <a:r>
              <a:rPr lang="id-ID" sz="2400" dirty="0"/>
              <a:t>. </a:t>
            </a:r>
          </a:p>
          <a:p>
            <a:pPr lvl="1">
              <a:lnSpc>
                <a:spcPct val="90000"/>
              </a:lnSpc>
            </a:pPr>
            <a:r>
              <a:rPr lang="id-ID" sz="2400" dirty="0" err="1"/>
              <a:t>Rules</a:t>
            </a:r>
            <a:r>
              <a:rPr lang="id-ID" sz="2400" dirty="0"/>
              <a:t> </a:t>
            </a:r>
            <a:r>
              <a:rPr lang="id-ID" sz="2400" dirty="0" err="1"/>
              <a:t>for</a:t>
            </a:r>
            <a:r>
              <a:rPr lang="id-ID" sz="2400" dirty="0"/>
              <a:t> </a:t>
            </a:r>
            <a:r>
              <a:rPr lang="id-ID" sz="2400" dirty="0" err="1"/>
              <a:t>who</a:t>
            </a:r>
            <a:r>
              <a:rPr lang="id-ID" sz="2400" dirty="0"/>
              <a:t> </a:t>
            </a:r>
            <a:r>
              <a:rPr lang="id-ID" sz="2400" dirty="0" err="1"/>
              <a:t>speaks</a:t>
            </a:r>
            <a:r>
              <a:rPr lang="id-ID" sz="2400" dirty="0"/>
              <a:t> </a:t>
            </a:r>
            <a:r>
              <a:rPr lang="id-ID" sz="2400" dirty="0" err="1"/>
              <a:t>when</a:t>
            </a:r>
            <a:r>
              <a:rPr lang="id-ID" sz="2400" dirty="0"/>
              <a:t>, </a:t>
            </a:r>
            <a:r>
              <a:rPr lang="id-ID" sz="2400" dirty="0" err="1"/>
              <a:t>by</a:t>
            </a:r>
            <a:r>
              <a:rPr lang="id-ID" sz="2400" dirty="0"/>
              <a:t> </a:t>
            </a:r>
            <a:r>
              <a:rPr lang="id-ID" sz="2400" dirty="0" err="1"/>
              <a:t>nomination</a:t>
            </a:r>
            <a:r>
              <a:rPr lang="id-ID" sz="2400" dirty="0"/>
              <a:t> </a:t>
            </a:r>
            <a:r>
              <a:rPr lang="id-ID" sz="2400" dirty="0" err="1"/>
              <a:t>from</a:t>
            </a:r>
            <a:r>
              <a:rPr lang="id-ID" sz="2400" dirty="0"/>
              <a:t> </a:t>
            </a:r>
            <a:r>
              <a:rPr lang="id-ID" sz="2400" dirty="0" err="1"/>
              <a:t>current</a:t>
            </a:r>
            <a:r>
              <a:rPr lang="id-ID" sz="2400" dirty="0"/>
              <a:t> </a:t>
            </a:r>
            <a:r>
              <a:rPr lang="id-ID" sz="2400" dirty="0" err="1"/>
              <a:t>speakers</a:t>
            </a:r>
            <a:endParaRPr lang="id-ID" sz="2400" dirty="0"/>
          </a:p>
          <a:p>
            <a:pPr lvl="1">
              <a:lnSpc>
                <a:spcPct val="90000"/>
              </a:lnSpc>
            </a:pPr>
            <a:r>
              <a:rPr lang="id-ID" sz="2400" dirty="0" err="1"/>
              <a:t>Silence</a:t>
            </a:r>
            <a:r>
              <a:rPr lang="id-ID" sz="2400" dirty="0"/>
              <a:t> </a:t>
            </a:r>
            <a:r>
              <a:rPr lang="id-ID" sz="2400" dirty="0" err="1"/>
              <a:t>leads</a:t>
            </a:r>
            <a:r>
              <a:rPr lang="id-ID" sz="2400" dirty="0"/>
              <a:t> </a:t>
            </a:r>
            <a:r>
              <a:rPr lang="id-ID" sz="2400" dirty="0" err="1"/>
              <a:t>to</a:t>
            </a:r>
            <a:r>
              <a:rPr lang="id-ID" sz="2400" dirty="0"/>
              <a:t> </a:t>
            </a:r>
            <a:r>
              <a:rPr lang="id-ID" sz="2400" dirty="0" err="1"/>
              <a:t>self-selection</a:t>
            </a:r>
            <a:r>
              <a:rPr lang="id-ID" sz="2400" dirty="0"/>
              <a:t> </a:t>
            </a:r>
          </a:p>
          <a:p>
            <a:pPr lvl="1">
              <a:lnSpc>
                <a:spcPct val="90000"/>
              </a:lnSpc>
            </a:pPr>
            <a:r>
              <a:rPr lang="id-ID" sz="2400" dirty="0" err="1"/>
              <a:t>Features</a:t>
            </a:r>
            <a:r>
              <a:rPr lang="id-ID" sz="2400" dirty="0"/>
              <a:t> </a:t>
            </a:r>
            <a:r>
              <a:rPr lang="id-ID" sz="2400" dirty="0" err="1"/>
              <a:t>for</a:t>
            </a:r>
            <a:r>
              <a:rPr lang="id-ID" sz="2400" dirty="0"/>
              <a:t> </a:t>
            </a:r>
            <a:r>
              <a:rPr lang="id-ID" sz="2400" dirty="0" err="1"/>
              <a:t>nomination</a:t>
            </a:r>
            <a:r>
              <a:rPr lang="id-ID" sz="2400" dirty="0"/>
              <a:t> :</a:t>
            </a:r>
          </a:p>
          <a:p>
            <a:pPr marL="457200" lvl="2" indent="0">
              <a:lnSpc>
                <a:spcPct val="90000"/>
              </a:lnSpc>
              <a:buNone/>
            </a:pPr>
            <a:r>
              <a:rPr lang="en-US" sz="2400" i="1" dirty="0"/>
              <a:t>	If I may ask a question of the panel’, Can I speak?</a:t>
            </a:r>
            <a:endParaRPr lang="id-ID" sz="2400" i="1" dirty="0"/>
          </a:p>
          <a:p>
            <a:pPr marL="457200" lvl="2" indent="0">
              <a:lnSpc>
                <a:spcPct val="90000"/>
              </a:lnSpc>
              <a:buNone/>
            </a:pPr>
            <a:r>
              <a:rPr lang="id-ID" sz="2400" dirty="0"/>
              <a:t>	</a:t>
            </a:r>
            <a:r>
              <a:rPr lang="id-ID" sz="2400" dirty="0" err="1"/>
              <a:t>Back</a:t>
            </a:r>
            <a:r>
              <a:rPr lang="id-ID" sz="2400" dirty="0"/>
              <a:t> </a:t>
            </a:r>
            <a:r>
              <a:rPr lang="id-ID" sz="2400" dirty="0" err="1"/>
              <a:t>channel</a:t>
            </a:r>
            <a:r>
              <a:rPr lang="id-ID" sz="2400" dirty="0"/>
              <a:t>  </a:t>
            </a:r>
            <a:r>
              <a:rPr lang="id-ID" sz="2400" dirty="0" err="1"/>
              <a:t>responses</a:t>
            </a:r>
            <a:r>
              <a:rPr lang="id-ID" sz="2400" dirty="0"/>
              <a:t> ( e.g. </a:t>
            </a:r>
            <a:r>
              <a:rPr lang="en-US" sz="2400" i="1" dirty="0" err="1"/>
              <a:t>Mmm</a:t>
            </a:r>
            <a:r>
              <a:rPr lang="en-US" sz="2400" i="1" dirty="0"/>
              <a:t>, </a:t>
            </a:r>
            <a:r>
              <a:rPr lang="en-US" sz="2400" i="1" dirty="0" err="1"/>
              <a:t>uhuh</a:t>
            </a:r>
            <a:r>
              <a:rPr lang="en-US" sz="2400" i="1" dirty="0"/>
              <a:t>, yeah, sure, right</a:t>
            </a:r>
            <a:r>
              <a:rPr lang="id-ID" sz="2400" dirty="0"/>
              <a:t>)</a:t>
            </a:r>
          </a:p>
          <a:p>
            <a:pPr lvl="1">
              <a:lnSpc>
                <a:spcPct val="90000"/>
              </a:lnSpc>
            </a:pPr>
            <a:r>
              <a:rPr lang="id-ID" sz="2400" dirty="0" err="1"/>
              <a:t>Interlocutor’s</a:t>
            </a:r>
            <a:r>
              <a:rPr lang="id-ID" sz="2400" dirty="0"/>
              <a:t> </a:t>
            </a:r>
            <a:r>
              <a:rPr lang="id-ID" sz="2400" dirty="0" err="1"/>
              <a:t>prediction</a:t>
            </a:r>
            <a:r>
              <a:rPr lang="id-ID" sz="2400" dirty="0"/>
              <a:t> </a:t>
            </a:r>
            <a:r>
              <a:rPr lang="id-ID" sz="2400" dirty="0" err="1"/>
              <a:t>of</a:t>
            </a:r>
            <a:r>
              <a:rPr lang="id-ID" sz="2400" dirty="0"/>
              <a:t> </a:t>
            </a:r>
            <a:r>
              <a:rPr lang="id-ID" sz="2400" dirty="0" err="1"/>
              <a:t>one</a:t>
            </a:r>
            <a:r>
              <a:rPr lang="id-ID" sz="2400" dirty="0"/>
              <a:t> </a:t>
            </a:r>
            <a:r>
              <a:rPr lang="id-ID" sz="2400" dirty="0" err="1"/>
              <a:t>another’s</a:t>
            </a:r>
            <a:r>
              <a:rPr lang="id-ID" sz="2400" dirty="0"/>
              <a:t> </a:t>
            </a:r>
            <a:r>
              <a:rPr lang="id-ID" sz="2400" dirty="0" err="1"/>
              <a:t>turn</a:t>
            </a:r>
            <a:r>
              <a:rPr lang="id-ID" sz="2400" dirty="0"/>
              <a:t> </a:t>
            </a:r>
          </a:p>
          <a:p>
            <a:pPr lvl="1">
              <a:lnSpc>
                <a:spcPct val="90000"/>
              </a:lnSpc>
            </a:pPr>
            <a:r>
              <a:rPr lang="id-ID" sz="2400" dirty="0" err="1"/>
              <a:t>Overlap</a:t>
            </a:r>
            <a:r>
              <a:rPr lang="id-ID" sz="2400" dirty="0"/>
              <a:t> </a:t>
            </a:r>
            <a:r>
              <a:rPr lang="id-ID" sz="2400" dirty="0" err="1"/>
              <a:t>while</a:t>
            </a:r>
            <a:r>
              <a:rPr lang="id-ID" sz="2400" dirty="0"/>
              <a:t> </a:t>
            </a:r>
            <a:r>
              <a:rPr lang="id-ID" sz="2400" dirty="0" err="1"/>
              <a:t>another</a:t>
            </a:r>
            <a:r>
              <a:rPr lang="id-ID" sz="2400" dirty="0"/>
              <a:t> </a:t>
            </a:r>
            <a:r>
              <a:rPr lang="id-ID" sz="2400" dirty="0" err="1"/>
              <a:t>speaker</a:t>
            </a:r>
            <a:r>
              <a:rPr lang="id-ID" sz="2400" dirty="0"/>
              <a:t> </a:t>
            </a:r>
            <a:r>
              <a:rPr lang="id-ID" sz="2400" dirty="0" err="1"/>
              <a:t>is</a:t>
            </a:r>
            <a:r>
              <a:rPr lang="id-ID" sz="2400" dirty="0"/>
              <a:t> </a:t>
            </a:r>
            <a:r>
              <a:rPr lang="id-ID" sz="2400" dirty="0" err="1"/>
              <a:t>talking</a:t>
            </a:r>
            <a:endParaRPr lang="id-ID" sz="2400" dirty="0"/>
          </a:p>
          <a:p>
            <a:pPr lvl="2">
              <a:lnSpc>
                <a:spcPct val="90000"/>
              </a:lnSpc>
            </a:pPr>
            <a:endParaRPr lang="id-ID" sz="2400" i="1" dirty="0"/>
          </a:p>
          <a:p>
            <a:pPr lvl="2">
              <a:lnSpc>
                <a:spcPct val="90000"/>
              </a:lnSpc>
              <a:buNone/>
            </a:pPr>
            <a:endParaRPr lang="id-ID" sz="2400" i="1" dirty="0"/>
          </a:p>
          <a:p>
            <a:pPr lvl="1">
              <a:lnSpc>
                <a:spcPct val="90000"/>
              </a:lnSpc>
            </a:pPr>
            <a:endParaRPr lang="id-ID" sz="2400" dirty="0"/>
          </a:p>
          <a:p>
            <a:pPr lvl="1">
              <a:lnSpc>
                <a:spcPct val="90000"/>
              </a:lnSpc>
            </a:pPr>
            <a:endParaRPr lang="en-US" sz="2400" dirty="0"/>
          </a:p>
        </p:txBody>
      </p:sp>
      <p:sp>
        <p:nvSpPr>
          <p:cNvPr id="10" name="Rectangle 9">
            <a:extLst>
              <a:ext uri="{FF2B5EF4-FFF2-40B4-BE49-F238E27FC236}">
                <a16:creationId xmlns:a16="http://schemas.microsoft.com/office/drawing/2014/main" id="{879398A9-0D0D-4901-BDDF-B3D93CECA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11FEC3B-E514-4E21-B2CB-7903A7356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cartoon characters with speech bubbles&#10;&#10;Description automatically generated">
            <a:extLst>
              <a:ext uri="{FF2B5EF4-FFF2-40B4-BE49-F238E27FC236}">
                <a16:creationId xmlns:a16="http://schemas.microsoft.com/office/drawing/2014/main" id="{27E7D925-068D-AD1F-F8F8-D8CDCCD592DD}"/>
              </a:ext>
            </a:extLst>
          </p:cNvPr>
          <p:cNvPicPr>
            <a:picLocks noChangeAspect="1"/>
          </p:cNvPicPr>
          <p:nvPr/>
        </p:nvPicPr>
        <p:blipFill>
          <a:blip r:embed="rId2"/>
          <a:stretch>
            <a:fillRect/>
          </a:stretch>
        </p:blipFill>
        <p:spPr>
          <a:xfrm>
            <a:off x="7715890" y="2184815"/>
            <a:ext cx="3328416" cy="2496312"/>
          </a:xfrm>
          <a:prstGeom prst="rect">
            <a:avLst/>
          </a:prstGeom>
        </p:spPr>
      </p:pic>
      <p:sp>
        <p:nvSpPr>
          <p:cNvPr id="2" name="TextBox 1">
            <a:extLst>
              <a:ext uri="{FF2B5EF4-FFF2-40B4-BE49-F238E27FC236}">
                <a16:creationId xmlns:a16="http://schemas.microsoft.com/office/drawing/2014/main" id="{2196128E-70EE-2A83-45E1-903EF57D13F3}"/>
              </a:ext>
            </a:extLst>
          </p:cNvPr>
          <p:cNvSpPr txBox="1"/>
          <p:nvPr/>
        </p:nvSpPr>
        <p:spPr>
          <a:xfrm>
            <a:off x="7715890" y="113461"/>
            <a:ext cx="3223708"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spcAft>
                <a:spcPts val="600"/>
              </a:spcAft>
            </a:pPr>
            <a:r>
              <a:rPr lang="id-ID" sz="3600" b="1" dirty="0" err="1"/>
              <a:t>Turn-taking</a:t>
            </a:r>
            <a:endParaRPr lang="id-ID"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5B0FC-EC33-923D-CFBE-37832A2EC36D}"/>
              </a:ext>
            </a:extLst>
          </p:cNvPr>
          <p:cNvSpPr>
            <a:spLocks noGrp="1"/>
          </p:cNvSpPr>
          <p:nvPr>
            <p:ph type="title"/>
          </p:nvPr>
        </p:nvSpPr>
        <p:spPr>
          <a:xfrm>
            <a:off x="586740" y="365759"/>
            <a:ext cx="11018520" cy="887646"/>
          </a:xfrm>
        </p:spPr>
        <p:style>
          <a:lnRef idx="3">
            <a:schemeClr val="lt1"/>
          </a:lnRef>
          <a:fillRef idx="1">
            <a:schemeClr val="accent1"/>
          </a:fillRef>
          <a:effectRef idx="1">
            <a:schemeClr val="accent1"/>
          </a:effectRef>
          <a:fontRef idx="minor">
            <a:schemeClr val="lt1"/>
          </a:fontRef>
        </p:style>
        <p:txBody>
          <a:bodyPr anchor="b">
            <a:normAutofit/>
          </a:bodyPr>
          <a:lstStyle/>
          <a:p>
            <a:r>
              <a:rPr lang="en-US" sz="3500" dirty="0"/>
              <a:t>Pragmatics and Language instruction</a:t>
            </a:r>
          </a:p>
        </p:txBody>
      </p:sp>
      <p:sp>
        <p:nvSpPr>
          <p:cNvPr id="3" name="Content Placeholder 2">
            <a:extLst>
              <a:ext uri="{FF2B5EF4-FFF2-40B4-BE49-F238E27FC236}">
                <a16:creationId xmlns:a16="http://schemas.microsoft.com/office/drawing/2014/main" id="{E9EAA00C-84D8-F2DC-5F32-6377B8F69F1C}"/>
              </a:ext>
            </a:extLst>
          </p:cNvPr>
          <p:cNvSpPr>
            <a:spLocks noGrp="1"/>
          </p:cNvSpPr>
          <p:nvPr>
            <p:ph idx="1"/>
          </p:nvPr>
        </p:nvSpPr>
        <p:spPr>
          <a:xfrm>
            <a:off x="572493" y="1581373"/>
            <a:ext cx="7097710" cy="4910867"/>
          </a:xfrm>
        </p:spPr>
        <p:txBody>
          <a:bodyPr anchor="t">
            <a:noAutofit/>
          </a:bodyPr>
          <a:lstStyle/>
          <a:p>
            <a:r>
              <a:rPr lang="en-US" sz="3000" dirty="0"/>
              <a:t>Pragmatics studies the different aspects of the complex relation between linguistic meaning and contextual interpretation. </a:t>
            </a:r>
          </a:p>
          <a:p>
            <a:r>
              <a:rPr lang="en-US" sz="3000" dirty="0"/>
              <a:t>The importance of pragmatics in learning and teaching for EFL/ESL or a new language</a:t>
            </a:r>
          </a:p>
          <a:p>
            <a:r>
              <a:rPr lang="en-US" sz="3000" dirty="0"/>
              <a:t>Learning EFL/ESL to communicate with other people around the globe</a:t>
            </a:r>
          </a:p>
          <a:p>
            <a:r>
              <a:rPr lang="en-US" sz="3000" dirty="0"/>
              <a:t>Grammaticality vs meaning in a context, which one is more important?</a:t>
            </a:r>
          </a:p>
        </p:txBody>
      </p:sp>
      <p:pic>
        <p:nvPicPr>
          <p:cNvPr id="5" name="Picture 4" descr="A person standing in front of a classroom&#10;&#10;Description automatically generated">
            <a:extLst>
              <a:ext uri="{FF2B5EF4-FFF2-40B4-BE49-F238E27FC236}">
                <a16:creationId xmlns:a16="http://schemas.microsoft.com/office/drawing/2014/main" id="{123CFA19-153E-9AAC-5498-EA98520CDA6A}"/>
              </a:ext>
            </a:extLst>
          </p:cNvPr>
          <p:cNvPicPr>
            <a:picLocks noChangeAspect="1"/>
          </p:cNvPicPr>
          <p:nvPr/>
        </p:nvPicPr>
        <p:blipFill rotWithShape="1">
          <a:blip r:embed="rId3"/>
          <a:srcRect l="20426" r="15358" b="2"/>
          <a:stretch/>
        </p:blipFill>
        <p:spPr>
          <a:xfrm>
            <a:off x="8018275" y="1731449"/>
            <a:ext cx="3840252" cy="3991724"/>
          </a:xfrm>
          <a:prstGeom prst="rect">
            <a:avLst/>
          </a:prstGeom>
        </p:spPr>
      </p:pic>
    </p:spTree>
    <p:extLst>
      <p:ext uri="{BB962C8B-B14F-4D97-AF65-F5344CB8AC3E}">
        <p14:creationId xmlns:p14="http://schemas.microsoft.com/office/powerpoint/2010/main" val="204526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mall flags on a table&#10;&#10;Description automatically generated">
            <a:extLst>
              <a:ext uri="{FF2B5EF4-FFF2-40B4-BE49-F238E27FC236}">
                <a16:creationId xmlns:a16="http://schemas.microsoft.com/office/drawing/2014/main" id="{B0855EF7-264B-1022-3A6B-DDD23F00DF25}"/>
              </a:ext>
            </a:extLst>
          </p:cNvPr>
          <p:cNvPicPr>
            <a:picLocks noChangeAspect="1"/>
          </p:cNvPicPr>
          <p:nvPr/>
        </p:nvPicPr>
        <p:blipFill rotWithShape="1">
          <a:blip r:embed="rId2"/>
          <a:srcRect r="5882" b="-1"/>
          <a:stretch/>
        </p:blipFill>
        <p:spPr>
          <a:xfrm>
            <a:off x="1" y="10"/>
            <a:ext cx="9669642" cy="6857990"/>
          </a:xfrm>
          <a:prstGeom prst="rect">
            <a:avLst/>
          </a:prstGeom>
        </p:spPr>
      </p:pic>
      <p:sp>
        <p:nvSpPr>
          <p:cNvPr id="2" name="Title 1">
            <a:extLst>
              <a:ext uri="{FF2B5EF4-FFF2-40B4-BE49-F238E27FC236}">
                <a16:creationId xmlns:a16="http://schemas.microsoft.com/office/drawing/2014/main" id="{637754FA-94D6-F685-24D7-D3F975894831}"/>
              </a:ext>
            </a:extLst>
          </p:cNvPr>
          <p:cNvSpPr>
            <a:spLocks noGrp="1"/>
          </p:cNvSpPr>
          <p:nvPr>
            <p:ph type="title"/>
          </p:nvPr>
        </p:nvSpPr>
        <p:spPr>
          <a:xfrm>
            <a:off x="6507511" y="148089"/>
            <a:ext cx="5596067" cy="1297665"/>
          </a:xfrm>
        </p:spPr>
        <p:style>
          <a:lnRef idx="1">
            <a:schemeClr val="accent4"/>
          </a:lnRef>
          <a:fillRef idx="3">
            <a:schemeClr val="accent4"/>
          </a:fillRef>
          <a:effectRef idx="2">
            <a:schemeClr val="accent4"/>
          </a:effectRef>
          <a:fontRef idx="minor">
            <a:schemeClr val="lt1"/>
          </a:fontRef>
        </p:style>
        <p:txBody>
          <a:bodyPr>
            <a:normAutofit fontScale="90000"/>
          </a:bodyPr>
          <a:lstStyle/>
          <a:p>
            <a:r>
              <a:rPr lang="en-US" sz="4000" dirty="0"/>
              <a:t>The possibility of pragmatic transfer </a:t>
            </a:r>
          </a:p>
        </p:txBody>
      </p:sp>
      <p:sp>
        <p:nvSpPr>
          <p:cNvPr id="3" name="Content Placeholder 2">
            <a:extLst>
              <a:ext uri="{FF2B5EF4-FFF2-40B4-BE49-F238E27FC236}">
                <a16:creationId xmlns:a16="http://schemas.microsoft.com/office/drawing/2014/main" id="{3C774247-AB5A-FBD1-DCEA-7C4FD89CDEAC}"/>
              </a:ext>
            </a:extLst>
          </p:cNvPr>
          <p:cNvSpPr>
            <a:spLocks noGrp="1"/>
          </p:cNvSpPr>
          <p:nvPr>
            <p:ph idx="1"/>
          </p:nvPr>
        </p:nvSpPr>
        <p:spPr>
          <a:xfrm>
            <a:off x="6446520" y="1722120"/>
            <a:ext cx="5593080" cy="4922519"/>
          </a:xfrm>
        </p:spPr>
        <p:txBody>
          <a:bodyPr>
            <a:noAutofit/>
          </a:bodyPr>
          <a:lstStyle/>
          <a:p>
            <a:r>
              <a:rPr lang="en-US" sz="1900" dirty="0"/>
              <a:t>Learning a L2 connects to L1 </a:t>
            </a:r>
          </a:p>
          <a:p>
            <a:r>
              <a:rPr lang="en-US" sz="1900" dirty="0"/>
              <a:t>Teachers’ awareness regarding pragmatic transfer is important</a:t>
            </a:r>
          </a:p>
          <a:p>
            <a:r>
              <a:rPr lang="en-US" sz="1900" dirty="0"/>
              <a:t>Different culture such as “</a:t>
            </a:r>
            <a:r>
              <a:rPr lang="en-US" sz="1900" i="1" dirty="0"/>
              <a:t>a close friend thank</a:t>
            </a:r>
            <a:r>
              <a:rPr lang="en-US" sz="1900" dirty="0"/>
              <a:t>” you in China vs England</a:t>
            </a:r>
          </a:p>
          <a:p>
            <a:r>
              <a:rPr lang="en-US" sz="1900" dirty="0"/>
              <a:t>Researchers focus on the study “cross-cultural pragmatics” --- </a:t>
            </a:r>
            <a:r>
              <a:rPr lang="en-US" sz="1900" i="1" dirty="0"/>
              <a:t>a contrastive study through different pragmatic features in a wide range of languages.  </a:t>
            </a:r>
          </a:p>
          <a:p>
            <a:r>
              <a:rPr lang="en-US" sz="1900" dirty="0">
                <a:highlight>
                  <a:srgbClr val="FFFF00"/>
                </a:highlight>
              </a:rPr>
              <a:t>Speech acts?</a:t>
            </a:r>
          </a:p>
          <a:p>
            <a:pPr marL="225425" indent="0">
              <a:buNone/>
            </a:pPr>
            <a:r>
              <a:rPr lang="en-ID" sz="1900" i="1" dirty="0"/>
              <a:t>An utterance defined in terms of a speaker's intention and the effect it has on a listener. Essentially, it is the action that the speaker hopes to provoke in his or her audience. Speech acts might be requests, warnings, promises, apologies, greetings, or any number of declarations.</a:t>
            </a:r>
            <a:endParaRPr lang="en-US" sz="1900" i="1" dirty="0"/>
          </a:p>
        </p:txBody>
      </p:sp>
      <p:sp>
        <p:nvSpPr>
          <p:cNvPr id="8" name="Cloud Callout 7">
            <a:extLst>
              <a:ext uri="{FF2B5EF4-FFF2-40B4-BE49-F238E27FC236}">
                <a16:creationId xmlns:a16="http://schemas.microsoft.com/office/drawing/2014/main" id="{4CB4517B-2787-C858-E9F6-081AA97CAFB0}"/>
              </a:ext>
            </a:extLst>
          </p:cNvPr>
          <p:cNvSpPr/>
          <p:nvPr/>
        </p:nvSpPr>
        <p:spPr>
          <a:xfrm>
            <a:off x="268998" y="3907457"/>
            <a:ext cx="6535585" cy="2404508"/>
          </a:xfrm>
          <a:prstGeom prst="cloudCallout">
            <a:avLst>
              <a:gd name="adj1" fmla="val 47333"/>
              <a:gd name="adj2" fmla="val -9032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 China if you thank a close friend after they have done you a </a:t>
            </a:r>
            <a:r>
              <a:rPr lang="en-US" dirty="0" err="1"/>
              <a:t>favour</a:t>
            </a:r>
            <a:r>
              <a:rPr lang="en-US" dirty="0"/>
              <a:t>, it</a:t>
            </a:r>
          </a:p>
          <a:p>
            <a:pPr algn="ctr"/>
            <a:r>
              <a:rPr lang="en-US" dirty="0"/>
              <a:t>may be perceived as ‘distancing’ </a:t>
            </a:r>
            <a:r>
              <a:rPr lang="en-US" dirty="0" err="1"/>
              <a:t>behaviour</a:t>
            </a:r>
            <a:r>
              <a:rPr lang="en-US" dirty="0"/>
              <a:t> and hence inappropriate; in England, on</a:t>
            </a:r>
          </a:p>
          <a:p>
            <a:pPr algn="ctr"/>
            <a:r>
              <a:rPr lang="en-US" dirty="0"/>
              <a:t>the other hand, failure to thank would be inappropriate because it implies taking the</a:t>
            </a:r>
          </a:p>
          <a:p>
            <a:pPr algn="ctr"/>
            <a:r>
              <a:rPr lang="en-US" dirty="0"/>
              <a:t>friend for granted.</a:t>
            </a:r>
          </a:p>
        </p:txBody>
      </p:sp>
    </p:spTree>
    <p:extLst>
      <p:ext uri="{BB962C8B-B14F-4D97-AF65-F5344CB8AC3E}">
        <p14:creationId xmlns:p14="http://schemas.microsoft.com/office/powerpoint/2010/main" val="55668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ssolv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D7CB9-5532-AC7C-5D16-5C027505F93A}"/>
              </a:ext>
            </a:extLst>
          </p:cNvPr>
          <p:cNvSpPr>
            <a:spLocks noGrp="1"/>
          </p:cNvSpPr>
          <p:nvPr>
            <p:ph type="title"/>
          </p:nvPr>
        </p:nvSpPr>
        <p:spPr>
          <a:xfrm>
            <a:off x="1277731" y="252212"/>
            <a:ext cx="10016837" cy="809690"/>
          </a:xfrm>
        </p:spPr>
        <p:style>
          <a:lnRef idx="3">
            <a:schemeClr val="lt1"/>
          </a:lnRef>
          <a:fillRef idx="1">
            <a:schemeClr val="accent1"/>
          </a:fillRef>
          <a:effectRef idx="1">
            <a:schemeClr val="accent1"/>
          </a:effectRef>
          <a:fontRef idx="minor">
            <a:schemeClr val="lt1"/>
          </a:fontRef>
        </p:style>
        <p:txBody>
          <a:bodyPr anchor="b">
            <a:noAutofit/>
          </a:bodyPr>
          <a:lstStyle/>
          <a:p>
            <a:r>
              <a:rPr lang="en-US" sz="3500" dirty="0"/>
              <a:t>Cross cultural studies : Speech Acts</a:t>
            </a:r>
          </a:p>
        </p:txBody>
      </p:sp>
      <p:sp>
        <p:nvSpPr>
          <p:cNvPr id="3" name="Content Placeholder 2">
            <a:extLst>
              <a:ext uri="{FF2B5EF4-FFF2-40B4-BE49-F238E27FC236}">
                <a16:creationId xmlns:a16="http://schemas.microsoft.com/office/drawing/2014/main" id="{F5B88700-2AFE-8A10-15F3-89B0FBEFC6FB}"/>
              </a:ext>
            </a:extLst>
          </p:cNvPr>
          <p:cNvSpPr>
            <a:spLocks noGrp="1"/>
          </p:cNvSpPr>
          <p:nvPr>
            <p:ph idx="1"/>
          </p:nvPr>
        </p:nvSpPr>
        <p:spPr>
          <a:xfrm>
            <a:off x="223164" y="1880598"/>
            <a:ext cx="7685202" cy="4531089"/>
          </a:xfrm>
        </p:spPr>
        <p:txBody>
          <a:bodyPr anchor="t">
            <a:noAutofit/>
          </a:bodyPr>
          <a:lstStyle/>
          <a:p>
            <a:pPr marL="0" indent="0">
              <a:buNone/>
            </a:pPr>
            <a:r>
              <a:rPr lang="en-US" sz="1900" b="1" dirty="0"/>
              <a:t>Question-related issues: </a:t>
            </a:r>
          </a:p>
          <a:p>
            <a:pPr marL="514350" indent="-514350">
              <a:buAutoNum type="arabicPeriod"/>
            </a:pPr>
            <a:r>
              <a:rPr lang="en-US" sz="1900" dirty="0"/>
              <a:t>What cultural diﬀerences (if any) are there in the eﬀect of context on the performance of speech acts? (For example, if two strangers slightly bump into each other, do British and Greek people evaluate this similarly in terms of degree of seriousness, and thus have similar conceptions as to whether a verbal apology is required?)</a:t>
            </a:r>
          </a:p>
          <a:p>
            <a:pPr marL="514350" indent="-514350">
              <a:buAutoNum type="arabicPeriod"/>
            </a:pPr>
            <a:r>
              <a:rPr lang="en-US" sz="1900" dirty="0"/>
              <a:t>What cultural diﬀerences (if any) are there in the impact of </a:t>
            </a:r>
            <a:r>
              <a:rPr lang="en-US" sz="1900" dirty="0" err="1"/>
              <a:t>sociopragmatic</a:t>
            </a:r>
            <a:r>
              <a:rPr lang="en-US" sz="1900" dirty="0"/>
              <a:t> principles on people’s performance of speech acts? (For example, when responding to a compliment, is it more important to express verbal modesty in Chinese than in English?)</a:t>
            </a:r>
          </a:p>
          <a:p>
            <a:pPr marL="514350" indent="-514350">
              <a:buAutoNum type="arabicPeriod"/>
            </a:pPr>
            <a:r>
              <a:rPr lang="en-US" sz="1900" dirty="0"/>
              <a:t>What language diﬀerences (if any) are there in the inﬂuence of pragma- linguistic conventions on the performance of speech acts? (For example, when expressing disagreement, is it common to soften the impact by using an ‘I agree with you but …’ structure, or by asking for further information?)</a:t>
            </a:r>
          </a:p>
          <a:p>
            <a:pPr marL="514350" indent="-514350">
              <a:buAutoNum type="arabicPeriod"/>
            </a:pPr>
            <a:endParaRPr lang="en-US" sz="1900" dirty="0"/>
          </a:p>
          <a:p>
            <a:pPr marL="0" indent="0">
              <a:buNone/>
            </a:pPr>
            <a:endParaRPr lang="en-US" sz="1900" dirty="0"/>
          </a:p>
        </p:txBody>
      </p:sp>
      <p:pic>
        <p:nvPicPr>
          <p:cNvPr id="5" name="Picture 4" descr="A group of people in different colors&#10;&#10;Description automatically generated">
            <a:extLst>
              <a:ext uri="{FF2B5EF4-FFF2-40B4-BE49-F238E27FC236}">
                <a16:creationId xmlns:a16="http://schemas.microsoft.com/office/drawing/2014/main" id="{8BDFD70F-C60E-C185-299F-031688DBED83}"/>
              </a:ext>
            </a:extLst>
          </p:cNvPr>
          <p:cNvPicPr>
            <a:picLocks noChangeAspect="1"/>
          </p:cNvPicPr>
          <p:nvPr/>
        </p:nvPicPr>
        <p:blipFill rotWithShape="1">
          <a:blip r:embed="rId2"/>
          <a:srcRect r="3792" b="-3"/>
          <a:stretch/>
        </p:blipFill>
        <p:spPr>
          <a:xfrm>
            <a:off x="7919498" y="2093976"/>
            <a:ext cx="3941064" cy="4096512"/>
          </a:xfrm>
          <a:prstGeom prst="rect">
            <a:avLst/>
          </a:prstGeom>
        </p:spPr>
      </p:pic>
      <p:pic>
        <p:nvPicPr>
          <p:cNvPr id="6" name="Picture 5" descr="A collage of a person posing for a picture&#10;&#10;Description automatically generated">
            <a:extLst>
              <a:ext uri="{FF2B5EF4-FFF2-40B4-BE49-F238E27FC236}">
                <a16:creationId xmlns:a16="http://schemas.microsoft.com/office/drawing/2014/main" id="{0EA18B33-5F0C-36A3-9841-5A1D2D6D0ED7}"/>
              </a:ext>
            </a:extLst>
          </p:cNvPr>
          <p:cNvPicPr>
            <a:picLocks noChangeAspect="1"/>
          </p:cNvPicPr>
          <p:nvPr/>
        </p:nvPicPr>
        <p:blipFill>
          <a:blip r:embed="rId3"/>
          <a:stretch>
            <a:fillRect/>
          </a:stretch>
        </p:blipFill>
        <p:spPr>
          <a:xfrm>
            <a:off x="223164" y="1262325"/>
            <a:ext cx="9428769" cy="5572169"/>
          </a:xfrm>
          <a:prstGeom prst="rect">
            <a:avLst/>
          </a:prstGeom>
        </p:spPr>
      </p:pic>
    </p:spTree>
    <p:extLst>
      <p:ext uri="{BB962C8B-B14F-4D97-AF65-F5344CB8AC3E}">
        <p14:creationId xmlns:p14="http://schemas.microsoft.com/office/powerpoint/2010/main" val="188158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95D68F-A767-8A2C-827E-621AEB3F5E53}"/>
              </a:ext>
            </a:extLst>
          </p:cNvPr>
          <p:cNvSpPr>
            <a:spLocks noGrp="1"/>
          </p:cNvSpPr>
          <p:nvPr>
            <p:ph type="title"/>
          </p:nvPr>
        </p:nvSpPr>
        <p:spPr>
          <a:xfrm>
            <a:off x="838200" y="298847"/>
            <a:ext cx="10515600" cy="1458119"/>
          </a:xfrm>
        </p:spPr>
        <p:style>
          <a:lnRef idx="3">
            <a:schemeClr val="lt1"/>
          </a:lnRef>
          <a:fillRef idx="1">
            <a:schemeClr val="accent1"/>
          </a:fillRef>
          <a:effectRef idx="1">
            <a:schemeClr val="accent1"/>
          </a:effectRef>
          <a:fontRef idx="minor">
            <a:schemeClr val="lt1"/>
          </a:fontRef>
        </p:style>
        <p:txBody>
          <a:bodyPr/>
          <a:lstStyle/>
          <a:p>
            <a:r>
              <a:rPr lang="en-US" dirty="0"/>
              <a:t>Pragmatic Proficiency and the Value of Language Instruction</a:t>
            </a:r>
          </a:p>
        </p:txBody>
      </p:sp>
      <p:graphicFrame>
        <p:nvGraphicFramePr>
          <p:cNvPr id="8" name="Content Placeholder 5">
            <a:extLst>
              <a:ext uri="{FF2B5EF4-FFF2-40B4-BE49-F238E27FC236}">
                <a16:creationId xmlns:a16="http://schemas.microsoft.com/office/drawing/2014/main" id="{C7303A8A-33D6-69D2-85A5-E7935AE8A47C}"/>
              </a:ext>
            </a:extLst>
          </p:cNvPr>
          <p:cNvGraphicFramePr>
            <a:graphicFrameLocks noGrp="1"/>
          </p:cNvGraphicFramePr>
          <p:nvPr>
            <p:ph idx="1"/>
            <p:extLst>
              <p:ext uri="{D42A27DB-BD31-4B8C-83A1-F6EECF244321}">
                <p14:modId xmlns:p14="http://schemas.microsoft.com/office/powerpoint/2010/main" val="1000527917"/>
              </p:ext>
            </p:extLst>
          </p:nvPr>
        </p:nvGraphicFramePr>
        <p:xfrm>
          <a:off x="838200" y="2377439"/>
          <a:ext cx="10515600" cy="3799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875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AD7556-C90D-4946-8E4E-1E79D5B3D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B0CC56-54B2-4AE0-87C5-296E78A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5"/>
            <a:ext cx="12192000" cy="26151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D46C3F-A812-89B2-8706-734FE1EBCCB0}"/>
              </a:ext>
            </a:extLst>
          </p:cNvPr>
          <p:cNvSpPr>
            <a:spLocks noGrp="1"/>
          </p:cNvSpPr>
          <p:nvPr>
            <p:ph type="title"/>
          </p:nvPr>
        </p:nvSpPr>
        <p:spPr>
          <a:xfrm>
            <a:off x="1600200" y="3418891"/>
            <a:ext cx="8991600" cy="1645920"/>
          </a:xfrm>
        </p:spPr>
        <p:txBody>
          <a:bodyPr vert="horz" lIns="274320" tIns="182880" rIns="274320" bIns="182880" rtlCol="0" anchor="ctr" anchorCtr="1">
            <a:normAutofit/>
          </a:bodyPr>
          <a:lstStyle/>
          <a:p>
            <a:r>
              <a:rPr lang="en-US" sz="3800"/>
              <a:t>Bye for now</a:t>
            </a:r>
          </a:p>
        </p:txBody>
      </p:sp>
      <p:sp>
        <p:nvSpPr>
          <p:cNvPr id="3" name="Content Placeholder 2">
            <a:extLst>
              <a:ext uri="{FF2B5EF4-FFF2-40B4-BE49-F238E27FC236}">
                <a16:creationId xmlns:a16="http://schemas.microsoft.com/office/drawing/2014/main" id="{760AB458-D6C3-2CEC-DF9D-DC7CAF3FABC1}"/>
              </a:ext>
            </a:extLst>
          </p:cNvPr>
          <p:cNvSpPr>
            <a:spLocks noGrp="1"/>
          </p:cNvSpPr>
          <p:nvPr>
            <p:ph idx="1"/>
          </p:nvPr>
        </p:nvSpPr>
        <p:spPr>
          <a:xfrm>
            <a:off x="2695194" y="5384691"/>
            <a:ext cx="6801612" cy="736976"/>
          </a:xfrm>
        </p:spPr>
        <p:txBody>
          <a:bodyPr vert="horz" lIns="91440" tIns="45720" rIns="91440" bIns="45720" rtlCol="0">
            <a:normAutofit/>
          </a:bodyPr>
          <a:lstStyle/>
          <a:p>
            <a:pPr marL="0" indent="0" algn="ctr">
              <a:buNone/>
            </a:pPr>
            <a:r>
              <a:rPr lang="en-US" sz="2000" kern="1200" dirty="0">
                <a:solidFill>
                  <a:srgbClr val="FFFFFF"/>
                </a:solidFill>
                <a:latin typeface="+mn-lt"/>
                <a:ea typeface="+mn-ea"/>
                <a:cs typeface="+mn-cs"/>
              </a:rPr>
              <a:t>Do you have any questions?</a:t>
            </a:r>
          </a:p>
        </p:txBody>
      </p:sp>
      <p:pic>
        <p:nvPicPr>
          <p:cNvPr id="7" name="Graphic 6" descr="Winking Face with No Fill">
            <a:extLst>
              <a:ext uri="{FF2B5EF4-FFF2-40B4-BE49-F238E27FC236}">
                <a16:creationId xmlns:a16="http://schemas.microsoft.com/office/drawing/2014/main" id="{EA7A89F9-3DF0-9C0D-FD19-AFCBE55660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67820" y="640079"/>
            <a:ext cx="2456360" cy="2456360"/>
          </a:xfrm>
          <a:prstGeom prst="rect">
            <a:avLst/>
          </a:prstGeom>
        </p:spPr>
      </p:pic>
    </p:spTree>
    <p:extLst>
      <p:ext uri="{BB962C8B-B14F-4D97-AF65-F5344CB8AC3E}">
        <p14:creationId xmlns:p14="http://schemas.microsoft.com/office/powerpoint/2010/main" val="923669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74F19-70B5-6685-0E1C-5DDE23D0EA3B}"/>
              </a:ext>
            </a:extLst>
          </p:cNvPr>
          <p:cNvSpPr>
            <a:spLocks noGrp="1"/>
          </p:cNvSpPr>
          <p:nvPr>
            <p:ph type="title"/>
          </p:nvPr>
        </p:nvSpPr>
        <p:spPr>
          <a:xfrm>
            <a:off x="4823339" y="133201"/>
            <a:ext cx="7169625" cy="828855"/>
          </a:xfrm>
        </p:spPr>
        <p:style>
          <a:lnRef idx="3">
            <a:schemeClr val="lt1"/>
          </a:lnRef>
          <a:fillRef idx="1">
            <a:schemeClr val="accent1"/>
          </a:fillRef>
          <a:effectRef idx="1">
            <a:schemeClr val="accent1"/>
          </a:effectRef>
          <a:fontRef idx="minor">
            <a:schemeClr val="lt1"/>
          </a:fontRef>
        </p:style>
        <p:txBody>
          <a:bodyPr>
            <a:normAutofit/>
          </a:bodyPr>
          <a:lstStyle/>
          <a:p>
            <a:r>
              <a:rPr lang="en-US" sz="2400" b="1"/>
              <a:t>Outline</a:t>
            </a:r>
          </a:p>
        </p:txBody>
      </p:sp>
      <p:pic>
        <p:nvPicPr>
          <p:cNvPr id="5" name="Picture 4" descr="Abstract blurred public library with bookshelves">
            <a:extLst>
              <a:ext uri="{FF2B5EF4-FFF2-40B4-BE49-F238E27FC236}">
                <a16:creationId xmlns:a16="http://schemas.microsoft.com/office/drawing/2014/main" id="{C5887887-008E-8243-A77E-13FC28F284C1}"/>
              </a:ext>
            </a:extLst>
          </p:cNvPr>
          <p:cNvPicPr>
            <a:picLocks noChangeAspect="1"/>
          </p:cNvPicPr>
          <p:nvPr/>
        </p:nvPicPr>
        <p:blipFill rotWithShape="1">
          <a:blip r:embed="rId2"/>
          <a:srcRect l="16617" r="38052" b="-1"/>
          <a:stretch/>
        </p:blipFill>
        <p:spPr>
          <a:xfrm>
            <a:off x="20" y="10"/>
            <a:ext cx="4657325" cy="6857990"/>
          </a:xfrm>
          <a:prstGeom prst="rect">
            <a:avLst/>
          </a:prstGeom>
        </p:spPr>
      </p:pic>
      <p:sp>
        <p:nvSpPr>
          <p:cNvPr id="3" name="Content Placeholder 2">
            <a:extLst>
              <a:ext uri="{FF2B5EF4-FFF2-40B4-BE49-F238E27FC236}">
                <a16:creationId xmlns:a16="http://schemas.microsoft.com/office/drawing/2014/main" id="{870CBF35-8837-7B8D-A347-E9FD23313ADD}"/>
              </a:ext>
            </a:extLst>
          </p:cNvPr>
          <p:cNvSpPr>
            <a:spLocks noGrp="1"/>
          </p:cNvSpPr>
          <p:nvPr>
            <p:ph idx="1"/>
          </p:nvPr>
        </p:nvSpPr>
        <p:spPr>
          <a:xfrm>
            <a:off x="4888131" y="1179871"/>
            <a:ext cx="7169625" cy="5309419"/>
          </a:xfrm>
        </p:spPr>
        <p:txBody>
          <a:bodyPr>
            <a:noAutofit/>
          </a:bodyPr>
          <a:lstStyle/>
          <a:p>
            <a:pPr>
              <a:lnSpc>
                <a:spcPct val="90000"/>
              </a:lnSpc>
            </a:pPr>
            <a:r>
              <a:rPr lang="en-US" sz="2100" dirty="0"/>
              <a:t>What is pragmatics </a:t>
            </a:r>
          </a:p>
          <a:p>
            <a:pPr>
              <a:lnSpc>
                <a:spcPct val="90000"/>
              </a:lnSpc>
            </a:pPr>
            <a:r>
              <a:rPr lang="en-US" sz="2100" dirty="0"/>
              <a:t>A brief overview of pragmatics studies</a:t>
            </a:r>
          </a:p>
          <a:p>
            <a:pPr>
              <a:lnSpc>
                <a:spcPct val="90000"/>
              </a:lnSpc>
            </a:pPr>
            <a:r>
              <a:rPr lang="en-US" sz="2100" dirty="0"/>
              <a:t>Three fundamental aspects in pragmatics</a:t>
            </a:r>
          </a:p>
          <a:p>
            <a:pPr>
              <a:lnSpc>
                <a:spcPct val="90000"/>
              </a:lnSpc>
            </a:pPr>
            <a:r>
              <a:rPr lang="en-US" sz="2100" dirty="0"/>
              <a:t>The role of context in pragmatics</a:t>
            </a:r>
          </a:p>
          <a:p>
            <a:pPr>
              <a:lnSpc>
                <a:spcPct val="90000"/>
              </a:lnSpc>
            </a:pPr>
            <a:r>
              <a:rPr lang="en-US" sz="2100" dirty="0"/>
              <a:t>Relevant pragmatics issues : </a:t>
            </a:r>
          </a:p>
          <a:p>
            <a:pPr marL="712788" indent="-215900">
              <a:lnSpc>
                <a:spcPct val="90000"/>
              </a:lnSpc>
            </a:pPr>
            <a:r>
              <a:rPr lang="en-US" sz="2100" dirty="0"/>
              <a:t>pronouns and other deictic words</a:t>
            </a:r>
          </a:p>
          <a:p>
            <a:pPr marL="712788" indent="-215900">
              <a:lnSpc>
                <a:spcPct val="90000"/>
              </a:lnSpc>
            </a:pPr>
            <a:r>
              <a:rPr lang="en-US" sz="2100" dirty="0"/>
              <a:t>implicature </a:t>
            </a:r>
          </a:p>
          <a:p>
            <a:pPr marL="712788" indent="-215900">
              <a:lnSpc>
                <a:spcPct val="90000"/>
              </a:lnSpc>
            </a:pPr>
            <a:r>
              <a:rPr lang="en-US" sz="2100" dirty="0"/>
              <a:t>conversational patterns and structures (e.g. </a:t>
            </a:r>
            <a:r>
              <a:rPr lang="en-US" sz="2100" i="1" dirty="0"/>
              <a:t>turn-taking</a:t>
            </a:r>
            <a:r>
              <a:rPr lang="en-US" sz="2100" dirty="0"/>
              <a:t>)</a:t>
            </a:r>
          </a:p>
          <a:p>
            <a:pPr>
              <a:lnSpc>
                <a:spcPct val="90000"/>
              </a:lnSpc>
            </a:pPr>
            <a:r>
              <a:rPr lang="en-US" sz="2100" dirty="0"/>
              <a:t>Pragmatics and language instruction: </a:t>
            </a:r>
          </a:p>
          <a:p>
            <a:pPr marL="673100" indent="-350838">
              <a:lnSpc>
                <a:spcPct val="90000"/>
              </a:lnSpc>
            </a:pPr>
            <a:r>
              <a:rPr lang="en-US" sz="2100" dirty="0"/>
              <a:t>the possibility of pragmatics transfer</a:t>
            </a:r>
          </a:p>
          <a:p>
            <a:pPr marL="673100" indent="-350838">
              <a:lnSpc>
                <a:spcPct val="90000"/>
              </a:lnSpc>
            </a:pPr>
            <a:r>
              <a:rPr lang="en-US" sz="2100" dirty="0"/>
              <a:t>cross-cultural studies : speech acts</a:t>
            </a:r>
          </a:p>
          <a:p>
            <a:pPr marL="673100" indent="-350838">
              <a:lnSpc>
                <a:spcPct val="90000"/>
              </a:lnSpc>
            </a:pPr>
            <a:r>
              <a:rPr lang="en-US" sz="2100" dirty="0"/>
              <a:t>pragmatic proficiency and the value of language instruction</a:t>
            </a:r>
          </a:p>
          <a:p>
            <a:pPr>
              <a:lnSpc>
                <a:spcPct val="90000"/>
              </a:lnSpc>
            </a:pPr>
            <a:endParaRPr lang="en-US" sz="2100" dirty="0"/>
          </a:p>
          <a:p>
            <a:pPr>
              <a:lnSpc>
                <a:spcPct val="90000"/>
              </a:lnSpc>
            </a:pPr>
            <a:endParaRPr lang="en-US" sz="2100" dirty="0"/>
          </a:p>
          <a:p>
            <a:pPr>
              <a:lnSpc>
                <a:spcPct val="90000"/>
              </a:lnSpc>
            </a:pPr>
            <a:endParaRPr lang="en-US" sz="2100" dirty="0"/>
          </a:p>
        </p:txBody>
      </p:sp>
    </p:spTree>
    <p:extLst>
      <p:ext uri="{BB962C8B-B14F-4D97-AF65-F5344CB8AC3E}">
        <p14:creationId xmlns:p14="http://schemas.microsoft.com/office/powerpoint/2010/main" val="2776386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hat&#10;&#10;Description automatically generated">
            <a:extLst>
              <a:ext uri="{FF2B5EF4-FFF2-40B4-BE49-F238E27FC236}">
                <a16:creationId xmlns:a16="http://schemas.microsoft.com/office/drawing/2014/main" id="{92F9F6E8-8CF7-5811-8D03-4D8A6D26669E}"/>
              </a:ext>
            </a:extLst>
          </p:cNvPr>
          <p:cNvPicPr>
            <a:picLocks noChangeAspect="1"/>
          </p:cNvPicPr>
          <p:nvPr/>
        </p:nvPicPr>
        <p:blipFill rotWithShape="1">
          <a:blip r:embed="rId2"/>
          <a:srcRect t="566" r="2" b="2"/>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7" name="Picture 6" descr="A screenshot of a cellphone&#10;&#10;Description automatically generated">
            <a:extLst>
              <a:ext uri="{FF2B5EF4-FFF2-40B4-BE49-F238E27FC236}">
                <a16:creationId xmlns:a16="http://schemas.microsoft.com/office/drawing/2014/main" id="{F3B46E4E-9E5E-CFCE-232A-B3EBB90145F9}"/>
              </a:ext>
            </a:extLst>
          </p:cNvPr>
          <p:cNvPicPr>
            <a:picLocks noChangeAspect="1"/>
          </p:cNvPicPr>
          <p:nvPr/>
        </p:nvPicPr>
        <p:blipFill rotWithShape="1">
          <a:blip r:embed="rId3"/>
          <a:srcRect t="12312" r="-2" b="-2"/>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p:nvSpPr>
          <p:cNvPr id="11" name="Content Placeholder 10">
            <a:extLst>
              <a:ext uri="{FF2B5EF4-FFF2-40B4-BE49-F238E27FC236}">
                <a16:creationId xmlns:a16="http://schemas.microsoft.com/office/drawing/2014/main" id="{0E097744-7623-60EE-E649-4DD48375077D}"/>
              </a:ext>
            </a:extLst>
          </p:cNvPr>
          <p:cNvSpPr>
            <a:spLocks noGrp="1"/>
          </p:cNvSpPr>
          <p:nvPr>
            <p:ph idx="1"/>
          </p:nvPr>
        </p:nvSpPr>
        <p:spPr>
          <a:xfrm>
            <a:off x="171559" y="1750171"/>
            <a:ext cx="3548634" cy="3918792"/>
          </a:xfrm>
        </p:spPr>
        <p:txBody>
          <a:bodyPr>
            <a:noAutofit/>
          </a:bodyPr>
          <a:lstStyle/>
          <a:p>
            <a:pPr marL="0" indent="0">
              <a:buNone/>
            </a:pPr>
            <a:r>
              <a:rPr lang="en-US" sz="2400" i="1" dirty="0">
                <a:highlight>
                  <a:srgbClr val="FFFF00"/>
                </a:highlight>
              </a:rPr>
              <a:t>The context:</a:t>
            </a:r>
          </a:p>
          <a:p>
            <a:pPr marL="0" indent="0">
              <a:buNone/>
            </a:pPr>
            <a:r>
              <a:rPr lang="en-US" sz="2400" dirty="0"/>
              <a:t>Budi sent pictures about the land sale to the residential group without providing any contextual information regarding the land. </a:t>
            </a:r>
          </a:p>
          <a:p>
            <a:pPr marL="0" indent="0">
              <a:buNone/>
            </a:pPr>
            <a:r>
              <a:rPr lang="en-US" sz="2400" dirty="0"/>
              <a:t>Agung asked for extra information regarding the shared pictures.</a:t>
            </a:r>
          </a:p>
        </p:txBody>
      </p:sp>
    </p:spTree>
    <p:extLst>
      <p:ext uri="{BB962C8B-B14F-4D97-AF65-F5344CB8AC3E}">
        <p14:creationId xmlns:p14="http://schemas.microsoft.com/office/powerpoint/2010/main" val="336437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68EFB-A4B0-F373-FB85-7F689DC29494}"/>
              </a:ext>
            </a:extLst>
          </p:cNvPr>
          <p:cNvSpPr>
            <a:spLocks noGrp="1"/>
          </p:cNvSpPr>
          <p:nvPr>
            <p:ph type="title"/>
          </p:nvPr>
        </p:nvSpPr>
        <p:spPr>
          <a:xfrm>
            <a:off x="2508857" y="969421"/>
            <a:ext cx="7958331" cy="1077229"/>
          </a:xfrm>
        </p:spPr>
        <p:style>
          <a:lnRef idx="3">
            <a:schemeClr val="lt1"/>
          </a:lnRef>
          <a:fillRef idx="1">
            <a:schemeClr val="accent1"/>
          </a:fillRef>
          <a:effectRef idx="1">
            <a:schemeClr val="accent1"/>
          </a:effectRef>
          <a:fontRef idx="minor">
            <a:schemeClr val="lt1"/>
          </a:fontRef>
        </p:style>
        <p:txBody>
          <a:bodyPr/>
          <a:lstStyle/>
          <a:p>
            <a:r>
              <a:rPr lang="en-US" dirty="0"/>
              <a:t>WHAT IS PRAGMATICS</a:t>
            </a:r>
          </a:p>
        </p:txBody>
      </p:sp>
      <p:sp>
        <p:nvSpPr>
          <p:cNvPr id="3" name="Content Placeholder 2">
            <a:extLst>
              <a:ext uri="{FF2B5EF4-FFF2-40B4-BE49-F238E27FC236}">
                <a16:creationId xmlns:a16="http://schemas.microsoft.com/office/drawing/2014/main" id="{068C3207-B26A-4348-2B04-7CF794CC7E74}"/>
              </a:ext>
            </a:extLst>
          </p:cNvPr>
          <p:cNvSpPr>
            <a:spLocks noGrp="1"/>
          </p:cNvSpPr>
          <p:nvPr>
            <p:ph idx="1"/>
          </p:nvPr>
        </p:nvSpPr>
        <p:spPr>
          <a:xfrm>
            <a:off x="2508857" y="3429000"/>
            <a:ext cx="8328293" cy="1927082"/>
          </a:xfrm>
        </p:spPr>
        <p:txBody>
          <a:bodyPr>
            <a:normAutofit fontScale="92500" lnSpcReduction="20000"/>
          </a:bodyPr>
          <a:lstStyle/>
          <a:p>
            <a:pPr marL="0" indent="0" algn="just">
              <a:buNone/>
            </a:pPr>
            <a:r>
              <a:rPr lang="en-US" sz="2600" dirty="0"/>
              <a:t>“</a:t>
            </a:r>
            <a:r>
              <a:rPr lang="en-US" sz="2600" i="1" dirty="0"/>
              <a:t>The study of the use of language in communication, particularly the relationships between sentences and the contexts and situations in which they are used</a:t>
            </a:r>
            <a:r>
              <a:rPr lang="en-US" sz="2600" dirty="0"/>
              <a:t>” </a:t>
            </a:r>
          </a:p>
          <a:p>
            <a:pPr marL="0" indent="0" algn="r">
              <a:buNone/>
            </a:pPr>
            <a:endParaRPr lang="en-US" sz="2600" dirty="0"/>
          </a:p>
          <a:p>
            <a:pPr marL="0" indent="0" algn="r">
              <a:buNone/>
            </a:pPr>
            <a:r>
              <a:rPr lang="en-US" sz="2600" dirty="0"/>
              <a:t>(Richards and Schmidt, 2010, p.449)</a:t>
            </a:r>
            <a:r>
              <a:rPr lang="en-US" sz="2400" dirty="0"/>
              <a:t>.</a:t>
            </a:r>
          </a:p>
        </p:txBody>
      </p:sp>
    </p:spTree>
    <p:extLst>
      <p:ext uri="{BB962C8B-B14F-4D97-AF65-F5344CB8AC3E}">
        <p14:creationId xmlns:p14="http://schemas.microsoft.com/office/powerpoint/2010/main" val="80864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web page&#10;&#10;Description automatically generated">
            <a:extLst>
              <a:ext uri="{FF2B5EF4-FFF2-40B4-BE49-F238E27FC236}">
                <a16:creationId xmlns:a16="http://schemas.microsoft.com/office/drawing/2014/main" id="{F5F7AB5C-5192-C47C-AE86-2558C34E0530}"/>
              </a:ext>
            </a:extLst>
          </p:cNvPr>
          <p:cNvPicPr>
            <a:picLocks noChangeAspect="1"/>
          </p:cNvPicPr>
          <p:nvPr/>
        </p:nvPicPr>
        <p:blipFill rotWithShape="1">
          <a:blip r:embed="rId2"/>
          <a:srcRect r="50724"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2D3B05C6-364F-216F-CB7F-6CD3C645209A}"/>
              </a:ext>
            </a:extLst>
          </p:cNvPr>
          <p:cNvSpPr>
            <a:spLocks noGrp="1"/>
          </p:cNvSpPr>
          <p:nvPr>
            <p:ph idx="1"/>
          </p:nvPr>
        </p:nvSpPr>
        <p:spPr>
          <a:xfrm>
            <a:off x="6267177" y="1228440"/>
            <a:ext cx="5770631" cy="5484160"/>
          </a:xfrm>
        </p:spPr>
        <p:txBody>
          <a:bodyPr>
            <a:noAutofit/>
          </a:bodyPr>
          <a:lstStyle/>
          <a:p>
            <a:r>
              <a:rPr lang="en-US" sz="2300" dirty="0"/>
              <a:t>Over the past 30 years, pragmatics has grown into a well-established discipline in institutional terms. </a:t>
            </a:r>
          </a:p>
          <a:p>
            <a:r>
              <a:rPr lang="en-US" sz="2300" dirty="0"/>
              <a:t>Specialist journal : </a:t>
            </a:r>
            <a:r>
              <a:rPr lang="en-US" sz="2300" i="1" dirty="0"/>
              <a:t>Journal of Pragmatics, Pragmatics – Science Direct</a:t>
            </a:r>
          </a:p>
          <a:p>
            <a:r>
              <a:rPr lang="en-US" sz="2300" dirty="0"/>
              <a:t>A professional organization – </a:t>
            </a:r>
            <a:r>
              <a:rPr lang="en-US" sz="2300" i="1" dirty="0">
                <a:highlight>
                  <a:srgbClr val="FFFF00"/>
                </a:highlight>
              </a:rPr>
              <a:t>The International Pragmatics Association</a:t>
            </a:r>
          </a:p>
          <a:p>
            <a:r>
              <a:rPr lang="en-US" sz="2300" dirty="0"/>
              <a:t>Pragmatics is the science of the relation of signs to their interpreter. </a:t>
            </a:r>
          </a:p>
          <a:p>
            <a:r>
              <a:rPr lang="en-US" sz="2300" dirty="0"/>
              <a:t>Other words, it studies not with language as a system or product </a:t>
            </a:r>
            <a:r>
              <a:rPr lang="en-US" sz="2300" i="1" dirty="0"/>
              <a:t>per se, </a:t>
            </a:r>
            <a:r>
              <a:rPr lang="en-US" sz="2300" dirty="0"/>
              <a:t>but rather with the interrelation between </a:t>
            </a:r>
            <a:r>
              <a:rPr lang="en-US" sz="2300" dirty="0">
                <a:highlight>
                  <a:srgbClr val="FFFF00"/>
                </a:highlight>
              </a:rPr>
              <a:t>language form (communicated) message</a:t>
            </a:r>
            <a:r>
              <a:rPr lang="en-US" sz="2300" dirty="0"/>
              <a:t> and </a:t>
            </a:r>
            <a:r>
              <a:rPr lang="en-US" sz="2300" dirty="0">
                <a:highlight>
                  <a:srgbClr val="FFFF00"/>
                </a:highlight>
              </a:rPr>
              <a:t>language users. </a:t>
            </a:r>
          </a:p>
        </p:txBody>
      </p:sp>
      <p:sp>
        <p:nvSpPr>
          <p:cNvPr id="2" name="TextBox 1">
            <a:extLst>
              <a:ext uri="{FF2B5EF4-FFF2-40B4-BE49-F238E27FC236}">
                <a16:creationId xmlns:a16="http://schemas.microsoft.com/office/drawing/2014/main" id="{5407592F-2585-DD8A-6B81-95C00FFB0E8E}"/>
              </a:ext>
            </a:extLst>
          </p:cNvPr>
          <p:cNvSpPr txBox="1"/>
          <p:nvPr/>
        </p:nvSpPr>
        <p:spPr>
          <a:xfrm>
            <a:off x="6368206" y="161708"/>
            <a:ext cx="5669602" cy="89255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500" dirty="0"/>
              <a:t>A BRIEF OVERVIEW OF PRAGMATICS STUDIES</a:t>
            </a:r>
          </a:p>
        </p:txBody>
      </p:sp>
    </p:spTree>
    <p:extLst>
      <p:ext uri="{BB962C8B-B14F-4D97-AF65-F5344CB8AC3E}">
        <p14:creationId xmlns:p14="http://schemas.microsoft.com/office/powerpoint/2010/main" val="394948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D4AA3-A8EB-5344-CB7C-8E82481B1577}"/>
              </a:ext>
            </a:extLst>
          </p:cNvPr>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dirty="0"/>
              <a:t>Three fundamental aspects in pragmatics</a:t>
            </a:r>
          </a:p>
        </p:txBody>
      </p:sp>
      <p:sp>
        <p:nvSpPr>
          <p:cNvPr id="3" name="Content Placeholder 2">
            <a:extLst>
              <a:ext uri="{FF2B5EF4-FFF2-40B4-BE49-F238E27FC236}">
                <a16:creationId xmlns:a16="http://schemas.microsoft.com/office/drawing/2014/main" id="{F7FE0C89-9695-421A-8558-62BCA6F0860B}"/>
              </a:ext>
            </a:extLst>
          </p:cNvPr>
          <p:cNvSpPr>
            <a:spLocks noGrp="1"/>
          </p:cNvSpPr>
          <p:nvPr>
            <p:ph idx="1"/>
          </p:nvPr>
        </p:nvSpPr>
        <p:spPr>
          <a:xfrm>
            <a:off x="2148962" y="2904563"/>
            <a:ext cx="8511866" cy="2495776"/>
          </a:xfrm>
        </p:spPr>
        <p:txBody>
          <a:bodyPr>
            <a:noAutofit/>
          </a:bodyPr>
          <a:lstStyle/>
          <a:p>
            <a:pPr marL="457200" indent="-457200">
              <a:buClrTx/>
              <a:buFont typeface="+mj-lt"/>
              <a:buAutoNum type="arabicParenR"/>
            </a:pPr>
            <a:r>
              <a:rPr lang="en-US" sz="2400" dirty="0"/>
              <a:t>How </a:t>
            </a:r>
            <a:r>
              <a:rPr lang="en-US" sz="2400" i="1" dirty="0">
                <a:highlight>
                  <a:srgbClr val="FFFF00"/>
                </a:highlight>
              </a:rPr>
              <a:t>the interpretation </a:t>
            </a:r>
            <a:r>
              <a:rPr lang="en-US" sz="2400" dirty="0"/>
              <a:t>and use of </a:t>
            </a:r>
            <a:r>
              <a:rPr lang="en-US" sz="2400" i="1" dirty="0">
                <a:highlight>
                  <a:srgbClr val="FFFF00"/>
                </a:highlight>
              </a:rPr>
              <a:t>utterances</a:t>
            </a:r>
            <a:r>
              <a:rPr lang="en-US" sz="2400" dirty="0">
                <a:highlight>
                  <a:srgbClr val="FFFF00"/>
                </a:highlight>
              </a:rPr>
              <a:t> </a:t>
            </a:r>
            <a:r>
              <a:rPr lang="en-US" sz="2400" dirty="0"/>
              <a:t>depends on knowledge of the real world</a:t>
            </a:r>
          </a:p>
          <a:p>
            <a:pPr marL="457200" indent="-457200">
              <a:buClrTx/>
              <a:buFont typeface="+mj-lt"/>
              <a:buAutoNum type="arabicParenR"/>
            </a:pPr>
            <a:r>
              <a:rPr lang="en-US" sz="2400" dirty="0"/>
              <a:t>How speakers use and understand </a:t>
            </a:r>
            <a:r>
              <a:rPr lang="en-US" sz="2400" i="1" dirty="0">
                <a:highlight>
                  <a:srgbClr val="FFFF00"/>
                </a:highlight>
              </a:rPr>
              <a:t>speech acts</a:t>
            </a:r>
          </a:p>
          <a:p>
            <a:pPr marL="457200" indent="-457200">
              <a:buClrTx/>
              <a:buFont typeface="+mj-lt"/>
              <a:buAutoNum type="arabicParenR"/>
            </a:pPr>
            <a:r>
              <a:rPr lang="en-US" sz="2400" dirty="0"/>
              <a:t>How the structure of sentences is inﬂuenced by </a:t>
            </a:r>
            <a:r>
              <a:rPr lang="en-US" sz="2400" i="1" dirty="0">
                <a:highlight>
                  <a:srgbClr val="FFFF00"/>
                </a:highlight>
              </a:rPr>
              <a:t>the relationship between the speaker and the hearer</a:t>
            </a:r>
          </a:p>
          <a:p>
            <a:endParaRPr lang="en-US" sz="2400" dirty="0"/>
          </a:p>
        </p:txBody>
      </p:sp>
    </p:spTree>
    <p:extLst>
      <p:ext uri="{BB962C8B-B14F-4D97-AF65-F5344CB8AC3E}">
        <p14:creationId xmlns:p14="http://schemas.microsoft.com/office/powerpoint/2010/main" val="196191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E1435-C48F-6131-228A-BD7B74099C4D}"/>
              </a:ext>
            </a:extLst>
          </p:cNvPr>
          <p:cNvSpPr>
            <a:spLocks noGrp="1"/>
          </p:cNvSpPr>
          <p:nvPr>
            <p:ph type="title"/>
          </p:nvPr>
        </p:nvSpPr>
        <p:spPr>
          <a:xfrm>
            <a:off x="838201" y="643467"/>
            <a:ext cx="3888526" cy="1800526"/>
          </a:xfrm>
        </p:spPr>
        <p:style>
          <a:lnRef idx="3">
            <a:schemeClr val="lt1"/>
          </a:lnRef>
          <a:fillRef idx="1">
            <a:schemeClr val="accent1"/>
          </a:fillRef>
          <a:effectRef idx="1">
            <a:schemeClr val="accent1"/>
          </a:effectRef>
          <a:fontRef idx="minor">
            <a:schemeClr val="lt1"/>
          </a:fontRef>
        </p:style>
        <p:txBody>
          <a:bodyPr>
            <a:normAutofit/>
          </a:bodyPr>
          <a:lstStyle/>
          <a:p>
            <a:r>
              <a:rPr lang="en-US" dirty="0"/>
              <a:t>A sample dialogue </a:t>
            </a:r>
          </a:p>
        </p:txBody>
      </p:sp>
      <p:sp>
        <p:nvSpPr>
          <p:cNvPr id="3" name="Content Placeholder 2">
            <a:extLst>
              <a:ext uri="{FF2B5EF4-FFF2-40B4-BE49-F238E27FC236}">
                <a16:creationId xmlns:a16="http://schemas.microsoft.com/office/drawing/2014/main" id="{BEA54FBC-472E-B129-7D28-E2C123FF460E}"/>
              </a:ext>
            </a:extLst>
          </p:cNvPr>
          <p:cNvSpPr>
            <a:spLocks noGrp="1"/>
          </p:cNvSpPr>
          <p:nvPr>
            <p:ph idx="1"/>
          </p:nvPr>
        </p:nvSpPr>
        <p:spPr>
          <a:xfrm>
            <a:off x="838201" y="2623381"/>
            <a:ext cx="3888528" cy="3553581"/>
          </a:xfrm>
        </p:spPr>
        <p:txBody>
          <a:bodyPr>
            <a:noAutofit/>
          </a:bodyPr>
          <a:lstStyle/>
          <a:p>
            <a:pPr marL="0" indent="0">
              <a:buNone/>
            </a:pPr>
            <a:r>
              <a:rPr lang="en-ID" sz="2400" i="1" dirty="0">
                <a:latin typeface="StoneSerif"/>
              </a:rPr>
              <a:t>S</a:t>
            </a:r>
            <a:r>
              <a:rPr lang="en-ID" sz="2400" i="1" dirty="0">
                <a:effectLst/>
                <a:latin typeface="StoneSerif"/>
              </a:rPr>
              <a:t>ituation: Kiki and Sharon are students at a British University. They have been flatmates for a short time and do not know each other very well. Kiki is Greek and Sharon is English. Sharon is getting ready to go out.</a:t>
            </a:r>
            <a:br>
              <a:rPr lang="en-ID" sz="2400" i="1" dirty="0">
                <a:effectLst/>
                <a:latin typeface="StoneSerif"/>
              </a:rPr>
            </a:br>
            <a:endParaRPr lang="en-US" sz="2400" dirty="0"/>
          </a:p>
        </p:txBody>
      </p:sp>
      <p:pic>
        <p:nvPicPr>
          <p:cNvPr id="5" name="Picture 4">
            <a:extLst>
              <a:ext uri="{FF2B5EF4-FFF2-40B4-BE49-F238E27FC236}">
                <a16:creationId xmlns:a16="http://schemas.microsoft.com/office/drawing/2014/main" id="{EE0CCCD7-6BA2-84B1-841C-A369D189D2FA}"/>
              </a:ext>
            </a:extLst>
          </p:cNvPr>
          <p:cNvPicPr>
            <a:picLocks noChangeAspect="1"/>
          </p:cNvPicPr>
          <p:nvPr/>
        </p:nvPicPr>
        <p:blipFill>
          <a:blip r:embed="rId2"/>
          <a:stretch>
            <a:fillRect/>
          </a:stretch>
        </p:blipFill>
        <p:spPr>
          <a:xfrm>
            <a:off x="5484061" y="1048507"/>
            <a:ext cx="6707939" cy="5143499"/>
          </a:xfrm>
          <a:prstGeom prst="rect">
            <a:avLst/>
          </a:prstGeom>
        </p:spPr>
      </p:pic>
    </p:spTree>
    <p:extLst>
      <p:ext uri="{BB962C8B-B14F-4D97-AF65-F5344CB8AC3E}">
        <p14:creationId xmlns:p14="http://schemas.microsoft.com/office/powerpoint/2010/main" val="356870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A87C2-B4E2-CDD1-C87B-A0653D4C1D16}"/>
              </a:ext>
            </a:extLst>
          </p:cNvPr>
          <p:cNvSpPr>
            <a:spLocks noGrp="1"/>
          </p:cNvSpPr>
          <p:nvPr>
            <p:ph type="title"/>
          </p:nvPr>
        </p:nvSpPr>
        <p:spPr>
          <a:xfrm>
            <a:off x="689256" y="1736846"/>
            <a:ext cx="4076700" cy="3384306"/>
          </a:xfrm>
          <a:ln>
            <a:solidFill>
              <a:schemeClr val="tx1"/>
            </a:solidFill>
          </a:ln>
        </p:spPr>
        <p:style>
          <a:lnRef idx="3">
            <a:schemeClr val="lt1"/>
          </a:lnRef>
          <a:fillRef idx="1">
            <a:schemeClr val="accent1"/>
          </a:fillRef>
          <a:effectRef idx="1">
            <a:schemeClr val="accent1"/>
          </a:effectRef>
          <a:fontRef idx="minor">
            <a:schemeClr val="lt1"/>
          </a:fontRef>
        </p:style>
        <p:txBody>
          <a:bodyPr>
            <a:normAutofit/>
          </a:bodyPr>
          <a:lstStyle/>
          <a:p>
            <a:r>
              <a:rPr lang="en-US" cap="none" spc="0" dirty="0">
                <a:ln w="0"/>
                <a:solidFill>
                  <a:schemeClr val="bg1"/>
                </a:solidFill>
                <a:effectLst>
                  <a:outerShdw blurRad="38100" dist="19050" dir="2700000" algn="tl" rotWithShape="0">
                    <a:schemeClr val="dk1">
                      <a:alpha val="40000"/>
                    </a:schemeClr>
                  </a:outerShdw>
                </a:effectLst>
              </a:rPr>
              <a:t>THE ROLE OF CONTEXT IN PRAGMATIC STUDIES</a:t>
            </a:r>
          </a:p>
        </p:txBody>
      </p:sp>
      <p:sp>
        <p:nvSpPr>
          <p:cNvPr id="3" name="Content Placeholder 2">
            <a:extLst>
              <a:ext uri="{FF2B5EF4-FFF2-40B4-BE49-F238E27FC236}">
                <a16:creationId xmlns:a16="http://schemas.microsoft.com/office/drawing/2014/main" id="{9F65441F-A1BC-433D-1D7F-FF098B0E67A1}"/>
              </a:ext>
            </a:extLst>
          </p:cNvPr>
          <p:cNvSpPr>
            <a:spLocks noGrp="1"/>
          </p:cNvSpPr>
          <p:nvPr>
            <p:ph idx="1"/>
          </p:nvPr>
        </p:nvSpPr>
        <p:spPr>
          <a:xfrm>
            <a:off x="5027285" y="395780"/>
            <a:ext cx="6993408" cy="6066439"/>
          </a:xfrm>
        </p:spPr>
        <p:txBody>
          <a:bodyPr>
            <a:noAutofit/>
          </a:bodyPr>
          <a:lstStyle/>
          <a:p>
            <a:r>
              <a:rPr lang="en-US" sz="2000" i="1" u="sng" dirty="0">
                <a:highlight>
                  <a:srgbClr val="FFFF00"/>
                </a:highlight>
              </a:rPr>
              <a:t>Context</a:t>
            </a:r>
            <a:r>
              <a:rPr lang="en-US" sz="2000" dirty="0"/>
              <a:t> in pragmatics means the set of assumptions (that is, mental representations capable of being true or false) that have a bearing on the production and interpretation of special communicative acts.</a:t>
            </a:r>
          </a:p>
          <a:p>
            <a:pPr marL="0" indent="0">
              <a:buNone/>
            </a:pPr>
            <a:endParaRPr lang="en-US" sz="2000" dirty="0"/>
          </a:p>
          <a:p>
            <a:r>
              <a:rPr lang="en-US" sz="2000" b="1" u="sng" dirty="0"/>
              <a:t>Features in affecting people’s use of language: </a:t>
            </a:r>
          </a:p>
          <a:p>
            <a:pPr marL="714375" indent="-476250">
              <a:buFont typeface="+mj-lt"/>
              <a:buAutoNum type="arabicPeriod"/>
            </a:pPr>
            <a:r>
              <a:rPr lang="en-US" sz="2000" dirty="0">
                <a:highlight>
                  <a:srgbClr val="FFFF00"/>
                </a:highlight>
              </a:rPr>
              <a:t>The participants</a:t>
            </a:r>
            <a:r>
              <a:rPr lang="en-US" sz="2000" dirty="0"/>
              <a:t>: their roles, the amount of power diﬀerential (if any) between them, the degree of distance–closeness between them, the number of people present.</a:t>
            </a:r>
          </a:p>
          <a:p>
            <a:pPr marL="714375" indent="-476250">
              <a:buFont typeface="+mj-lt"/>
              <a:buAutoNum type="arabicPeriod"/>
            </a:pPr>
            <a:r>
              <a:rPr lang="en-US" sz="2000" dirty="0">
                <a:highlight>
                  <a:srgbClr val="FFFF00"/>
                </a:highlight>
              </a:rPr>
              <a:t>The message content</a:t>
            </a:r>
            <a:r>
              <a:rPr lang="en-US" sz="2000" dirty="0"/>
              <a:t>: how ‘beneﬁcial’ the message is to the hearer and/or speaker, how face-threatening it is, whether it exceeds or stays within the rights and obligations of the relationship.</a:t>
            </a:r>
          </a:p>
          <a:p>
            <a:pPr marL="714375" indent="-476250">
              <a:buFont typeface="+mj-lt"/>
              <a:buAutoNum type="arabicPeriod"/>
            </a:pPr>
            <a:r>
              <a:rPr lang="en-US" sz="2000" dirty="0">
                <a:highlight>
                  <a:srgbClr val="FFFF00"/>
                </a:highlight>
              </a:rPr>
              <a:t>The communicative activity </a:t>
            </a:r>
            <a:r>
              <a:rPr lang="en-US" sz="2000" dirty="0"/>
              <a:t>(such as a job interview, a lecture, or a medical consultation): how the norms of the activity inﬂuence language </a:t>
            </a:r>
            <a:r>
              <a:rPr lang="en-US" sz="2000" dirty="0" err="1"/>
              <a:t>behaviour</a:t>
            </a:r>
            <a:r>
              <a:rPr lang="en-US" sz="2000" dirty="0"/>
              <a:t> such as right to talk or ask questions, discourse structure and level of formality.</a:t>
            </a:r>
          </a:p>
        </p:txBody>
      </p:sp>
    </p:spTree>
    <p:extLst>
      <p:ext uri="{BB962C8B-B14F-4D97-AF65-F5344CB8AC3E}">
        <p14:creationId xmlns:p14="http://schemas.microsoft.com/office/powerpoint/2010/main" val="141069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85105-9342-A78A-1821-E05B9C8E86BE}"/>
              </a:ext>
            </a:extLst>
          </p:cNvPr>
          <p:cNvSpPr>
            <a:spLocks noGrp="1"/>
          </p:cNvSpPr>
          <p:nvPr>
            <p:ph type="title"/>
          </p:nvPr>
        </p:nvSpPr>
        <p:spPr>
          <a:xfrm>
            <a:off x="838201" y="365125"/>
            <a:ext cx="5251316" cy="1807305"/>
          </a:xfrm>
        </p:spPr>
        <p:style>
          <a:lnRef idx="3">
            <a:schemeClr val="lt1"/>
          </a:lnRef>
          <a:fillRef idx="1">
            <a:schemeClr val="accent1"/>
          </a:fillRef>
          <a:effectRef idx="1">
            <a:schemeClr val="accent1"/>
          </a:effectRef>
          <a:fontRef idx="minor">
            <a:schemeClr val="lt1"/>
          </a:fontRef>
        </p:style>
        <p:txBody>
          <a:bodyPr>
            <a:normAutofit/>
          </a:bodyPr>
          <a:lstStyle/>
          <a:p>
            <a:r>
              <a:rPr lang="en-US" dirty="0"/>
              <a:t>Pronouns and Other Deictic Words</a:t>
            </a:r>
          </a:p>
        </p:txBody>
      </p:sp>
      <p:sp>
        <p:nvSpPr>
          <p:cNvPr id="3" name="Content Placeholder 2">
            <a:extLst>
              <a:ext uri="{FF2B5EF4-FFF2-40B4-BE49-F238E27FC236}">
                <a16:creationId xmlns:a16="http://schemas.microsoft.com/office/drawing/2014/main" id="{093DA010-BD21-E3D6-2D49-70724220CBEE}"/>
              </a:ext>
            </a:extLst>
          </p:cNvPr>
          <p:cNvSpPr>
            <a:spLocks noGrp="1"/>
          </p:cNvSpPr>
          <p:nvPr>
            <p:ph idx="1"/>
          </p:nvPr>
        </p:nvSpPr>
        <p:spPr>
          <a:xfrm>
            <a:off x="838200" y="2333297"/>
            <a:ext cx="5257800" cy="3843666"/>
          </a:xfrm>
        </p:spPr>
        <p:txBody>
          <a:bodyPr>
            <a:normAutofit/>
          </a:bodyPr>
          <a:lstStyle/>
          <a:p>
            <a:r>
              <a:rPr lang="en-US" sz="3200" dirty="0"/>
              <a:t>Chicken shouting to friend across the road: </a:t>
            </a:r>
            <a:r>
              <a:rPr lang="en-US" sz="3200" i="1" dirty="0"/>
              <a:t>Hey!!  how do </a:t>
            </a:r>
            <a:r>
              <a:rPr lang="en-US" sz="3200" i="1" dirty="0">
                <a:highlight>
                  <a:srgbClr val="FFFF00"/>
                </a:highlight>
              </a:rPr>
              <a:t>I</a:t>
            </a:r>
            <a:r>
              <a:rPr lang="en-US" sz="3200" i="1" dirty="0"/>
              <a:t> get to the other side?</a:t>
            </a:r>
          </a:p>
          <a:p>
            <a:endParaRPr lang="en-US" sz="3200" dirty="0"/>
          </a:p>
          <a:p>
            <a:r>
              <a:rPr lang="en-US" sz="3200" dirty="0"/>
              <a:t>Friend : </a:t>
            </a:r>
            <a:r>
              <a:rPr lang="en-US" sz="3200" i="1" dirty="0">
                <a:highlight>
                  <a:srgbClr val="FFFF00"/>
                </a:highlight>
              </a:rPr>
              <a:t>You </a:t>
            </a:r>
            <a:r>
              <a:rPr lang="en-US" sz="3200" i="1" dirty="0"/>
              <a:t>are on the other side</a:t>
            </a:r>
            <a:r>
              <a:rPr lang="en-US" sz="3200" dirty="0"/>
              <a:t>!</a:t>
            </a:r>
          </a:p>
        </p:txBody>
      </p:sp>
      <p:pic>
        <p:nvPicPr>
          <p:cNvPr id="5" name="Picture 4" descr="A cartoon of a chicken on the road&#10;&#10;Description automatically generated">
            <a:extLst>
              <a:ext uri="{FF2B5EF4-FFF2-40B4-BE49-F238E27FC236}">
                <a16:creationId xmlns:a16="http://schemas.microsoft.com/office/drawing/2014/main" id="{975C5D66-A546-53F9-6FA1-5E5697C804CE}"/>
              </a:ext>
            </a:extLst>
          </p:cNvPr>
          <p:cNvPicPr>
            <a:picLocks noChangeAspect="1"/>
          </p:cNvPicPr>
          <p:nvPr/>
        </p:nvPicPr>
        <p:blipFill rotWithShape="1">
          <a:blip r:embed="rId2"/>
          <a:srcRect r="2" b="310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7266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{9492001D-F41E-FE4C-B513-4349FA715D5A}tf10001120</Template>
  <TotalTime>82</TotalTime>
  <Words>1364</Words>
  <Application>Microsoft Macintosh PowerPoint</Application>
  <PresentationFormat>Widescreen</PresentationFormat>
  <Paragraphs>111</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vt:lpstr>
      <vt:lpstr>Calibri</vt:lpstr>
      <vt:lpstr>Gill Sans MT</vt:lpstr>
      <vt:lpstr>KievitOT</vt:lpstr>
      <vt:lpstr>StoneSerif</vt:lpstr>
      <vt:lpstr>Parcel</vt:lpstr>
      <vt:lpstr>PRAGMATICS</vt:lpstr>
      <vt:lpstr>Outline</vt:lpstr>
      <vt:lpstr>PowerPoint Presentation</vt:lpstr>
      <vt:lpstr>WHAT IS PRAGMATICS</vt:lpstr>
      <vt:lpstr>PowerPoint Presentation</vt:lpstr>
      <vt:lpstr>Three fundamental aspects in pragmatics</vt:lpstr>
      <vt:lpstr>A sample dialogue </vt:lpstr>
      <vt:lpstr>THE ROLE OF CONTEXT IN PRAGMATIC STUDIES</vt:lpstr>
      <vt:lpstr>Pronouns and Other Deictic Words</vt:lpstr>
      <vt:lpstr>PowerPoint Presentation</vt:lpstr>
      <vt:lpstr>Implicature </vt:lpstr>
      <vt:lpstr>PowerPoint Presentation</vt:lpstr>
      <vt:lpstr>Conversational Patterns and Structures</vt:lpstr>
      <vt:lpstr>PowerPoint Presentation</vt:lpstr>
      <vt:lpstr>Pragmatics and Language instruction</vt:lpstr>
      <vt:lpstr>The possibility of pragmatic transfer </vt:lpstr>
      <vt:lpstr>Cross cultural studies : Speech Acts</vt:lpstr>
      <vt:lpstr>Pragmatic Proficiency and the Value of Language Instruction</vt:lpstr>
      <vt:lpstr>Bye for now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Pragmatics</dc:title>
  <dc:creator>Authors</dc:creator>
  <cp:lastModifiedBy>Authors</cp:lastModifiedBy>
  <cp:revision>5</cp:revision>
  <dcterms:created xsi:type="dcterms:W3CDTF">2023-11-09T13:16:12Z</dcterms:created>
  <dcterms:modified xsi:type="dcterms:W3CDTF">2023-11-09T14:39:58Z</dcterms:modified>
</cp:coreProperties>
</file>