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7" r:id="rId2"/>
    <p:sldMasterId id="2147483699" r:id="rId3"/>
    <p:sldMasterId id="2147483701" r:id="rId4"/>
    <p:sldMasterId id="2147483705" r:id="rId5"/>
    <p:sldMasterId id="2147483725" r:id="rId6"/>
    <p:sldMasterId id="2147483729" r:id="rId7"/>
    <p:sldMasterId id="2147483733" r:id="rId8"/>
    <p:sldMasterId id="2147483753" r:id="rId9"/>
    <p:sldMasterId id="2147483960" r:id="rId10"/>
    <p:sldMasterId id="2147483964" r:id="rId11"/>
    <p:sldMasterId id="2147483986" r:id="rId12"/>
    <p:sldMasterId id="2147484038" r:id="rId13"/>
  </p:sldMasterIdLst>
  <p:sldIdLst>
    <p:sldId id="258" r:id="rId14"/>
    <p:sldId id="256" r:id="rId15"/>
    <p:sldId id="267" r:id="rId16"/>
    <p:sldId id="261" r:id="rId17"/>
    <p:sldId id="268" r:id="rId18"/>
    <p:sldId id="269" r:id="rId19"/>
    <p:sldId id="276" r:id="rId20"/>
    <p:sldId id="277" r:id="rId21"/>
    <p:sldId id="278" r:id="rId22"/>
    <p:sldId id="279" r:id="rId23"/>
    <p:sldId id="270" r:id="rId24"/>
    <p:sldId id="280" r:id="rId25"/>
    <p:sldId id="292" r:id="rId26"/>
    <p:sldId id="281" r:id="rId27"/>
    <p:sldId id="282" r:id="rId28"/>
    <p:sldId id="283" r:id="rId29"/>
    <p:sldId id="293" r:id="rId30"/>
    <p:sldId id="284" r:id="rId31"/>
    <p:sldId id="294" r:id="rId32"/>
    <p:sldId id="285" r:id="rId33"/>
    <p:sldId id="286" r:id="rId34"/>
    <p:sldId id="287" r:id="rId35"/>
    <p:sldId id="288" r:id="rId36"/>
    <p:sldId id="289" r:id="rId37"/>
    <p:sldId id="295" r:id="rId38"/>
    <p:sldId id="273" r:id="rId39"/>
    <p:sldId id="27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74506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43E8-9BFC-4A53-97CA-6EB5D0FFD54A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C987-C984-49D1-B71E-E6C8E4391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90481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94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9417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515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037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680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230220-5F29-4759-BBB0-2987CDE0DDD6}"/>
              </a:ext>
            </a:extLst>
          </p:cNvPr>
          <p:cNvSpPr/>
          <p:nvPr userDrawn="1"/>
        </p:nvSpPr>
        <p:spPr>
          <a:xfrm>
            <a:off x="-2" y="1"/>
            <a:ext cx="9144002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360319" y="1934706"/>
            <a:ext cx="2248104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3695700" y="1934706"/>
            <a:ext cx="2248104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87088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:a16="http://schemas.microsoft.com/office/drawing/2014/main" xmlns="" id="{DF8E6165-7BA9-45C3-B89E-1B1F1F28264D}"/>
              </a:ext>
            </a:extLst>
          </p:cNvPr>
          <p:cNvSpPr/>
          <p:nvPr userDrawn="1"/>
        </p:nvSpPr>
        <p:spPr>
          <a:xfrm>
            <a:off x="1" y="0"/>
            <a:ext cx="5283926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:a16="http://schemas.microsoft.com/office/drawing/2014/main" xmlns="" id="{9E643AB3-B11E-4FBA-B1BD-616F09F54473}"/>
              </a:ext>
            </a:extLst>
          </p:cNvPr>
          <p:cNvSpPr/>
          <p:nvPr userDrawn="1"/>
        </p:nvSpPr>
        <p:spPr>
          <a:xfrm rot="16200000">
            <a:off x="2423524" y="5011268"/>
            <a:ext cx="1440000" cy="108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:a16="http://schemas.microsoft.com/office/drawing/2014/main" xmlns="" id="{3C8D0CD5-A090-4C9A-AA86-0830DE46C77E}"/>
              </a:ext>
            </a:extLst>
          </p:cNvPr>
          <p:cNvSpPr/>
          <p:nvPr userDrawn="1"/>
        </p:nvSpPr>
        <p:spPr>
          <a:xfrm rot="5400000">
            <a:off x="435915" y="1638872"/>
            <a:ext cx="864000" cy="648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853" y="1687090"/>
            <a:ext cx="2887736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3393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6389" y="653142"/>
            <a:ext cx="3340826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779126" y="2576900"/>
            <a:ext cx="3340826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637757" y="4500658"/>
            <a:ext cx="3340826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683496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9" y="215688"/>
            <a:ext cx="8679898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" name="그룹 77">
            <a:extLst>
              <a:ext uri="{FF2B5EF4-FFF2-40B4-BE49-F238E27FC236}">
                <a16:creationId xmlns:a16="http://schemas.microsoft.com/office/drawing/2014/main" xmlns="" id="{EE171339-23BB-4C14-ACEC-82EDEE4FFB7A}"/>
              </a:ext>
            </a:extLst>
          </p:cNvPr>
          <p:cNvGrpSpPr/>
          <p:nvPr userDrawn="1"/>
        </p:nvGrpSpPr>
        <p:grpSpPr>
          <a:xfrm>
            <a:off x="3803541" y="1063756"/>
            <a:ext cx="1536923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xmlns="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xmlns="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xmlns="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xmlns="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xmlns="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xmlns="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" name="Graphic 14">
            <a:extLst>
              <a:ext uri="{FF2B5EF4-FFF2-40B4-BE49-F238E27FC236}">
                <a16:creationId xmlns:a16="http://schemas.microsoft.com/office/drawing/2014/main" xmlns="" id="{3CF2F12F-7A2D-468C-A717-7C5F02B59E14}"/>
              </a:ext>
            </a:extLst>
          </p:cNvPr>
          <p:cNvGrpSpPr/>
          <p:nvPr userDrawn="1"/>
        </p:nvGrpSpPr>
        <p:grpSpPr>
          <a:xfrm>
            <a:off x="3087684" y="1672505"/>
            <a:ext cx="2971168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" name="Graphic 14">
            <a:extLst>
              <a:ext uri="{FF2B5EF4-FFF2-40B4-BE49-F238E27FC236}">
                <a16:creationId xmlns:a16="http://schemas.microsoft.com/office/drawing/2014/main" xmlns="" id="{F0BA3A3B-4632-4293-B147-E05FF4F1BA0C}"/>
              </a:ext>
            </a:extLst>
          </p:cNvPr>
          <p:cNvGrpSpPr/>
          <p:nvPr userDrawn="1"/>
        </p:nvGrpSpPr>
        <p:grpSpPr>
          <a:xfrm>
            <a:off x="588290" y="2121349"/>
            <a:ext cx="2115169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aphic 14">
            <a:extLst>
              <a:ext uri="{FF2B5EF4-FFF2-40B4-BE49-F238E27FC236}">
                <a16:creationId xmlns:a16="http://schemas.microsoft.com/office/drawing/2014/main" xmlns="" id="{DE0FD0BF-CF2E-46D6-A7BD-964E52A0639C}"/>
              </a:ext>
            </a:extLst>
          </p:cNvPr>
          <p:cNvGrpSpPr/>
          <p:nvPr userDrawn="1"/>
        </p:nvGrpSpPr>
        <p:grpSpPr>
          <a:xfrm>
            <a:off x="6443081" y="2121349"/>
            <a:ext cx="2115169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207128" y="1850554"/>
            <a:ext cx="2718951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xmlns="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7946" y="2250253"/>
            <a:ext cx="1927513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xmlns="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31081" y="2270243"/>
            <a:ext cx="1927513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69340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51"/>
            <a:ext cx="8928041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7885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0532" y="426501"/>
            <a:ext cx="8712968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3895" y="2726829"/>
            <a:ext cx="1621132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721351" y="2726829"/>
            <a:ext cx="1621132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798804" y="2726829"/>
            <a:ext cx="1621132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876258" y="2726829"/>
            <a:ext cx="1621132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" name="그룹 63">
            <a:extLst>
              <a:ext uri="{FF2B5EF4-FFF2-40B4-BE49-F238E27FC236}">
                <a16:creationId xmlns:a16="http://schemas.microsoft.com/office/drawing/2014/main" xmlns="" id="{1D2BDBC2-E2A8-4027-9D79-B4D34418B138}"/>
              </a:ext>
            </a:extLst>
          </p:cNvPr>
          <p:cNvGrpSpPr/>
          <p:nvPr userDrawn="1"/>
        </p:nvGrpSpPr>
        <p:grpSpPr>
          <a:xfrm>
            <a:off x="686002" y="4956795"/>
            <a:ext cx="1536923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xmlns="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xmlns="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xmlns="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xmlns="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xmlns="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xmlns="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" name="그룹 70">
            <a:extLst>
              <a:ext uri="{FF2B5EF4-FFF2-40B4-BE49-F238E27FC236}">
                <a16:creationId xmlns:a16="http://schemas.microsoft.com/office/drawing/2014/main" xmlns="" id="{0B39C8FD-F998-4899-8BAC-55CF1582EFD7}"/>
              </a:ext>
            </a:extLst>
          </p:cNvPr>
          <p:cNvGrpSpPr/>
          <p:nvPr userDrawn="1"/>
        </p:nvGrpSpPr>
        <p:grpSpPr>
          <a:xfrm>
            <a:off x="2763456" y="4956795"/>
            <a:ext cx="1536923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xmlns="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xmlns="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xmlns="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xmlns="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:a16="http://schemas.microsoft.com/office/drawing/2014/main" xmlns="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xmlns="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9" name="그룹 77">
            <a:extLst>
              <a:ext uri="{FF2B5EF4-FFF2-40B4-BE49-F238E27FC236}">
                <a16:creationId xmlns:a16="http://schemas.microsoft.com/office/drawing/2014/main" xmlns="" id="{328E412B-60FD-4EE0-ADAD-9E120C2B513E}"/>
              </a:ext>
            </a:extLst>
          </p:cNvPr>
          <p:cNvGrpSpPr/>
          <p:nvPr userDrawn="1"/>
        </p:nvGrpSpPr>
        <p:grpSpPr>
          <a:xfrm>
            <a:off x="4840908" y="4956795"/>
            <a:ext cx="1536923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xmlns="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xmlns="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xmlns="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xmlns="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xmlns="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xmlns="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84">
            <a:extLst>
              <a:ext uri="{FF2B5EF4-FFF2-40B4-BE49-F238E27FC236}">
                <a16:creationId xmlns:a16="http://schemas.microsoft.com/office/drawing/2014/main" xmlns="" id="{F06700BF-C08E-489C-8809-23241A4577CB}"/>
              </a:ext>
            </a:extLst>
          </p:cNvPr>
          <p:cNvGrpSpPr/>
          <p:nvPr userDrawn="1"/>
        </p:nvGrpSpPr>
        <p:grpSpPr>
          <a:xfrm>
            <a:off x="6918364" y="4956795"/>
            <a:ext cx="1536923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xmlns="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:a16="http://schemas.microsoft.com/office/drawing/2014/main" xmlns="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xmlns="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xmlns="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xmlns="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xmlns="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42813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4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637214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3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450327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CB43E8-9BFC-4A53-97CA-6EB5D0FFD54A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31C987-C984-49D1-B71E-E6C8E4391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852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CB43E8-9BFC-4A53-97CA-6EB5D0FFD54A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31C987-C984-49D1-B71E-E6C8E4391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85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CB43E8-9BFC-4A53-97CA-6EB5D0FFD54A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31C987-C984-49D1-B71E-E6C8E4391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852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0B4F4F-9B25-4749-ADF1-D6BBAA6B9AAC}"/>
              </a:ext>
            </a:extLst>
          </p:cNvPr>
          <p:cNvGrpSpPr/>
          <p:nvPr userDrawn="1"/>
        </p:nvGrpSpPr>
        <p:grpSpPr>
          <a:xfrm>
            <a:off x="150021" y="266701"/>
            <a:ext cx="8838875" cy="834005"/>
            <a:chOff x="131989" y="339508"/>
            <a:chExt cx="20203396" cy="1304926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xmlns="" id="{1A51C679-0DA0-45D5-822C-FE1DA978DDF6}"/>
                </a:ext>
              </a:extLst>
            </p:cNvPr>
            <p:cNvSpPr/>
            <p:nvPr userDrawn="1"/>
          </p:nvSpPr>
          <p:spPr>
            <a:xfrm>
              <a:off x="495370" y="339510"/>
              <a:ext cx="19840015" cy="1304924"/>
            </a:xfrm>
            <a:prstGeom prst="parallelogram">
              <a:avLst>
                <a:gd name="adj" fmla="val 547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xmlns="" id="{65732666-4FA5-4276-973E-DF82E1559599}"/>
                </a:ext>
              </a:extLst>
            </p:cNvPr>
            <p:cNvSpPr/>
            <p:nvPr userDrawn="1"/>
          </p:nvSpPr>
          <p:spPr>
            <a:xfrm>
              <a:off x="131989" y="339508"/>
              <a:ext cx="1012384" cy="1304924"/>
            </a:xfrm>
            <a:prstGeom prst="parallelogram">
              <a:avLst>
                <a:gd name="adj" fmla="val 771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6502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1464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4671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9275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4619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8976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326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8305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24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9" y="215688"/>
            <a:ext cx="8679898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xmlns="" id="{28E8101D-6ADB-4F0A-84F5-66141FAE637D}"/>
              </a:ext>
            </a:extLst>
          </p:cNvPr>
          <p:cNvGrpSpPr/>
          <p:nvPr userDrawn="1"/>
        </p:nvGrpSpPr>
        <p:grpSpPr>
          <a:xfrm>
            <a:off x="7890616" y="5638800"/>
            <a:ext cx="1103366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그룹 77">
            <a:extLst>
              <a:ext uri="{FF2B5EF4-FFF2-40B4-BE49-F238E27FC236}">
                <a16:creationId xmlns:a16="http://schemas.microsoft.com/office/drawing/2014/main" xmlns="" id="{C7D0F3E7-B662-4EF6-8E16-F60F81727C22}"/>
              </a:ext>
            </a:extLst>
          </p:cNvPr>
          <p:cNvGrpSpPr/>
          <p:nvPr userDrawn="1"/>
        </p:nvGrpSpPr>
        <p:grpSpPr>
          <a:xfrm>
            <a:off x="3803541" y="1063756"/>
            <a:ext cx="1536923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xmlns="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xmlns="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xmlns="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xmlns="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xmlns="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xmlns="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4362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08EA9A-09A1-472B-8171-560F07E9BE10}"/>
              </a:ext>
            </a:extLst>
          </p:cNvPr>
          <p:cNvSpPr/>
          <p:nvPr userDrawn="1"/>
        </p:nvSpPr>
        <p:spPr>
          <a:xfrm>
            <a:off x="5367130" y="1655064"/>
            <a:ext cx="3776870" cy="3547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C633C0B-F6B0-4E3B-B4EF-EFCDFDB90B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08681" y="320600"/>
            <a:ext cx="5669836" cy="6398252"/>
          </a:xfrm>
          <a:custGeom>
            <a:avLst/>
            <a:gdLst>
              <a:gd name="connsiteX0" fmla="*/ 984637 w 7559781"/>
              <a:gd name="connsiteY0" fmla="*/ 4087029 h 6398252"/>
              <a:gd name="connsiteX1" fmla="*/ 939567 w 7559781"/>
              <a:gd name="connsiteY1" fmla="*/ 4114985 h 6398252"/>
              <a:gd name="connsiteX2" fmla="*/ 926941 w 7559781"/>
              <a:gd name="connsiteY2" fmla="*/ 4126468 h 6398252"/>
              <a:gd name="connsiteX3" fmla="*/ 895393 w 7559781"/>
              <a:gd name="connsiteY3" fmla="*/ 4169019 h 6398252"/>
              <a:gd name="connsiteX4" fmla="*/ 894052 w 7559781"/>
              <a:gd name="connsiteY4" fmla="*/ 4231736 h 6398252"/>
              <a:gd name="connsiteX5" fmla="*/ 934996 w 7559781"/>
              <a:gd name="connsiteY5" fmla="*/ 4309205 h 6398252"/>
              <a:gd name="connsiteX6" fmla="*/ 971167 w 7559781"/>
              <a:gd name="connsiteY6" fmla="*/ 4295709 h 6398252"/>
              <a:gd name="connsiteX7" fmla="*/ 965136 w 7559781"/>
              <a:gd name="connsiteY7" fmla="*/ 4234307 h 6398252"/>
              <a:gd name="connsiteX8" fmla="*/ 953206 w 7559781"/>
              <a:gd name="connsiteY8" fmla="*/ 4164172 h 6398252"/>
              <a:gd name="connsiteX9" fmla="*/ 963984 w 7559781"/>
              <a:gd name="connsiteY9" fmla="*/ 4160625 h 6398252"/>
              <a:gd name="connsiteX10" fmla="*/ 979502 w 7559781"/>
              <a:gd name="connsiteY10" fmla="*/ 4180682 h 6398252"/>
              <a:gd name="connsiteX11" fmla="*/ 987857 w 7559781"/>
              <a:gd name="connsiteY11" fmla="*/ 4310126 h 6398252"/>
              <a:gd name="connsiteX12" fmla="*/ 1007301 w 7559781"/>
              <a:gd name="connsiteY12" fmla="*/ 4391963 h 6398252"/>
              <a:gd name="connsiteX13" fmla="*/ 1106349 w 7559781"/>
              <a:gd name="connsiteY13" fmla="*/ 4313499 h 6398252"/>
              <a:gd name="connsiteX14" fmla="*/ 1136851 w 7559781"/>
              <a:gd name="connsiteY14" fmla="*/ 4231473 h 6398252"/>
              <a:gd name="connsiteX15" fmla="*/ 1123647 w 7559781"/>
              <a:gd name="connsiteY15" fmla="*/ 4181666 h 6398252"/>
              <a:gd name="connsiteX16" fmla="*/ 1003989 w 7559781"/>
              <a:gd name="connsiteY16" fmla="*/ 4095379 h 6398252"/>
              <a:gd name="connsiteX17" fmla="*/ 984637 w 7559781"/>
              <a:gd name="connsiteY17" fmla="*/ 4087029 h 6398252"/>
              <a:gd name="connsiteX18" fmla="*/ 1712659 w 7559781"/>
              <a:gd name="connsiteY18" fmla="*/ 3790465 h 6398252"/>
              <a:gd name="connsiteX19" fmla="*/ 1659342 w 7559781"/>
              <a:gd name="connsiteY19" fmla="*/ 3830507 h 6398252"/>
              <a:gd name="connsiteX20" fmla="*/ 1650167 w 7559781"/>
              <a:gd name="connsiteY20" fmla="*/ 3827792 h 6398252"/>
              <a:gd name="connsiteX21" fmla="*/ 1603705 w 7559781"/>
              <a:gd name="connsiteY21" fmla="*/ 3978939 h 6398252"/>
              <a:gd name="connsiteX22" fmla="*/ 1572955 w 7559781"/>
              <a:gd name="connsiteY22" fmla="*/ 4200087 h 6398252"/>
              <a:gd name="connsiteX23" fmla="*/ 1573541 w 7559781"/>
              <a:gd name="connsiteY23" fmla="*/ 4221716 h 6398252"/>
              <a:gd name="connsiteX24" fmla="*/ 1614564 w 7559781"/>
              <a:gd name="connsiteY24" fmla="*/ 4589825 h 6398252"/>
              <a:gd name="connsiteX25" fmla="*/ 1638516 w 7559781"/>
              <a:gd name="connsiteY25" fmla="*/ 4706174 h 6398252"/>
              <a:gd name="connsiteX26" fmla="*/ 1698626 w 7559781"/>
              <a:gd name="connsiteY26" fmla="*/ 4750896 h 6398252"/>
              <a:gd name="connsiteX27" fmla="*/ 1739458 w 7559781"/>
              <a:gd name="connsiteY27" fmla="*/ 4794160 h 6398252"/>
              <a:gd name="connsiteX28" fmla="*/ 1735974 w 7559781"/>
              <a:gd name="connsiteY28" fmla="*/ 4966998 h 6398252"/>
              <a:gd name="connsiteX29" fmla="*/ 1816297 w 7559781"/>
              <a:gd name="connsiteY29" fmla="*/ 5067345 h 6398252"/>
              <a:gd name="connsiteX30" fmla="*/ 2491237 w 7559781"/>
              <a:gd name="connsiteY30" fmla="*/ 5270011 h 6398252"/>
              <a:gd name="connsiteX31" fmla="*/ 2680829 w 7559781"/>
              <a:gd name="connsiteY31" fmla="*/ 5334082 h 6398252"/>
              <a:gd name="connsiteX32" fmla="*/ 2721796 w 7559781"/>
              <a:gd name="connsiteY32" fmla="*/ 5292568 h 6398252"/>
              <a:gd name="connsiteX33" fmla="*/ 2710433 w 7559781"/>
              <a:gd name="connsiteY33" fmla="*/ 5137040 h 6398252"/>
              <a:gd name="connsiteX34" fmla="*/ 2852948 w 7559781"/>
              <a:gd name="connsiteY34" fmla="*/ 4939474 h 6398252"/>
              <a:gd name="connsiteX35" fmla="*/ 2891790 w 7559781"/>
              <a:gd name="connsiteY35" fmla="*/ 4928763 h 6398252"/>
              <a:gd name="connsiteX36" fmla="*/ 3101405 w 7559781"/>
              <a:gd name="connsiteY36" fmla="*/ 4998509 h 6398252"/>
              <a:gd name="connsiteX37" fmla="*/ 3164510 w 7559781"/>
              <a:gd name="connsiteY37" fmla="*/ 5060084 h 6398252"/>
              <a:gd name="connsiteX38" fmla="*/ 3214670 w 7559781"/>
              <a:gd name="connsiteY38" fmla="*/ 5079413 h 6398252"/>
              <a:gd name="connsiteX39" fmla="*/ 3249585 w 7559781"/>
              <a:gd name="connsiteY39" fmla="*/ 5006924 h 6398252"/>
              <a:gd name="connsiteX40" fmla="*/ 3216504 w 7559781"/>
              <a:gd name="connsiteY40" fmla="*/ 4875901 h 6398252"/>
              <a:gd name="connsiteX41" fmla="*/ 3227364 w 7559781"/>
              <a:gd name="connsiteY41" fmla="*/ 4701750 h 6398252"/>
              <a:gd name="connsiteX42" fmla="*/ 3255997 w 7559781"/>
              <a:gd name="connsiteY42" fmla="*/ 4658086 h 6398252"/>
              <a:gd name="connsiteX43" fmla="*/ 3280147 w 7559781"/>
              <a:gd name="connsiteY43" fmla="*/ 4598377 h 6398252"/>
              <a:gd name="connsiteX44" fmla="*/ 3218589 w 7559781"/>
              <a:gd name="connsiteY44" fmla="*/ 4582159 h 6398252"/>
              <a:gd name="connsiteX45" fmla="*/ 3190700 w 7559781"/>
              <a:gd name="connsiteY45" fmla="*/ 4581144 h 6398252"/>
              <a:gd name="connsiteX46" fmla="*/ 2942961 w 7559781"/>
              <a:gd name="connsiteY46" fmla="*/ 4547516 h 6398252"/>
              <a:gd name="connsiteX47" fmla="*/ 2398508 w 7559781"/>
              <a:gd name="connsiteY47" fmla="*/ 4375969 h 6398252"/>
              <a:gd name="connsiteX48" fmla="*/ 1970318 w 7559781"/>
              <a:gd name="connsiteY48" fmla="*/ 4115834 h 6398252"/>
              <a:gd name="connsiteX49" fmla="*/ 1763579 w 7559781"/>
              <a:gd name="connsiteY49" fmla="*/ 3833155 h 6398252"/>
              <a:gd name="connsiteX50" fmla="*/ 1712659 w 7559781"/>
              <a:gd name="connsiteY50" fmla="*/ 3790465 h 6398252"/>
              <a:gd name="connsiteX51" fmla="*/ 2263564 w 7559781"/>
              <a:gd name="connsiteY51" fmla="*/ 2436221 h 6398252"/>
              <a:gd name="connsiteX52" fmla="*/ 2242194 w 7559781"/>
              <a:gd name="connsiteY52" fmla="*/ 2461548 h 6398252"/>
              <a:gd name="connsiteX53" fmla="*/ 2200097 w 7559781"/>
              <a:gd name="connsiteY53" fmla="*/ 2585297 h 6398252"/>
              <a:gd name="connsiteX54" fmla="*/ 2203915 w 7559781"/>
              <a:gd name="connsiteY54" fmla="*/ 2612870 h 6398252"/>
              <a:gd name="connsiteX55" fmla="*/ 2237689 w 7559781"/>
              <a:gd name="connsiteY55" fmla="*/ 2613381 h 6398252"/>
              <a:gd name="connsiteX56" fmla="*/ 2318035 w 7559781"/>
              <a:gd name="connsiteY56" fmla="*/ 2545851 h 6398252"/>
              <a:gd name="connsiteX57" fmla="*/ 2327500 w 7559781"/>
              <a:gd name="connsiteY57" fmla="*/ 2486037 h 6398252"/>
              <a:gd name="connsiteX58" fmla="*/ 2323489 w 7559781"/>
              <a:gd name="connsiteY58" fmla="*/ 2453950 h 6398252"/>
              <a:gd name="connsiteX59" fmla="*/ 2296634 w 7559781"/>
              <a:gd name="connsiteY59" fmla="*/ 2437742 h 6398252"/>
              <a:gd name="connsiteX60" fmla="*/ 2263564 w 7559781"/>
              <a:gd name="connsiteY60" fmla="*/ 2436221 h 6398252"/>
              <a:gd name="connsiteX61" fmla="*/ 3840087 w 7559781"/>
              <a:gd name="connsiteY61" fmla="*/ 1748 h 6398252"/>
              <a:gd name="connsiteX62" fmla="*/ 3939945 w 7559781"/>
              <a:gd name="connsiteY62" fmla="*/ 23970 h 6398252"/>
              <a:gd name="connsiteX63" fmla="*/ 4039690 w 7559781"/>
              <a:gd name="connsiteY63" fmla="*/ 50236 h 6398252"/>
              <a:gd name="connsiteX64" fmla="*/ 4075841 w 7559781"/>
              <a:gd name="connsiteY64" fmla="*/ 67168 h 6398252"/>
              <a:gd name="connsiteX65" fmla="*/ 4236461 w 7559781"/>
              <a:gd name="connsiteY65" fmla="*/ 200498 h 6398252"/>
              <a:gd name="connsiteX66" fmla="*/ 4344152 w 7559781"/>
              <a:gd name="connsiteY66" fmla="*/ 375295 h 6398252"/>
              <a:gd name="connsiteX67" fmla="*/ 4321427 w 7559781"/>
              <a:gd name="connsiteY67" fmla="*/ 711824 h 6398252"/>
              <a:gd name="connsiteX68" fmla="*/ 4284466 w 7559781"/>
              <a:gd name="connsiteY68" fmla="*/ 830857 h 6398252"/>
              <a:gd name="connsiteX69" fmla="*/ 4294394 w 7559781"/>
              <a:gd name="connsiteY69" fmla="*/ 886677 h 6398252"/>
              <a:gd name="connsiteX70" fmla="*/ 4294713 w 7559781"/>
              <a:gd name="connsiteY70" fmla="*/ 940406 h 6398252"/>
              <a:gd name="connsiteX71" fmla="*/ 4393161 w 7559781"/>
              <a:gd name="connsiteY71" fmla="*/ 968531 h 6398252"/>
              <a:gd name="connsiteX72" fmla="*/ 4493172 w 7559781"/>
              <a:gd name="connsiteY72" fmla="*/ 962697 h 6398252"/>
              <a:gd name="connsiteX73" fmla="*/ 4559294 w 7559781"/>
              <a:gd name="connsiteY73" fmla="*/ 961801 h 6398252"/>
              <a:gd name="connsiteX74" fmla="*/ 4764125 w 7559781"/>
              <a:gd name="connsiteY74" fmla="*/ 931348 h 6398252"/>
              <a:gd name="connsiteX75" fmla="*/ 4813253 w 7559781"/>
              <a:gd name="connsiteY75" fmla="*/ 920438 h 6398252"/>
              <a:gd name="connsiteX76" fmla="*/ 5445934 w 7559781"/>
              <a:gd name="connsiteY76" fmla="*/ 803025 h 6398252"/>
              <a:gd name="connsiteX77" fmla="*/ 5687652 w 7559781"/>
              <a:gd name="connsiteY77" fmla="*/ 735587 h 6398252"/>
              <a:gd name="connsiteX78" fmla="*/ 6356825 w 7559781"/>
              <a:gd name="connsiteY78" fmla="*/ 658404 h 6398252"/>
              <a:gd name="connsiteX79" fmla="*/ 6780265 w 7559781"/>
              <a:gd name="connsiteY79" fmla="*/ 610800 h 6398252"/>
              <a:gd name="connsiteX80" fmla="*/ 6967693 w 7559781"/>
              <a:gd name="connsiteY80" fmla="*/ 540523 h 6398252"/>
              <a:gd name="connsiteX81" fmla="*/ 7256702 w 7559781"/>
              <a:gd name="connsiteY81" fmla="*/ 479342 h 6398252"/>
              <a:gd name="connsiteX82" fmla="*/ 7301305 w 7559781"/>
              <a:gd name="connsiteY82" fmla="*/ 489950 h 6398252"/>
              <a:gd name="connsiteX83" fmla="*/ 7320848 w 7559781"/>
              <a:gd name="connsiteY83" fmla="*/ 531498 h 6398252"/>
              <a:gd name="connsiteX84" fmla="*/ 7345557 w 7559781"/>
              <a:gd name="connsiteY84" fmla="*/ 563503 h 6398252"/>
              <a:gd name="connsiteX85" fmla="*/ 7386299 w 7559781"/>
              <a:gd name="connsiteY85" fmla="*/ 630688 h 6398252"/>
              <a:gd name="connsiteX86" fmla="*/ 7407962 w 7559781"/>
              <a:gd name="connsiteY86" fmla="*/ 657800 h 6398252"/>
              <a:gd name="connsiteX87" fmla="*/ 7466701 w 7559781"/>
              <a:gd name="connsiteY87" fmla="*/ 697879 h 6398252"/>
              <a:gd name="connsiteX88" fmla="*/ 7492779 w 7559781"/>
              <a:gd name="connsiteY88" fmla="*/ 734530 h 6398252"/>
              <a:gd name="connsiteX89" fmla="*/ 7462893 w 7559781"/>
              <a:gd name="connsiteY89" fmla="*/ 768096 h 6398252"/>
              <a:gd name="connsiteX90" fmla="*/ 7500996 w 7559781"/>
              <a:gd name="connsiteY90" fmla="*/ 762406 h 6398252"/>
              <a:gd name="connsiteX91" fmla="*/ 7550665 w 7559781"/>
              <a:gd name="connsiteY91" fmla="*/ 785081 h 6398252"/>
              <a:gd name="connsiteX92" fmla="*/ 7541459 w 7559781"/>
              <a:gd name="connsiteY92" fmla="*/ 852457 h 6398252"/>
              <a:gd name="connsiteX93" fmla="*/ 7438420 w 7559781"/>
              <a:gd name="connsiteY93" fmla="*/ 911528 h 6398252"/>
              <a:gd name="connsiteX94" fmla="*/ 7414221 w 7559781"/>
              <a:gd name="connsiteY94" fmla="*/ 934302 h 6398252"/>
              <a:gd name="connsiteX95" fmla="*/ 7439406 w 7559781"/>
              <a:gd name="connsiteY95" fmla="*/ 953728 h 6398252"/>
              <a:gd name="connsiteX96" fmla="*/ 7457033 w 7559781"/>
              <a:gd name="connsiteY96" fmla="*/ 973410 h 6398252"/>
              <a:gd name="connsiteX97" fmla="*/ 7441505 w 7559781"/>
              <a:gd name="connsiteY97" fmla="*/ 993014 h 6398252"/>
              <a:gd name="connsiteX98" fmla="*/ 7285844 w 7559781"/>
              <a:gd name="connsiteY98" fmla="*/ 1000596 h 6398252"/>
              <a:gd name="connsiteX99" fmla="*/ 6973888 w 7559781"/>
              <a:gd name="connsiteY99" fmla="*/ 908309 h 6398252"/>
              <a:gd name="connsiteX100" fmla="*/ 6958581 w 7559781"/>
              <a:gd name="connsiteY100" fmla="*/ 907771 h 6398252"/>
              <a:gd name="connsiteX101" fmla="*/ 6538171 w 7559781"/>
              <a:gd name="connsiteY101" fmla="*/ 951032 h 6398252"/>
              <a:gd name="connsiteX102" fmla="*/ 6298069 w 7559781"/>
              <a:gd name="connsiteY102" fmla="*/ 1021442 h 6398252"/>
              <a:gd name="connsiteX103" fmla="*/ 5839699 w 7559781"/>
              <a:gd name="connsiteY103" fmla="*/ 1132301 h 6398252"/>
              <a:gd name="connsiteX104" fmla="*/ 5678379 w 7559781"/>
              <a:gd name="connsiteY104" fmla="*/ 1169141 h 6398252"/>
              <a:gd name="connsiteX105" fmla="*/ 5559997 w 7559781"/>
              <a:gd name="connsiteY105" fmla="*/ 1199975 h 6398252"/>
              <a:gd name="connsiteX106" fmla="*/ 5426071 w 7559781"/>
              <a:gd name="connsiteY106" fmla="*/ 1241180 h 6398252"/>
              <a:gd name="connsiteX107" fmla="*/ 5210032 w 7559781"/>
              <a:gd name="connsiteY107" fmla="*/ 1324694 h 6398252"/>
              <a:gd name="connsiteX108" fmla="*/ 4674231 w 7559781"/>
              <a:gd name="connsiteY108" fmla="*/ 1504197 h 6398252"/>
              <a:gd name="connsiteX109" fmla="*/ 4608323 w 7559781"/>
              <a:gd name="connsiteY109" fmla="*/ 1524611 h 6398252"/>
              <a:gd name="connsiteX110" fmla="*/ 4493723 w 7559781"/>
              <a:gd name="connsiteY110" fmla="*/ 1604210 h 6398252"/>
              <a:gd name="connsiteX111" fmla="*/ 4188931 w 7559781"/>
              <a:gd name="connsiteY111" fmla="*/ 2050123 h 6398252"/>
              <a:gd name="connsiteX112" fmla="*/ 4173839 w 7559781"/>
              <a:gd name="connsiteY112" fmla="*/ 2118000 h 6398252"/>
              <a:gd name="connsiteX113" fmla="*/ 4175630 w 7559781"/>
              <a:gd name="connsiteY113" fmla="*/ 2299137 h 6398252"/>
              <a:gd name="connsiteX114" fmla="*/ 4204568 w 7559781"/>
              <a:gd name="connsiteY114" fmla="*/ 2388522 h 6398252"/>
              <a:gd name="connsiteX115" fmla="*/ 4356802 w 7559781"/>
              <a:gd name="connsiteY115" fmla="*/ 2462495 h 6398252"/>
              <a:gd name="connsiteX116" fmla="*/ 4448025 w 7559781"/>
              <a:gd name="connsiteY116" fmla="*/ 2465285 h 6398252"/>
              <a:gd name="connsiteX117" fmla="*/ 4640809 w 7559781"/>
              <a:gd name="connsiteY117" fmla="*/ 2645050 h 6398252"/>
              <a:gd name="connsiteX118" fmla="*/ 4691258 w 7559781"/>
              <a:gd name="connsiteY118" fmla="*/ 2925644 h 6398252"/>
              <a:gd name="connsiteX119" fmla="*/ 4682677 w 7559781"/>
              <a:gd name="connsiteY119" fmla="*/ 3042346 h 6398252"/>
              <a:gd name="connsiteX120" fmla="*/ 4549566 w 7559781"/>
              <a:gd name="connsiteY120" fmla="*/ 3506618 h 6398252"/>
              <a:gd name="connsiteX121" fmla="*/ 4226656 w 7559781"/>
              <a:gd name="connsiteY121" fmla="*/ 4211094 h 6398252"/>
              <a:gd name="connsiteX122" fmla="*/ 3959434 w 7559781"/>
              <a:gd name="connsiteY122" fmla="*/ 4715518 h 6398252"/>
              <a:gd name="connsiteX123" fmla="*/ 3950626 w 7559781"/>
              <a:gd name="connsiteY123" fmla="*/ 4754571 h 6398252"/>
              <a:gd name="connsiteX124" fmla="*/ 3931478 w 7559781"/>
              <a:gd name="connsiteY124" fmla="*/ 4894339 h 6398252"/>
              <a:gd name="connsiteX125" fmla="*/ 3855884 w 7559781"/>
              <a:gd name="connsiteY125" fmla="*/ 4994707 h 6398252"/>
              <a:gd name="connsiteX126" fmla="*/ 3824442 w 7559781"/>
              <a:gd name="connsiteY126" fmla="*/ 5022575 h 6398252"/>
              <a:gd name="connsiteX127" fmla="*/ 3680928 w 7559781"/>
              <a:gd name="connsiteY127" fmla="*/ 5168708 h 6398252"/>
              <a:gd name="connsiteX128" fmla="*/ 3636141 w 7559781"/>
              <a:gd name="connsiteY128" fmla="*/ 5320098 h 6398252"/>
              <a:gd name="connsiteX129" fmla="*/ 3755226 w 7559781"/>
              <a:gd name="connsiteY129" fmla="*/ 5442888 h 6398252"/>
              <a:gd name="connsiteX130" fmla="*/ 4030045 w 7559781"/>
              <a:gd name="connsiteY130" fmla="*/ 5613494 h 6398252"/>
              <a:gd name="connsiteX131" fmla="*/ 4014511 w 7559781"/>
              <a:gd name="connsiteY131" fmla="*/ 5859103 h 6398252"/>
              <a:gd name="connsiteX132" fmla="*/ 3930054 w 7559781"/>
              <a:gd name="connsiteY132" fmla="*/ 5912697 h 6398252"/>
              <a:gd name="connsiteX133" fmla="*/ 3688782 w 7559781"/>
              <a:gd name="connsiteY133" fmla="*/ 5988748 h 6398252"/>
              <a:gd name="connsiteX134" fmla="*/ 3458155 w 7559781"/>
              <a:gd name="connsiteY134" fmla="*/ 6008577 h 6398252"/>
              <a:gd name="connsiteX135" fmla="*/ 3404033 w 7559781"/>
              <a:gd name="connsiteY135" fmla="*/ 6037217 h 6398252"/>
              <a:gd name="connsiteX136" fmla="*/ 3378300 w 7559781"/>
              <a:gd name="connsiteY136" fmla="*/ 6072761 h 6398252"/>
              <a:gd name="connsiteX137" fmla="*/ 3271749 w 7559781"/>
              <a:gd name="connsiteY137" fmla="*/ 6099863 h 6398252"/>
              <a:gd name="connsiteX138" fmla="*/ 3018852 w 7559781"/>
              <a:gd name="connsiteY138" fmla="*/ 5963928 h 6398252"/>
              <a:gd name="connsiteX139" fmla="*/ 2959515 w 7559781"/>
              <a:gd name="connsiteY139" fmla="*/ 5892989 h 6398252"/>
              <a:gd name="connsiteX140" fmla="*/ 2816311 w 7559781"/>
              <a:gd name="connsiteY140" fmla="*/ 5808715 h 6398252"/>
              <a:gd name="connsiteX141" fmla="*/ 2791175 w 7559781"/>
              <a:gd name="connsiteY141" fmla="*/ 5826225 h 6398252"/>
              <a:gd name="connsiteX142" fmla="*/ 2788314 w 7559781"/>
              <a:gd name="connsiteY142" fmla="*/ 5910941 h 6398252"/>
              <a:gd name="connsiteX143" fmla="*/ 2904177 w 7559781"/>
              <a:gd name="connsiteY143" fmla="*/ 6125576 h 6398252"/>
              <a:gd name="connsiteX144" fmla="*/ 2935049 w 7559781"/>
              <a:gd name="connsiteY144" fmla="*/ 6134210 h 6398252"/>
              <a:gd name="connsiteX145" fmla="*/ 3133802 w 7559781"/>
              <a:gd name="connsiteY145" fmla="*/ 6191761 h 6398252"/>
              <a:gd name="connsiteX146" fmla="*/ 3148364 w 7559781"/>
              <a:gd name="connsiteY146" fmla="*/ 6236979 h 6398252"/>
              <a:gd name="connsiteX147" fmla="*/ 3093065 w 7559781"/>
              <a:gd name="connsiteY147" fmla="*/ 6359816 h 6398252"/>
              <a:gd name="connsiteX148" fmla="*/ 3046888 w 7559781"/>
              <a:gd name="connsiteY148" fmla="*/ 6398252 h 6398252"/>
              <a:gd name="connsiteX149" fmla="*/ 2881546 w 7559781"/>
              <a:gd name="connsiteY149" fmla="*/ 6398252 h 6398252"/>
              <a:gd name="connsiteX150" fmla="*/ 2852457 w 7559781"/>
              <a:gd name="connsiteY150" fmla="*/ 6375447 h 6398252"/>
              <a:gd name="connsiteX151" fmla="*/ 2818113 w 7559781"/>
              <a:gd name="connsiteY151" fmla="*/ 6273986 h 6398252"/>
              <a:gd name="connsiteX152" fmla="*/ 2794080 w 7559781"/>
              <a:gd name="connsiteY152" fmla="*/ 6190791 h 6398252"/>
              <a:gd name="connsiteX153" fmla="*/ 2638352 w 7559781"/>
              <a:gd name="connsiteY153" fmla="*/ 6054419 h 6398252"/>
              <a:gd name="connsiteX154" fmla="*/ 2532414 w 7559781"/>
              <a:gd name="connsiteY154" fmla="*/ 5984162 h 6398252"/>
              <a:gd name="connsiteX155" fmla="*/ 2507098 w 7559781"/>
              <a:gd name="connsiteY155" fmla="*/ 5960958 h 6398252"/>
              <a:gd name="connsiteX156" fmla="*/ 2405839 w 7559781"/>
              <a:gd name="connsiteY156" fmla="*/ 5868138 h 6398252"/>
              <a:gd name="connsiteX157" fmla="*/ 2363756 w 7559781"/>
              <a:gd name="connsiteY157" fmla="*/ 5863670 h 6398252"/>
              <a:gd name="connsiteX158" fmla="*/ 2145012 w 7559781"/>
              <a:gd name="connsiteY158" fmla="*/ 5779251 h 6398252"/>
              <a:gd name="connsiteX159" fmla="*/ 2141849 w 7559781"/>
              <a:gd name="connsiteY159" fmla="*/ 5730918 h 6398252"/>
              <a:gd name="connsiteX160" fmla="*/ 2078550 w 7559781"/>
              <a:gd name="connsiteY160" fmla="*/ 5619394 h 6398252"/>
              <a:gd name="connsiteX161" fmla="*/ 1176269 w 7559781"/>
              <a:gd name="connsiteY161" fmla="*/ 5390880 h 6398252"/>
              <a:gd name="connsiteX162" fmla="*/ 885227 w 7559781"/>
              <a:gd name="connsiteY162" fmla="*/ 5321492 h 6398252"/>
              <a:gd name="connsiteX163" fmla="*/ 845204 w 7559781"/>
              <a:gd name="connsiteY163" fmla="*/ 5328611 h 6398252"/>
              <a:gd name="connsiteX164" fmla="*/ 802786 w 7559781"/>
              <a:gd name="connsiteY164" fmla="*/ 5398631 h 6398252"/>
              <a:gd name="connsiteX165" fmla="*/ 799591 w 7559781"/>
              <a:gd name="connsiteY165" fmla="*/ 5420388 h 6398252"/>
              <a:gd name="connsiteX166" fmla="*/ 835073 w 7559781"/>
              <a:gd name="connsiteY166" fmla="*/ 5537402 h 6398252"/>
              <a:gd name="connsiteX167" fmla="*/ 870520 w 7559781"/>
              <a:gd name="connsiteY167" fmla="*/ 5538159 h 6398252"/>
              <a:gd name="connsiteX168" fmla="*/ 1077958 w 7559781"/>
              <a:gd name="connsiteY168" fmla="*/ 5601772 h 6398252"/>
              <a:gd name="connsiteX169" fmla="*/ 1085930 w 7559781"/>
              <a:gd name="connsiteY169" fmla="*/ 5631321 h 6398252"/>
              <a:gd name="connsiteX170" fmla="*/ 894813 w 7559781"/>
              <a:gd name="connsiteY170" fmla="*/ 5815258 h 6398252"/>
              <a:gd name="connsiteX171" fmla="*/ 885766 w 7559781"/>
              <a:gd name="connsiteY171" fmla="*/ 5816325 h 6398252"/>
              <a:gd name="connsiteX172" fmla="*/ 798306 w 7559781"/>
              <a:gd name="connsiteY172" fmla="*/ 5755277 h 6398252"/>
              <a:gd name="connsiteX173" fmla="*/ 778802 w 7559781"/>
              <a:gd name="connsiteY173" fmla="*/ 5676166 h 6398252"/>
              <a:gd name="connsiteX174" fmla="*/ 745467 w 7559781"/>
              <a:gd name="connsiteY174" fmla="*/ 5586478 h 6398252"/>
              <a:gd name="connsiteX175" fmla="*/ 503159 w 7559781"/>
              <a:gd name="connsiteY175" fmla="*/ 5397050 h 6398252"/>
              <a:gd name="connsiteX176" fmla="*/ 362716 w 7559781"/>
              <a:gd name="connsiteY176" fmla="*/ 5291643 h 6398252"/>
              <a:gd name="connsiteX177" fmla="*/ 276628 w 7559781"/>
              <a:gd name="connsiteY177" fmla="*/ 5284135 h 6398252"/>
              <a:gd name="connsiteX178" fmla="*/ 207606 w 7559781"/>
              <a:gd name="connsiteY178" fmla="*/ 5293151 h 6398252"/>
              <a:gd name="connsiteX179" fmla="*/ 130140 w 7559781"/>
              <a:gd name="connsiteY179" fmla="*/ 5059193 h 6398252"/>
              <a:gd name="connsiteX180" fmla="*/ 190054 w 7559781"/>
              <a:gd name="connsiteY180" fmla="*/ 5005075 h 6398252"/>
              <a:gd name="connsiteX181" fmla="*/ 338049 w 7559781"/>
              <a:gd name="connsiteY181" fmla="*/ 5012438 h 6398252"/>
              <a:gd name="connsiteX182" fmla="*/ 378872 w 7559781"/>
              <a:gd name="connsiteY182" fmla="*/ 5046466 h 6398252"/>
              <a:gd name="connsiteX183" fmla="*/ 405384 w 7559781"/>
              <a:gd name="connsiteY183" fmla="*/ 5131392 h 6398252"/>
              <a:gd name="connsiteX184" fmla="*/ 455586 w 7559781"/>
              <a:gd name="connsiteY184" fmla="*/ 5227317 h 6398252"/>
              <a:gd name="connsiteX185" fmla="*/ 523720 w 7559781"/>
              <a:gd name="connsiteY185" fmla="*/ 5249967 h 6398252"/>
              <a:gd name="connsiteX186" fmla="*/ 585150 w 7559781"/>
              <a:gd name="connsiteY186" fmla="*/ 5262403 h 6398252"/>
              <a:gd name="connsiteX187" fmla="*/ 620327 w 7559781"/>
              <a:gd name="connsiteY187" fmla="*/ 5246368 h 6398252"/>
              <a:gd name="connsiteX188" fmla="*/ 610870 w 7559781"/>
              <a:gd name="connsiteY188" fmla="*/ 5217627 h 6398252"/>
              <a:gd name="connsiteX189" fmla="*/ 598718 w 7559781"/>
              <a:gd name="connsiteY189" fmla="*/ 5167633 h 6398252"/>
              <a:gd name="connsiteX190" fmla="*/ 565394 w 7559781"/>
              <a:gd name="connsiteY190" fmla="*/ 5087178 h 6398252"/>
              <a:gd name="connsiteX191" fmla="*/ 227865 w 7559781"/>
              <a:gd name="connsiteY191" fmla="*/ 4826675 h 6398252"/>
              <a:gd name="connsiteX192" fmla="*/ 23439 w 7559781"/>
              <a:gd name="connsiteY192" fmla="*/ 4651696 h 6398252"/>
              <a:gd name="connsiteX193" fmla="*/ 7612 w 7559781"/>
              <a:gd name="connsiteY193" fmla="*/ 4587145 h 6398252"/>
              <a:gd name="connsiteX194" fmla="*/ 72434 w 7559781"/>
              <a:gd name="connsiteY194" fmla="*/ 4588111 h 6398252"/>
              <a:gd name="connsiteX195" fmla="*/ 134364 w 7559781"/>
              <a:gd name="connsiteY195" fmla="*/ 4557540 h 6398252"/>
              <a:gd name="connsiteX196" fmla="*/ 262522 w 7559781"/>
              <a:gd name="connsiteY196" fmla="*/ 4422831 h 6398252"/>
              <a:gd name="connsiteX197" fmla="*/ 391909 w 7559781"/>
              <a:gd name="connsiteY197" fmla="*/ 4417205 h 6398252"/>
              <a:gd name="connsiteX198" fmla="*/ 600879 w 7559781"/>
              <a:gd name="connsiteY198" fmla="*/ 4468049 h 6398252"/>
              <a:gd name="connsiteX199" fmla="*/ 653191 w 7559781"/>
              <a:gd name="connsiteY199" fmla="*/ 4475045 h 6398252"/>
              <a:gd name="connsiteX200" fmla="*/ 863768 w 7559781"/>
              <a:gd name="connsiteY200" fmla="*/ 4431072 h 6398252"/>
              <a:gd name="connsiteX201" fmla="*/ 869396 w 7559781"/>
              <a:gd name="connsiteY201" fmla="*/ 4423009 h 6398252"/>
              <a:gd name="connsiteX202" fmla="*/ 855492 w 7559781"/>
              <a:gd name="connsiteY202" fmla="*/ 4405924 h 6398252"/>
              <a:gd name="connsiteX203" fmla="*/ 900536 w 7559781"/>
              <a:gd name="connsiteY203" fmla="*/ 4399541 h 6398252"/>
              <a:gd name="connsiteX204" fmla="*/ 893230 w 7559781"/>
              <a:gd name="connsiteY204" fmla="*/ 4358467 h 6398252"/>
              <a:gd name="connsiteX205" fmla="*/ 876539 w 7559781"/>
              <a:gd name="connsiteY205" fmla="*/ 4295154 h 6398252"/>
              <a:gd name="connsiteX206" fmla="*/ 845815 w 7559781"/>
              <a:gd name="connsiteY206" fmla="*/ 4259873 h 6398252"/>
              <a:gd name="connsiteX207" fmla="*/ 835762 w 7559781"/>
              <a:gd name="connsiteY207" fmla="*/ 4249165 h 6398252"/>
              <a:gd name="connsiteX208" fmla="*/ 833169 w 7559781"/>
              <a:gd name="connsiteY208" fmla="*/ 4164331 h 6398252"/>
              <a:gd name="connsiteX209" fmla="*/ 860987 w 7559781"/>
              <a:gd name="connsiteY209" fmla="*/ 4021392 h 6398252"/>
              <a:gd name="connsiteX210" fmla="*/ 855627 w 7559781"/>
              <a:gd name="connsiteY210" fmla="*/ 3997355 h 6398252"/>
              <a:gd name="connsiteX211" fmla="*/ 857896 w 7559781"/>
              <a:gd name="connsiteY211" fmla="*/ 3979566 h 6398252"/>
              <a:gd name="connsiteX212" fmla="*/ 904926 w 7559781"/>
              <a:gd name="connsiteY212" fmla="*/ 3929370 h 6398252"/>
              <a:gd name="connsiteX213" fmla="*/ 927722 w 7559781"/>
              <a:gd name="connsiteY213" fmla="*/ 3923141 h 6398252"/>
              <a:gd name="connsiteX214" fmla="*/ 958099 w 7559781"/>
              <a:gd name="connsiteY214" fmla="*/ 3886229 h 6398252"/>
              <a:gd name="connsiteX215" fmla="*/ 969819 w 7559781"/>
              <a:gd name="connsiteY215" fmla="*/ 3799392 h 6398252"/>
              <a:gd name="connsiteX216" fmla="*/ 980349 w 7559781"/>
              <a:gd name="connsiteY216" fmla="*/ 3748626 h 6398252"/>
              <a:gd name="connsiteX217" fmla="*/ 976212 w 7559781"/>
              <a:gd name="connsiteY217" fmla="*/ 3667327 h 6398252"/>
              <a:gd name="connsiteX218" fmla="*/ 961192 w 7559781"/>
              <a:gd name="connsiteY218" fmla="*/ 3604261 h 6398252"/>
              <a:gd name="connsiteX219" fmla="*/ 893033 w 7559781"/>
              <a:gd name="connsiteY219" fmla="*/ 3425692 h 6398252"/>
              <a:gd name="connsiteX220" fmla="*/ 736411 w 7559781"/>
              <a:gd name="connsiteY220" fmla="*/ 2899404 h 6398252"/>
              <a:gd name="connsiteX221" fmla="*/ 623276 w 7559781"/>
              <a:gd name="connsiteY221" fmla="*/ 2361035 h 6398252"/>
              <a:gd name="connsiteX222" fmla="*/ 597246 w 7559781"/>
              <a:gd name="connsiteY222" fmla="*/ 2174973 h 6398252"/>
              <a:gd name="connsiteX223" fmla="*/ 603948 w 7559781"/>
              <a:gd name="connsiteY223" fmla="*/ 1949951 h 6398252"/>
              <a:gd name="connsiteX224" fmla="*/ 681500 w 7559781"/>
              <a:gd name="connsiteY224" fmla="*/ 1738403 h 6398252"/>
              <a:gd name="connsiteX225" fmla="*/ 732226 w 7559781"/>
              <a:gd name="connsiteY225" fmla="*/ 1672338 h 6398252"/>
              <a:gd name="connsiteX226" fmla="*/ 857594 w 7559781"/>
              <a:gd name="connsiteY226" fmla="*/ 1628852 h 6398252"/>
              <a:gd name="connsiteX227" fmla="*/ 933731 w 7559781"/>
              <a:gd name="connsiteY227" fmla="*/ 1610966 h 6398252"/>
              <a:gd name="connsiteX228" fmla="*/ 1280997 w 7559781"/>
              <a:gd name="connsiteY228" fmla="*/ 1691000 h 6398252"/>
              <a:gd name="connsiteX229" fmla="*/ 1618617 w 7559781"/>
              <a:gd name="connsiteY229" fmla="*/ 2065031 h 6398252"/>
              <a:gd name="connsiteX230" fmla="*/ 1712844 w 7559781"/>
              <a:gd name="connsiteY230" fmla="*/ 2182463 h 6398252"/>
              <a:gd name="connsiteX231" fmla="*/ 1735245 w 7559781"/>
              <a:gd name="connsiteY231" fmla="*/ 2204557 h 6398252"/>
              <a:gd name="connsiteX232" fmla="*/ 1810774 w 7559781"/>
              <a:gd name="connsiteY232" fmla="*/ 2195469 h 6398252"/>
              <a:gd name="connsiteX233" fmla="*/ 1895815 w 7559781"/>
              <a:gd name="connsiteY233" fmla="*/ 1977158 h 6398252"/>
              <a:gd name="connsiteX234" fmla="*/ 1964162 w 7559781"/>
              <a:gd name="connsiteY234" fmla="*/ 1695537 h 6398252"/>
              <a:gd name="connsiteX235" fmla="*/ 2226201 w 7559781"/>
              <a:gd name="connsiteY235" fmla="*/ 1394135 h 6398252"/>
              <a:gd name="connsiteX236" fmla="*/ 2540313 w 7559781"/>
              <a:gd name="connsiteY236" fmla="*/ 1199190 h 6398252"/>
              <a:gd name="connsiteX237" fmla="*/ 2673055 w 7559781"/>
              <a:gd name="connsiteY237" fmla="*/ 1154394 h 6398252"/>
              <a:gd name="connsiteX238" fmla="*/ 2769264 w 7559781"/>
              <a:gd name="connsiteY238" fmla="*/ 1130219 h 6398252"/>
              <a:gd name="connsiteX239" fmla="*/ 3029264 w 7559781"/>
              <a:gd name="connsiteY239" fmla="*/ 1110598 h 6398252"/>
              <a:gd name="connsiteX240" fmla="*/ 3170754 w 7559781"/>
              <a:gd name="connsiteY240" fmla="*/ 980581 h 6398252"/>
              <a:gd name="connsiteX241" fmla="*/ 3147978 w 7559781"/>
              <a:gd name="connsiteY241" fmla="*/ 956382 h 6398252"/>
              <a:gd name="connsiteX242" fmla="*/ 3108434 w 7559781"/>
              <a:gd name="connsiteY242" fmla="*/ 950920 h 6398252"/>
              <a:gd name="connsiteX243" fmla="*/ 3078833 w 7559781"/>
              <a:gd name="connsiteY243" fmla="*/ 921957 h 6398252"/>
              <a:gd name="connsiteX244" fmla="*/ 3033355 w 7559781"/>
              <a:gd name="connsiteY244" fmla="*/ 880064 h 6398252"/>
              <a:gd name="connsiteX245" fmla="*/ 2988040 w 7559781"/>
              <a:gd name="connsiteY245" fmla="*/ 869653 h 6398252"/>
              <a:gd name="connsiteX246" fmla="*/ 2942322 w 7559781"/>
              <a:gd name="connsiteY246" fmla="*/ 789772 h 6398252"/>
              <a:gd name="connsiteX247" fmla="*/ 2964930 w 7559781"/>
              <a:gd name="connsiteY247" fmla="*/ 733596 h 6398252"/>
              <a:gd name="connsiteX248" fmla="*/ 2971644 w 7559781"/>
              <a:gd name="connsiteY248" fmla="*/ 704151 h 6398252"/>
              <a:gd name="connsiteX249" fmla="*/ 2987543 w 7559781"/>
              <a:gd name="connsiteY249" fmla="*/ 637761 h 6398252"/>
              <a:gd name="connsiteX250" fmla="*/ 2992164 w 7559781"/>
              <a:gd name="connsiteY250" fmla="*/ 617923 h 6398252"/>
              <a:gd name="connsiteX251" fmla="*/ 2928939 w 7559781"/>
              <a:gd name="connsiteY251" fmla="*/ 512907 h 6398252"/>
              <a:gd name="connsiteX252" fmla="*/ 2933322 w 7559781"/>
              <a:gd name="connsiteY252" fmla="*/ 455083 h 6398252"/>
              <a:gd name="connsiteX253" fmla="*/ 2965105 w 7559781"/>
              <a:gd name="connsiteY253" fmla="*/ 401621 h 6398252"/>
              <a:gd name="connsiteX254" fmla="*/ 3045424 w 7559781"/>
              <a:gd name="connsiteY254" fmla="*/ 315624 h 6398252"/>
              <a:gd name="connsiteX255" fmla="*/ 3142860 w 7559781"/>
              <a:gd name="connsiteY255" fmla="*/ 283083 h 6398252"/>
              <a:gd name="connsiteX256" fmla="*/ 3199716 w 7559781"/>
              <a:gd name="connsiteY256" fmla="*/ 303394 h 6398252"/>
              <a:gd name="connsiteX257" fmla="*/ 3227980 w 7559781"/>
              <a:gd name="connsiteY257" fmla="*/ 355412 h 6398252"/>
              <a:gd name="connsiteX258" fmla="*/ 3288768 w 7559781"/>
              <a:gd name="connsiteY258" fmla="*/ 397843 h 6398252"/>
              <a:gd name="connsiteX259" fmla="*/ 3345291 w 7559781"/>
              <a:gd name="connsiteY259" fmla="*/ 355193 h 6398252"/>
              <a:gd name="connsiteX260" fmla="*/ 3466152 w 7559781"/>
              <a:gd name="connsiteY260" fmla="*/ 139747 h 6398252"/>
              <a:gd name="connsiteX261" fmla="*/ 3553861 w 7559781"/>
              <a:gd name="connsiteY261" fmla="*/ 61670 h 6398252"/>
              <a:gd name="connsiteX262" fmla="*/ 3840087 w 7559781"/>
              <a:gd name="connsiteY262" fmla="*/ 1748 h 63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7559781" h="6398252">
                <a:moveTo>
                  <a:pt x="984637" y="4087029"/>
                </a:moveTo>
                <a:cubicBezTo>
                  <a:pt x="965936" y="4083402"/>
                  <a:pt x="949624" y="4093637"/>
                  <a:pt x="939567" y="4114985"/>
                </a:cubicBezTo>
                <a:cubicBezTo>
                  <a:pt x="937157" y="4119760"/>
                  <a:pt x="931341" y="4126770"/>
                  <a:pt x="926941" y="4126468"/>
                </a:cubicBezTo>
                <a:cubicBezTo>
                  <a:pt x="895272" y="4125579"/>
                  <a:pt x="895241" y="4146773"/>
                  <a:pt x="895393" y="4169019"/>
                </a:cubicBezTo>
                <a:cubicBezTo>
                  <a:pt x="895361" y="4190214"/>
                  <a:pt x="893654" y="4211162"/>
                  <a:pt x="894052" y="4231736"/>
                </a:cubicBezTo>
                <a:cubicBezTo>
                  <a:pt x="894405" y="4264269"/>
                  <a:pt x="910241" y="4289161"/>
                  <a:pt x="934996" y="4309205"/>
                </a:cubicBezTo>
                <a:cubicBezTo>
                  <a:pt x="955218" y="4325167"/>
                  <a:pt x="967671" y="4321866"/>
                  <a:pt x="971167" y="4295709"/>
                </a:cubicBezTo>
                <a:cubicBezTo>
                  <a:pt x="973681" y="4276247"/>
                  <a:pt x="968263" y="4254938"/>
                  <a:pt x="965136" y="4234307"/>
                </a:cubicBezTo>
                <a:cubicBezTo>
                  <a:pt x="962069" y="4210947"/>
                  <a:pt x="957325" y="4187343"/>
                  <a:pt x="953206" y="4164172"/>
                </a:cubicBezTo>
                <a:cubicBezTo>
                  <a:pt x="956798" y="4162988"/>
                  <a:pt x="960391" y="4161806"/>
                  <a:pt x="963984" y="4160625"/>
                </a:cubicBezTo>
                <a:cubicBezTo>
                  <a:pt x="969508" y="4167247"/>
                  <a:pt x="978813" y="4173741"/>
                  <a:pt x="979502" y="4180682"/>
                </a:cubicBezTo>
                <a:cubicBezTo>
                  <a:pt x="984457" y="4223805"/>
                  <a:pt x="993377" y="4267855"/>
                  <a:pt x="987857" y="4310126"/>
                </a:cubicBezTo>
                <a:cubicBezTo>
                  <a:pt x="985916" y="4341982"/>
                  <a:pt x="990657" y="4365587"/>
                  <a:pt x="1007301" y="4391963"/>
                </a:cubicBezTo>
                <a:cubicBezTo>
                  <a:pt x="1045320" y="4370532"/>
                  <a:pt x="1085766" y="4353559"/>
                  <a:pt x="1106349" y="4313499"/>
                </a:cubicBezTo>
                <a:cubicBezTo>
                  <a:pt x="1119700" y="4287764"/>
                  <a:pt x="1126414" y="4258319"/>
                  <a:pt x="1136851" y="4231473"/>
                </a:cubicBezTo>
                <a:cubicBezTo>
                  <a:pt x="1144633" y="4211073"/>
                  <a:pt x="1140581" y="4194409"/>
                  <a:pt x="1123647" y="4181666"/>
                </a:cubicBezTo>
                <a:cubicBezTo>
                  <a:pt x="1083760" y="4152904"/>
                  <a:pt x="1044742" y="4122901"/>
                  <a:pt x="1003989" y="4095379"/>
                </a:cubicBezTo>
                <a:cubicBezTo>
                  <a:pt x="997369" y="4090988"/>
                  <a:pt x="990870" y="4088238"/>
                  <a:pt x="984637" y="4087029"/>
                </a:cubicBezTo>
                <a:close/>
                <a:moveTo>
                  <a:pt x="1712659" y="3790465"/>
                </a:moveTo>
                <a:cubicBezTo>
                  <a:pt x="1695199" y="3790039"/>
                  <a:pt x="1677339" y="3803402"/>
                  <a:pt x="1659342" y="3830507"/>
                </a:cubicBezTo>
                <a:cubicBezTo>
                  <a:pt x="1656428" y="3829396"/>
                  <a:pt x="1653513" y="3828283"/>
                  <a:pt x="1650167" y="3827792"/>
                </a:cubicBezTo>
                <a:cubicBezTo>
                  <a:pt x="1634616" y="3877824"/>
                  <a:pt x="1614667" y="3927549"/>
                  <a:pt x="1603705" y="3978939"/>
                </a:cubicBezTo>
                <a:cubicBezTo>
                  <a:pt x="1588928" y="4051649"/>
                  <a:pt x="1593183" y="4127494"/>
                  <a:pt x="1572955" y="4200087"/>
                </a:cubicBezTo>
                <a:cubicBezTo>
                  <a:pt x="1570918" y="4206971"/>
                  <a:pt x="1572851" y="4214777"/>
                  <a:pt x="1573541" y="4221716"/>
                </a:cubicBezTo>
                <a:cubicBezTo>
                  <a:pt x="1586657" y="4344337"/>
                  <a:pt x="1599774" y="4466959"/>
                  <a:pt x="1614564" y="4589825"/>
                </a:cubicBezTo>
                <a:cubicBezTo>
                  <a:pt x="1619388" y="4629170"/>
                  <a:pt x="1627992" y="4668384"/>
                  <a:pt x="1638516" y="4706174"/>
                </a:cubicBezTo>
                <a:cubicBezTo>
                  <a:pt x="1646301" y="4734669"/>
                  <a:pt x="1667519" y="4753168"/>
                  <a:pt x="1698626" y="4750896"/>
                </a:cubicBezTo>
                <a:cubicBezTo>
                  <a:pt x="1732890" y="4748063"/>
                  <a:pt x="1740476" y="4766272"/>
                  <a:pt x="1739458" y="4794160"/>
                </a:cubicBezTo>
                <a:cubicBezTo>
                  <a:pt x="1738236" y="4851422"/>
                  <a:pt x="1736578" y="4909304"/>
                  <a:pt x="1735974" y="4966998"/>
                </a:cubicBezTo>
                <a:cubicBezTo>
                  <a:pt x="1735744" y="5026801"/>
                  <a:pt x="1758214" y="5055400"/>
                  <a:pt x="1816297" y="5067345"/>
                </a:cubicBezTo>
                <a:cubicBezTo>
                  <a:pt x="2046273" y="5117171"/>
                  <a:pt x="2273722" y="5177224"/>
                  <a:pt x="2491237" y="5270011"/>
                </a:cubicBezTo>
                <a:cubicBezTo>
                  <a:pt x="2552375" y="5296082"/>
                  <a:pt x="2616789" y="5316135"/>
                  <a:pt x="2680829" y="5334082"/>
                </a:cubicBezTo>
                <a:cubicBezTo>
                  <a:pt x="2720876" y="5345432"/>
                  <a:pt x="2727430" y="5333400"/>
                  <a:pt x="2721796" y="5292568"/>
                </a:cubicBezTo>
                <a:cubicBezTo>
                  <a:pt x="2714292" y="5241206"/>
                  <a:pt x="2708706" y="5188416"/>
                  <a:pt x="2710433" y="5137040"/>
                </a:cubicBezTo>
                <a:cubicBezTo>
                  <a:pt x="2712907" y="5040984"/>
                  <a:pt x="2783050" y="4989392"/>
                  <a:pt x="2852948" y="4939474"/>
                </a:cubicBezTo>
                <a:cubicBezTo>
                  <a:pt x="2863597" y="4932148"/>
                  <a:pt x="2878776" y="4928905"/>
                  <a:pt x="2891790" y="4928763"/>
                </a:cubicBezTo>
                <a:cubicBezTo>
                  <a:pt x="2969250" y="4927483"/>
                  <a:pt x="3041036" y="4946225"/>
                  <a:pt x="3101405" y="4998509"/>
                </a:cubicBezTo>
                <a:cubicBezTo>
                  <a:pt x="3123241" y="5017442"/>
                  <a:pt x="3142483" y="5040096"/>
                  <a:pt x="3164510" y="5060084"/>
                </a:cubicBezTo>
                <a:cubicBezTo>
                  <a:pt x="3178098" y="5072336"/>
                  <a:pt x="3190644" y="5094008"/>
                  <a:pt x="3214670" y="5079413"/>
                </a:cubicBezTo>
                <a:cubicBezTo>
                  <a:pt x="3246990" y="5059539"/>
                  <a:pt x="3257312" y="5038147"/>
                  <a:pt x="3249585" y="5006924"/>
                </a:cubicBezTo>
                <a:cubicBezTo>
                  <a:pt x="3238558" y="4963249"/>
                  <a:pt x="3231123" y="4918395"/>
                  <a:pt x="3216504" y="4875901"/>
                </a:cubicBezTo>
                <a:cubicBezTo>
                  <a:pt x="3195352" y="4815012"/>
                  <a:pt x="3193230" y="4757260"/>
                  <a:pt x="3227364" y="4701750"/>
                </a:cubicBezTo>
                <a:cubicBezTo>
                  <a:pt x="3236081" y="4686618"/>
                  <a:pt x="3247898" y="4673650"/>
                  <a:pt x="3255997" y="4658086"/>
                </a:cubicBezTo>
                <a:cubicBezTo>
                  <a:pt x="3265638" y="4638984"/>
                  <a:pt x="3272366" y="4618775"/>
                  <a:pt x="3280147" y="4598377"/>
                </a:cubicBezTo>
                <a:cubicBezTo>
                  <a:pt x="3259691" y="4593321"/>
                  <a:pt x="3239479" y="4586594"/>
                  <a:pt x="3218589" y="4582159"/>
                </a:cubicBezTo>
                <a:cubicBezTo>
                  <a:pt x="3209602" y="4580499"/>
                  <a:pt x="3199934" y="4581132"/>
                  <a:pt x="3190700" y="4581144"/>
                </a:cubicBezTo>
                <a:cubicBezTo>
                  <a:pt x="3106791" y="4579769"/>
                  <a:pt x="3024240" y="4573807"/>
                  <a:pt x="2942961" y="4547516"/>
                </a:cubicBezTo>
                <a:cubicBezTo>
                  <a:pt x="2762055" y="4489507"/>
                  <a:pt x="2579849" y="4433357"/>
                  <a:pt x="2398508" y="4375969"/>
                </a:cubicBezTo>
                <a:cubicBezTo>
                  <a:pt x="2234467" y="4324196"/>
                  <a:pt x="2094541" y="4233908"/>
                  <a:pt x="1970318" y="4115834"/>
                </a:cubicBezTo>
                <a:cubicBezTo>
                  <a:pt x="1884133" y="4034460"/>
                  <a:pt x="1820544" y="3936569"/>
                  <a:pt x="1763579" y="3833155"/>
                </a:cubicBezTo>
                <a:cubicBezTo>
                  <a:pt x="1747181" y="3805105"/>
                  <a:pt x="1730120" y="3790891"/>
                  <a:pt x="1712659" y="3790465"/>
                </a:cubicBezTo>
                <a:close/>
                <a:moveTo>
                  <a:pt x="2263564" y="2436221"/>
                </a:moveTo>
                <a:cubicBezTo>
                  <a:pt x="2254359" y="2439828"/>
                  <a:pt x="2247103" y="2447909"/>
                  <a:pt x="2242194" y="2461548"/>
                </a:cubicBezTo>
                <a:cubicBezTo>
                  <a:pt x="2227873" y="2503213"/>
                  <a:pt x="2212745" y="2543388"/>
                  <a:pt x="2200097" y="2585297"/>
                </a:cubicBezTo>
                <a:cubicBezTo>
                  <a:pt x="2197196" y="2593419"/>
                  <a:pt x="2199140" y="2610459"/>
                  <a:pt x="2203915" y="2612870"/>
                </a:cubicBezTo>
                <a:cubicBezTo>
                  <a:pt x="2213898" y="2617070"/>
                  <a:pt x="2230013" y="2619093"/>
                  <a:pt x="2237689" y="2613381"/>
                </a:cubicBezTo>
                <a:cubicBezTo>
                  <a:pt x="2264556" y="2593391"/>
                  <a:pt x="2288756" y="2570615"/>
                  <a:pt x="2318035" y="2545851"/>
                </a:cubicBezTo>
                <a:cubicBezTo>
                  <a:pt x="2320924" y="2528495"/>
                  <a:pt x="2322444" y="2506493"/>
                  <a:pt x="2327500" y="2486037"/>
                </a:cubicBezTo>
                <a:cubicBezTo>
                  <a:pt x="2330950" y="2471842"/>
                  <a:pt x="2329124" y="2461573"/>
                  <a:pt x="2323489" y="2453950"/>
                </a:cubicBezTo>
                <a:cubicBezTo>
                  <a:pt x="2317854" y="2446328"/>
                  <a:pt x="2308413" y="2441351"/>
                  <a:pt x="2296634" y="2437742"/>
                </a:cubicBezTo>
                <a:cubicBezTo>
                  <a:pt x="2283925" y="2433483"/>
                  <a:pt x="2272770" y="2432615"/>
                  <a:pt x="2263564" y="2436221"/>
                </a:cubicBezTo>
                <a:close/>
                <a:moveTo>
                  <a:pt x="3840087" y="1748"/>
                </a:moveTo>
                <a:cubicBezTo>
                  <a:pt x="3872902" y="4791"/>
                  <a:pt x="3906155" y="11916"/>
                  <a:pt x="3939945" y="23970"/>
                </a:cubicBezTo>
                <a:cubicBezTo>
                  <a:pt x="3972434" y="35578"/>
                  <a:pt x="4006524" y="40922"/>
                  <a:pt x="4039690" y="50236"/>
                </a:cubicBezTo>
                <a:cubicBezTo>
                  <a:pt x="4052834" y="53874"/>
                  <a:pt x="4065729" y="59186"/>
                  <a:pt x="4075841" y="67168"/>
                </a:cubicBezTo>
                <a:cubicBezTo>
                  <a:pt x="4129876" y="111342"/>
                  <a:pt x="4180695" y="158805"/>
                  <a:pt x="4236461" y="200498"/>
                </a:cubicBezTo>
                <a:cubicBezTo>
                  <a:pt x="4295518" y="245409"/>
                  <a:pt x="4331415" y="303675"/>
                  <a:pt x="4344152" y="375295"/>
                </a:cubicBezTo>
                <a:cubicBezTo>
                  <a:pt x="4364382" y="489046"/>
                  <a:pt x="4364906" y="601954"/>
                  <a:pt x="4321427" y="711824"/>
                </a:cubicBezTo>
                <a:cubicBezTo>
                  <a:pt x="4306542" y="750328"/>
                  <a:pt x="4293086" y="790749"/>
                  <a:pt x="4284466" y="830857"/>
                </a:cubicBezTo>
                <a:cubicBezTo>
                  <a:pt x="4280524" y="848398"/>
                  <a:pt x="4283099" y="875104"/>
                  <a:pt x="4294394" y="886677"/>
                </a:cubicBezTo>
                <a:cubicBezTo>
                  <a:pt x="4312020" y="906361"/>
                  <a:pt x="4310056" y="919749"/>
                  <a:pt x="4294713" y="940406"/>
                </a:cubicBezTo>
                <a:cubicBezTo>
                  <a:pt x="4325540" y="960999"/>
                  <a:pt x="4358954" y="968640"/>
                  <a:pt x="4393161" y="968531"/>
                </a:cubicBezTo>
                <a:cubicBezTo>
                  <a:pt x="4426934" y="969044"/>
                  <a:pt x="4459772" y="964292"/>
                  <a:pt x="4493172" y="962697"/>
                </a:cubicBezTo>
                <a:cubicBezTo>
                  <a:pt x="4515230" y="961490"/>
                  <a:pt x="4537725" y="959664"/>
                  <a:pt x="4559294" y="961801"/>
                </a:cubicBezTo>
                <a:cubicBezTo>
                  <a:pt x="4629886" y="967718"/>
                  <a:pt x="4699224" y="963534"/>
                  <a:pt x="4764125" y="931348"/>
                </a:cubicBezTo>
                <a:cubicBezTo>
                  <a:pt x="4778555" y="923893"/>
                  <a:pt x="4796401" y="923435"/>
                  <a:pt x="4813253" y="920438"/>
                </a:cubicBezTo>
                <a:cubicBezTo>
                  <a:pt x="5024147" y="881300"/>
                  <a:pt x="5234982" y="844888"/>
                  <a:pt x="5445934" y="803025"/>
                </a:cubicBezTo>
                <a:cubicBezTo>
                  <a:pt x="5527714" y="786306"/>
                  <a:pt x="5606623" y="756516"/>
                  <a:pt x="5687652" y="735587"/>
                </a:cubicBezTo>
                <a:cubicBezTo>
                  <a:pt x="5907508" y="679643"/>
                  <a:pt x="6131511" y="665337"/>
                  <a:pt x="6356825" y="658404"/>
                </a:cubicBezTo>
                <a:cubicBezTo>
                  <a:pt x="6498979" y="654308"/>
                  <a:pt x="6641812" y="647921"/>
                  <a:pt x="6780265" y="610800"/>
                </a:cubicBezTo>
                <a:cubicBezTo>
                  <a:pt x="6844011" y="593488"/>
                  <a:pt x="6907682" y="569669"/>
                  <a:pt x="6967693" y="540523"/>
                </a:cubicBezTo>
                <a:cubicBezTo>
                  <a:pt x="7059721" y="495905"/>
                  <a:pt x="7155811" y="477185"/>
                  <a:pt x="7256702" y="479342"/>
                </a:cubicBezTo>
                <a:cubicBezTo>
                  <a:pt x="7279043" y="479717"/>
                  <a:pt x="7292263" y="482255"/>
                  <a:pt x="7301305" y="489950"/>
                </a:cubicBezTo>
                <a:cubicBezTo>
                  <a:pt x="7310346" y="497646"/>
                  <a:pt x="7315213" y="510500"/>
                  <a:pt x="7320848" y="531498"/>
                </a:cubicBezTo>
                <a:cubicBezTo>
                  <a:pt x="7324151" y="543949"/>
                  <a:pt x="7334334" y="558438"/>
                  <a:pt x="7345557" y="563503"/>
                </a:cubicBezTo>
                <a:cubicBezTo>
                  <a:pt x="7375260" y="577779"/>
                  <a:pt x="7387806" y="599451"/>
                  <a:pt x="7386299" y="630688"/>
                </a:cubicBezTo>
                <a:cubicBezTo>
                  <a:pt x="7385328" y="646614"/>
                  <a:pt x="7389929" y="657206"/>
                  <a:pt x="7407962" y="657800"/>
                </a:cubicBezTo>
                <a:cubicBezTo>
                  <a:pt x="7435850" y="658818"/>
                  <a:pt x="7453781" y="674099"/>
                  <a:pt x="7466701" y="697879"/>
                </a:cubicBezTo>
                <a:cubicBezTo>
                  <a:pt x="7473349" y="710822"/>
                  <a:pt x="7483403" y="721528"/>
                  <a:pt x="7492779" y="734530"/>
                </a:cubicBezTo>
                <a:cubicBezTo>
                  <a:pt x="7485044" y="742969"/>
                  <a:pt x="7477496" y="752460"/>
                  <a:pt x="7462893" y="768096"/>
                </a:cubicBezTo>
                <a:cubicBezTo>
                  <a:pt x="7480984" y="765965"/>
                  <a:pt x="7491703" y="765144"/>
                  <a:pt x="7500996" y="762406"/>
                </a:cubicBezTo>
                <a:cubicBezTo>
                  <a:pt x="7525093" y="754317"/>
                  <a:pt x="7540469" y="761361"/>
                  <a:pt x="7550665" y="785081"/>
                </a:cubicBezTo>
                <a:cubicBezTo>
                  <a:pt x="7560427" y="809422"/>
                  <a:pt x="7568269" y="835192"/>
                  <a:pt x="7541459" y="852457"/>
                </a:cubicBezTo>
                <a:cubicBezTo>
                  <a:pt x="7507838" y="874190"/>
                  <a:pt x="7472415" y="891901"/>
                  <a:pt x="7438420" y="911528"/>
                </a:cubicBezTo>
                <a:cubicBezTo>
                  <a:pt x="7429071" y="916994"/>
                  <a:pt x="7422576" y="926299"/>
                  <a:pt x="7414221" y="934302"/>
                </a:cubicBezTo>
                <a:cubicBezTo>
                  <a:pt x="7422472" y="940985"/>
                  <a:pt x="7431155" y="947046"/>
                  <a:pt x="7439406" y="953728"/>
                </a:cubicBezTo>
                <a:cubicBezTo>
                  <a:pt x="7446417" y="959543"/>
                  <a:pt x="7456341" y="966470"/>
                  <a:pt x="7457033" y="973410"/>
                </a:cubicBezTo>
                <a:cubicBezTo>
                  <a:pt x="7457536" y="979298"/>
                  <a:pt x="7448503" y="989597"/>
                  <a:pt x="7441505" y="993014"/>
                </a:cubicBezTo>
                <a:cubicBezTo>
                  <a:pt x="7391032" y="1017747"/>
                  <a:pt x="7342887" y="1021964"/>
                  <a:pt x="7285844" y="1000596"/>
                </a:cubicBezTo>
                <a:cubicBezTo>
                  <a:pt x="7184660" y="963179"/>
                  <a:pt x="7078162" y="938657"/>
                  <a:pt x="6973888" y="908309"/>
                </a:cubicBezTo>
                <a:cubicBezTo>
                  <a:pt x="6969299" y="906951"/>
                  <a:pt x="6963226" y="906401"/>
                  <a:pt x="6958581" y="907771"/>
                </a:cubicBezTo>
                <a:cubicBezTo>
                  <a:pt x="6817763" y="937705"/>
                  <a:pt x="6675195" y="911993"/>
                  <a:pt x="6538171" y="951032"/>
                </a:cubicBezTo>
                <a:cubicBezTo>
                  <a:pt x="6457516" y="974070"/>
                  <a:pt x="6376920" y="994377"/>
                  <a:pt x="6298069" y="1021442"/>
                </a:cubicBezTo>
                <a:cubicBezTo>
                  <a:pt x="6148604" y="1073016"/>
                  <a:pt x="6001561" y="1129047"/>
                  <a:pt x="5839699" y="1132301"/>
                </a:cubicBezTo>
                <a:cubicBezTo>
                  <a:pt x="5785540" y="1133242"/>
                  <a:pt x="5731966" y="1155807"/>
                  <a:pt x="5678379" y="1169141"/>
                </a:cubicBezTo>
                <a:cubicBezTo>
                  <a:pt x="5638918" y="1179420"/>
                  <a:pt x="5600395" y="1194963"/>
                  <a:pt x="5559997" y="1199975"/>
                </a:cubicBezTo>
                <a:cubicBezTo>
                  <a:pt x="5512226" y="1206299"/>
                  <a:pt x="5469921" y="1221971"/>
                  <a:pt x="5426071" y="1241180"/>
                </a:cubicBezTo>
                <a:cubicBezTo>
                  <a:pt x="5355528" y="1272197"/>
                  <a:pt x="5282752" y="1299810"/>
                  <a:pt x="5210032" y="1324694"/>
                </a:cubicBezTo>
                <a:cubicBezTo>
                  <a:pt x="5031826" y="1385725"/>
                  <a:pt x="4853245" y="1444650"/>
                  <a:pt x="4674231" y="1504197"/>
                </a:cubicBezTo>
                <a:cubicBezTo>
                  <a:pt x="4652675" y="1511291"/>
                  <a:pt x="4631060" y="1521109"/>
                  <a:pt x="4608323" y="1524611"/>
                </a:cubicBezTo>
                <a:cubicBezTo>
                  <a:pt x="4557146" y="1533169"/>
                  <a:pt x="4521677" y="1562838"/>
                  <a:pt x="4493723" y="1604210"/>
                </a:cubicBezTo>
                <a:cubicBezTo>
                  <a:pt x="4391918" y="1752704"/>
                  <a:pt x="4289494" y="1900762"/>
                  <a:pt x="4188931" y="2050123"/>
                </a:cubicBezTo>
                <a:cubicBezTo>
                  <a:pt x="4176994" y="2068544"/>
                  <a:pt x="4174119" y="2095132"/>
                  <a:pt x="4173839" y="2118000"/>
                </a:cubicBezTo>
                <a:cubicBezTo>
                  <a:pt x="4172556" y="2177988"/>
                  <a:pt x="4176915" y="2239147"/>
                  <a:pt x="4175630" y="2299137"/>
                </a:cubicBezTo>
                <a:cubicBezTo>
                  <a:pt x="4174687" y="2333530"/>
                  <a:pt x="4181171" y="2363888"/>
                  <a:pt x="4204568" y="2388522"/>
                </a:cubicBezTo>
                <a:cubicBezTo>
                  <a:pt x="4245589" y="2432837"/>
                  <a:pt x="4291678" y="2465928"/>
                  <a:pt x="4356802" y="2462495"/>
                </a:cubicBezTo>
                <a:cubicBezTo>
                  <a:pt x="4387477" y="2460843"/>
                  <a:pt x="4417472" y="2461483"/>
                  <a:pt x="4448025" y="2465285"/>
                </a:cubicBezTo>
                <a:cubicBezTo>
                  <a:pt x="4535541" y="2474710"/>
                  <a:pt x="4627072" y="2521995"/>
                  <a:pt x="4640809" y="2645050"/>
                </a:cubicBezTo>
                <a:cubicBezTo>
                  <a:pt x="4651595" y="2739292"/>
                  <a:pt x="4673099" y="2832714"/>
                  <a:pt x="4691258" y="2925644"/>
                </a:cubicBezTo>
                <a:cubicBezTo>
                  <a:pt x="4698997" y="2966101"/>
                  <a:pt x="4694645" y="3002731"/>
                  <a:pt x="4682677" y="3042346"/>
                </a:cubicBezTo>
                <a:cubicBezTo>
                  <a:pt x="4636157" y="3196219"/>
                  <a:pt x="4593172" y="3351635"/>
                  <a:pt x="4549566" y="3506618"/>
                </a:cubicBezTo>
                <a:cubicBezTo>
                  <a:pt x="4479133" y="3758189"/>
                  <a:pt x="4369204" y="3992335"/>
                  <a:pt x="4226656" y="4211094"/>
                </a:cubicBezTo>
                <a:cubicBezTo>
                  <a:pt x="4122512" y="4370870"/>
                  <a:pt x="4035794" y="4540040"/>
                  <a:pt x="3959434" y="4715518"/>
                </a:cubicBezTo>
                <a:cubicBezTo>
                  <a:pt x="3953935" y="4727362"/>
                  <a:pt x="3952590" y="4741182"/>
                  <a:pt x="3950626" y="4754571"/>
                </a:cubicBezTo>
                <a:cubicBezTo>
                  <a:pt x="3944181" y="4800810"/>
                  <a:pt x="3941270" y="4848591"/>
                  <a:pt x="3931478" y="4894339"/>
                </a:cubicBezTo>
                <a:cubicBezTo>
                  <a:pt x="3921742" y="4937360"/>
                  <a:pt x="3893965" y="4970550"/>
                  <a:pt x="3855884" y="4994707"/>
                </a:cubicBezTo>
                <a:cubicBezTo>
                  <a:pt x="3844182" y="5002222"/>
                  <a:pt x="3830562" y="5011164"/>
                  <a:pt x="3824442" y="5022575"/>
                </a:cubicBezTo>
                <a:cubicBezTo>
                  <a:pt x="3793235" y="5088428"/>
                  <a:pt x="3735345" y="5126433"/>
                  <a:pt x="3680928" y="5168708"/>
                </a:cubicBezTo>
                <a:cubicBezTo>
                  <a:pt x="3633570" y="5204838"/>
                  <a:pt x="3614499" y="5262556"/>
                  <a:pt x="3636141" y="5320098"/>
                </a:cubicBezTo>
                <a:cubicBezTo>
                  <a:pt x="3657352" y="5378260"/>
                  <a:pt x="3691059" y="5421160"/>
                  <a:pt x="3755226" y="5442888"/>
                </a:cubicBezTo>
                <a:cubicBezTo>
                  <a:pt x="3859630" y="5477019"/>
                  <a:pt x="3952848" y="5533780"/>
                  <a:pt x="4030045" y="5613494"/>
                </a:cubicBezTo>
                <a:cubicBezTo>
                  <a:pt x="4110718" y="5697480"/>
                  <a:pt x="4105260" y="5785920"/>
                  <a:pt x="4014511" y="5859103"/>
                </a:cubicBezTo>
                <a:cubicBezTo>
                  <a:pt x="3988883" y="5879959"/>
                  <a:pt x="3960527" y="5900758"/>
                  <a:pt x="3930054" y="5912697"/>
                </a:cubicBezTo>
                <a:cubicBezTo>
                  <a:pt x="3850957" y="5941432"/>
                  <a:pt x="3770561" y="5972029"/>
                  <a:pt x="3688782" y="5988748"/>
                </a:cubicBezTo>
                <a:cubicBezTo>
                  <a:pt x="3613324" y="6004341"/>
                  <a:pt x="3535676" y="6004568"/>
                  <a:pt x="3458155" y="6008577"/>
                </a:cubicBezTo>
                <a:cubicBezTo>
                  <a:pt x="3433370" y="6009725"/>
                  <a:pt x="3416459" y="6015449"/>
                  <a:pt x="3404033" y="6037217"/>
                </a:cubicBezTo>
                <a:cubicBezTo>
                  <a:pt x="3397047" y="6049868"/>
                  <a:pt x="3387768" y="6061842"/>
                  <a:pt x="3378300" y="6072761"/>
                </a:cubicBezTo>
                <a:cubicBezTo>
                  <a:pt x="3348660" y="6104654"/>
                  <a:pt x="3316080" y="6116968"/>
                  <a:pt x="3271749" y="6099863"/>
                </a:cubicBezTo>
                <a:cubicBezTo>
                  <a:pt x="3180979" y="6066023"/>
                  <a:pt x="3094785" y="6024308"/>
                  <a:pt x="3018852" y="5963928"/>
                </a:cubicBezTo>
                <a:cubicBezTo>
                  <a:pt x="2994907" y="5945370"/>
                  <a:pt x="2973430" y="5919309"/>
                  <a:pt x="2959515" y="5892989"/>
                </a:cubicBezTo>
                <a:cubicBezTo>
                  <a:pt x="2928883" y="5833788"/>
                  <a:pt x="2871608" y="5823329"/>
                  <a:pt x="2816311" y="5808715"/>
                </a:cubicBezTo>
                <a:cubicBezTo>
                  <a:pt x="2809430" y="5806680"/>
                  <a:pt x="2796184" y="5817730"/>
                  <a:pt x="2791175" y="5826225"/>
                </a:cubicBezTo>
                <a:cubicBezTo>
                  <a:pt x="2774852" y="5853576"/>
                  <a:pt x="2774831" y="5884002"/>
                  <a:pt x="2788314" y="5910941"/>
                </a:cubicBezTo>
                <a:cubicBezTo>
                  <a:pt x="2825160" y="5983708"/>
                  <a:pt x="2863925" y="6055047"/>
                  <a:pt x="2904177" y="6125576"/>
                </a:cubicBezTo>
                <a:cubicBezTo>
                  <a:pt x="2907594" y="6132574"/>
                  <a:pt x="2927430" y="6137194"/>
                  <a:pt x="2935049" y="6134210"/>
                </a:cubicBezTo>
                <a:cubicBezTo>
                  <a:pt x="3018102" y="6097166"/>
                  <a:pt x="3078759" y="6135813"/>
                  <a:pt x="3133802" y="6191761"/>
                </a:cubicBezTo>
                <a:cubicBezTo>
                  <a:pt x="3143855" y="6202469"/>
                  <a:pt x="3148900" y="6221674"/>
                  <a:pt x="3148364" y="6236979"/>
                </a:cubicBezTo>
                <a:cubicBezTo>
                  <a:pt x="3147126" y="6285009"/>
                  <a:pt x="3126732" y="6326124"/>
                  <a:pt x="3093065" y="6359816"/>
                </a:cubicBezTo>
                <a:lnTo>
                  <a:pt x="3046888" y="6398252"/>
                </a:lnTo>
                <a:lnTo>
                  <a:pt x="2881546" y="6398252"/>
                </a:lnTo>
                <a:lnTo>
                  <a:pt x="2852457" y="6375447"/>
                </a:lnTo>
                <a:cubicBezTo>
                  <a:pt x="2815859" y="6349901"/>
                  <a:pt x="2805653" y="6316948"/>
                  <a:pt x="2818113" y="6273986"/>
                </a:cubicBezTo>
                <a:cubicBezTo>
                  <a:pt x="2827613" y="6241874"/>
                  <a:pt x="2816914" y="6212266"/>
                  <a:pt x="2794080" y="6190791"/>
                </a:cubicBezTo>
                <a:cubicBezTo>
                  <a:pt x="2743883" y="6143762"/>
                  <a:pt x="2692202" y="6097539"/>
                  <a:pt x="2638352" y="6054419"/>
                </a:cubicBezTo>
                <a:cubicBezTo>
                  <a:pt x="2605349" y="6027693"/>
                  <a:pt x="2567581" y="6007788"/>
                  <a:pt x="2532414" y="5984162"/>
                </a:cubicBezTo>
                <a:cubicBezTo>
                  <a:pt x="2523109" y="5977667"/>
                  <a:pt x="2515537" y="5968693"/>
                  <a:pt x="2507098" y="5960958"/>
                </a:cubicBezTo>
                <a:cubicBezTo>
                  <a:pt x="2473778" y="5929396"/>
                  <a:pt x="2440891" y="5897218"/>
                  <a:pt x="2405839" y="5868138"/>
                </a:cubicBezTo>
                <a:cubicBezTo>
                  <a:pt x="2396348" y="5860590"/>
                  <a:pt x="2376021" y="5859316"/>
                  <a:pt x="2363756" y="5863670"/>
                </a:cubicBezTo>
                <a:cubicBezTo>
                  <a:pt x="2278526" y="5894584"/>
                  <a:pt x="2183788" y="5859822"/>
                  <a:pt x="2145012" y="5779251"/>
                </a:cubicBezTo>
                <a:cubicBezTo>
                  <a:pt x="2138796" y="5765687"/>
                  <a:pt x="2139205" y="5746600"/>
                  <a:pt x="2141849" y="5730918"/>
                </a:cubicBezTo>
                <a:cubicBezTo>
                  <a:pt x="2150271" y="5680525"/>
                  <a:pt x="2127774" y="5633457"/>
                  <a:pt x="2078550" y="5619394"/>
                </a:cubicBezTo>
                <a:cubicBezTo>
                  <a:pt x="1780053" y="5535578"/>
                  <a:pt x="1482782" y="5443391"/>
                  <a:pt x="1176269" y="5390880"/>
                </a:cubicBezTo>
                <a:cubicBezTo>
                  <a:pt x="1077157" y="5374281"/>
                  <a:pt x="978116" y="5364189"/>
                  <a:pt x="885227" y="5321492"/>
                </a:cubicBezTo>
                <a:cubicBezTo>
                  <a:pt x="874623" y="5316859"/>
                  <a:pt x="851884" y="5320359"/>
                  <a:pt x="845204" y="5328611"/>
                </a:cubicBezTo>
                <a:cubicBezTo>
                  <a:pt x="827755" y="5349642"/>
                  <a:pt x="815891" y="5374571"/>
                  <a:pt x="802786" y="5398631"/>
                </a:cubicBezTo>
                <a:cubicBezTo>
                  <a:pt x="799510" y="5404649"/>
                  <a:pt x="802061" y="5412887"/>
                  <a:pt x="799591" y="5420388"/>
                </a:cubicBezTo>
                <a:cubicBezTo>
                  <a:pt x="782556" y="5471227"/>
                  <a:pt x="791652" y="5507094"/>
                  <a:pt x="835073" y="5537402"/>
                </a:cubicBezTo>
                <a:cubicBezTo>
                  <a:pt x="843136" y="5543029"/>
                  <a:pt x="861603" y="5543005"/>
                  <a:pt x="870520" y="5538159"/>
                </a:cubicBezTo>
                <a:cubicBezTo>
                  <a:pt x="942046" y="5500448"/>
                  <a:pt x="1041299" y="5530062"/>
                  <a:pt x="1077958" y="5601772"/>
                </a:cubicBezTo>
                <a:cubicBezTo>
                  <a:pt x="1082803" y="5610691"/>
                  <a:pt x="1085296" y="5621656"/>
                  <a:pt x="1085930" y="5631321"/>
                </a:cubicBezTo>
                <a:cubicBezTo>
                  <a:pt x="1092469" y="5747507"/>
                  <a:pt x="971748" y="5838517"/>
                  <a:pt x="894813" y="5815258"/>
                </a:cubicBezTo>
                <a:cubicBezTo>
                  <a:pt x="892518" y="5814580"/>
                  <a:pt x="888925" y="5815761"/>
                  <a:pt x="885766" y="5816325"/>
                </a:cubicBezTo>
                <a:cubicBezTo>
                  <a:pt x="856611" y="5795974"/>
                  <a:pt x="827458" y="5775625"/>
                  <a:pt x="798306" y="5755277"/>
                </a:cubicBezTo>
                <a:cubicBezTo>
                  <a:pt x="784144" y="5730629"/>
                  <a:pt x="769549" y="5706607"/>
                  <a:pt x="778802" y="5676166"/>
                </a:cubicBezTo>
                <a:cubicBezTo>
                  <a:pt x="790339" y="5637171"/>
                  <a:pt x="775182" y="5609987"/>
                  <a:pt x="745467" y="5586478"/>
                </a:cubicBezTo>
                <a:cubicBezTo>
                  <a:pt x="664759" y="5523686"/>
                  <a:pt x="584299" y="5459223"/>
                  <a:pt x="503159" y="5397050"/>
                </a:cubicBezTo>
                <a:cubicBezTo>
                  <a:pt x="457128" y="5361231"/>
                  <a:pt x="409612" y="5326220"/>
                  <a:pt x="362716" y="5291643"/>
                </a:cubicBezTo>
                <a:cubicBezTo>
                  <a:pt x="335857" y="5271970"/>
                  <a:pt x="310005" y="5264075"/>
                  <a:pt x="276628" y="5284135"/>
                </a:cubicBezTo>
                <a:cubicBezTo>
                  <a:pt x="257928" y="5295067"/>
                  <a:pt x="228252" y="5299258"/>
                  <a:pt x="207606" y="5293151"/>
                </a:cubicBezTo>
                <a:cubicBezTo>
                  <a:pt x="97071" y="5261199"/>
                  <a:pt x="60608" y="5150879"/>
                  <a:pt x="130140" y="5059193"/>
                </a:cubicBezTo>
                <a:cubicBezTo>
                  <a:pt x="145914" y="5037917"/>
                  <a:pt x="167516" y="5018862"/>
                  <a:pt x="190054" y="5005075"/>
                </a:cubicBezTo>
                <a:cubicBezTo>
                  <a:pt x="249431" y="4966264"/>
                  <a:pt x="282527" y="4969070"/>
                  <a:pt x="338049" y="5012438"/>
                </a:cubicBezTo>
                <a:cubicBezTo>
                  <a:pt x="351882" y="5023015"/>
                  <a:pt x="365470" y="5035267"/>
                  <a:pt x="378872" y="5046466"/>
                </a:cubicBezTo>
                <a:cubicBezTo>
                  <a:pt x="405239" y="5069483"/>
                  <a:pt x="413456" y="5097358"/>
                  <a:pt x="405384" y="5131392"/>
                </a:cubicBezTo>
                <a:cubicBezTo>
                  <a:pt x="392200" y="5188607"/>
                  <a:pt x="401083" y="5204957"/>
                  <a:pt x="455586" y="5227317"/>
                </a:cubicBezTo>
                <a:cubicBezTo>
                  <a:pt x="477845" y="5236397"/>
                  <a:pt x="500783" y="5243182"/>
                  <a:pt x="523720" y="5249967"/>
                </a:cubicBezTo>
                <a:cubicBezTo>
                  <a:pt x="543744" y="5255642"/>
                  <a:pt x="564389" y="5261750"/>
                  <a:pt x="585150" y="5262403"/>
                </a:cubicBezTo>
                <a:cubicBezTo>
                  <a:pt x="596677" y="5263071"/>
                  <a:pt x="610919" y="5254561"/>
                  <a:pt x="620327" y="5246368"/>
                </a:cubicBezTo>
                <a:cubicBezTo>
                  <a:pt x="623546" y="5243079"/>
                  <a:pt x="614228" y="5227352"/>
                  <a:pt x="610870" y="5217627"/>
                </a:cubicBezTo>
                <a:cubicBezTo>
                  <a:pt x="606198" y="5200528"/>
                  <a:pt x="594833" y="5182449"/>
                  <a:pt x="598718" y="5167633"/>
                </a:cubicBezTo>
                <a:cubicBezTo>
                  <a:pt x="608336" y="5130066"/>
                  <a:pt x="591201" y="5107035"/>
                  <a:pt x="565394" y="5087178"/>
                </a:cubicBezTo>
                <a:cubicBezTo>
                  <a:pt x="452679" y="5000200"/>
                  <a:pt x="338662" y="4915082"/>
                  <a:pt x="227865" y="4826675"/>
                </a:cubicBezTo>
                <a:cubicBezTo>
                  <a:pt x="157703" y="4771244"/>
                  <a:pt x="90572" y="4711470"/>
                  <a:pt x="23439" y="4651696"/>
                </a:cubicBezTo>
                <a:cubicBezTo>
                  <a:pt x="5941" y="4635793"/>
                  <a:pt x="-9892" y="4610903"/>
                  <a:pt x="7612" y="4587145"/>
                </a:cubicBezTo>
                <a:cubicBezTo>
                  <a:pt x="26417" y="4561527"/>
                  <a:pt x="51040" y="4577791"/>
                  <a:pt x="72434" y="4588111"/>
                </a:cubicBezTo>
                <a:cubicBezTo>
                  <a:pt x="121857" y="4612462"/>
                  <a:pt x="123531" y="4612707"/>
                  <a:pt x="134364" y="4557540"/>
                </a:cubicBezTo>
                <a:cubicBezTo>
                  <a:pt x="149139" y="4484829"/>
                  <a:pt x="192518" y="4438541"/>
                  <a:pt x="262522" y="4422831"/>
                </a:cubicBezTo>
                <a:cubicBezTo>
                  <a:pt x="303845" y="4413852"/>
                  <a:pt x="349884" y="4410009"/>
                  <a:pt x="391909" y="4417205"/>
                </a:cubicBezTo>
                <a:cubicBezTo>
                  <a:pt x="462385" y="4428575"/>
                  <a:pt x="531573" y="4451039"/>
                  <a:pt x="600879" y="4468049"/>
                </a:cubicBezTo>
                <a:cubicBezTo>
                  <a:pt x="617988" y="4472610"/>
                  <a:pt x="636959" y="4478474"/>
                  <a:pt x="653191" y="4475045"/>
                </a:cubicBezTo>
                <a:cubicBezTo>
                  <a:pt x="723757" y="4462493"/>
                  <a:pt x="793763" y="4446782"/>
                  <a:pt x="863768" y="4431072"/>
                </a:cubicBezTo>
                <a:cubicBezTo>
                  <a:pt x="865874" y="4430697"/>
                  <a:pt x="867232" y="4426109"/>
                  <a:pt x="869396" y="4423009"/>
                </a:cubicBezTo>
                <a:cubicBezTo>
                  <a:pt x="863872" y="4416386"/>
                  <a:pt x="858968" y="4410195"/>
                  <a:pt x="855492" y="4405924"/>
                </a:cubicBezTo>
                <a:cubicBezTo>
                  <a:pt x="870858" y="4403735"/>
                  <a:pt x="885171" y="4401732"/>
                  <a:pt x="900536" y="4399541"/>
                </a:cubicBezTo>
                <a:cubicBezTo>
                  <a:pt x="898101" y="4385851"/>
                  <a:pt x="896719" y="4371972"/>
                  <a:pt x="893230" y="4358467"/>
                </a:cubicBezTo>
                <a:cubicBezTo>
                  <a:pt x="887810" y="4337156"/>
                  <a:pt x="881338" y="4316032"/>
                  <a:pt x="876539" y="4295154"/>
                </a:cubicBezTo>
                <a:cubicBezTo>
                  <a:pt x="872299" y="4277437"/>
                  <a:pt x="876360" y="4254441"/>
                  <a:pt x="845815" y="4259873"/>
                </a:cubicBezTo>
                <a:cubicBezTo>
                  <a:pt x="842655" y="4260434"/>
                  <a:pt x="837131" y="4253812"/>
                  <a:pt x="835762" y="4249165"/>
                </a:cubicBezTo>
                <a:cubicBezTo>
                  <a:pt x="825871" y="4221045"/>
                  <a:pt x="823915" y="4194771"/>
                  <a:pt x="833169" y="4164331"/>
                </a:cubicBezTo>
                <a:cubicBezTo>
                  <a:pt x="847794" y="4118268"/>
                  <a:pt x="852624" y="4069058"/>
                  <a:pt x="860987" y="4021392"/>
                </a:cubicBezTo>
                <a:cubicBezTo>
                  <a:pt x="862405" y="4014076"/>
                  <a:pt x="856506" y="4005349"/>
                  <a:pt x="855627" y="3997355"/>
                </a:cubicBezTo>
                <a:cubicBezTo>
                  <a:pt x="855123" y="3991469"/>
                  <a:pt x="856844" y="3979753"/>
                  <a:pt x="857896" y="3979566"/>
                </a:cubicBezTo>
                <a:cubicBezTo>
                  <a:pt x="890862" y="3978592"/>
                  <a:pt x="890077" y="3946678"/>
                  <a:pt x="904926" y="3929370"/>
                </a:cubicBezTo>
                <a:cubicBezTo>
                  <a:pt x="909442" y="3924220"/>
                  <a:pt x="920408" y="3921725"/>
                  <a:pt x="927722" y="3923141"/>
                </a:cubicBezTo>
                <a:cubicBezTo>
                  <a:pt x="960140" y="3928242"/>
                  <a:pt x="964516" y="3910079"/>
                  <a:pt x="958099" y="3886229"/>
                </a:cubicBezTo>
                <a:cubicBezTo>
                  <a:pt x="949754" y="3854572"/>
                  <a:pt x="954118" y="3827176"/>
                  <a:pt x="969819" y="3799392"/>
                </a:cubicBezTo>
                <a:cubicBezTo>
                  <a:pt x="978104" y="3784879"/>
                  <a:pt x="980185" y="3766039"/>
                  <a:pt x="980349" y="3748626"/>
                </a:cubicBezTo>
                <a:cubicBezTo>
                  <a:pt x="980933" y="3721356"/>
                  <a:pt x="979409" y="3694464"/>
                  <a:pt x="976212" y="3667327"/>
                </a:cubicBezTo>
                <a:cubicBezTo>
                  <a:pt x="973520" y="3646073"/>
                  <a:pt x="968531" y="3624143"/>
                  <a:pt x="961192" y="3604261"/>
                </a:cubicBezTo>
                <a:cubicBezTo>
                  <a:pt x="939175" y="3544612"/>
                  <a:pt x="911458" y="3486522"/>
                  <a:pt x="893033" y="3425692"/>
                </a:cubicBezTo>
                <a:cubicBezTo>
                  <a:pt x="839690" y="3251008"/>
                  <a:pt x="795454" y="3072531"/>
                  <a:pt x="736411" y="2899404"/>
                </a:cubicBezTo>
                <a:cubicBezTo>
                  <a:pt x="676375" y="2723737"/>
                  <a:pt x="637590" y="2545376"/>
                  <a:pt x="623276" y="2361035"/>
                </a:cubicBezTo>
                <a:cubicBezTo>
                  <a:pt x="618731" y="2298823"/>
                  <a:pt x="612325" y="2235312"/>
                  <a:pt x="597246" y="2174973"/>
                </a:cubicBezTo>
                <a:cubicBezTo>
                  <a:pt x="578739" y="2098403"/>
                  <a:pt x="577400" y="2023669"/>
                  <a:pt x="603948" y="1949951"/>
                </a:cubicBezTo>
                <a:cubicBezTo>
                  <a:pt x="629386" y="1879145"/>
                  <a:pt x="656062" y="1809208"/>
                  <a:pt x="681500" y="1738403"/>
                </a:cubicBezTo>
                <a:cubicBezTo>
                  <a:pt x="701052" y="1716999"/>
                  <a:pt x="716639" y="1694669"/>
                  <a:pt x="732226" y="1672338"/>
                </a:cubicBezTo>
                <a:cubicBezTo>
                  <a:pt x="769743" y="1645019"/>
                  <a:pt x="812363" y="1634180"/>
                  <a:pt x="857594" y="1628852"/>
                </a:cubicBezTo>
                <a:cubicBezTo>
                  <a:pt x="883679" y="1625843"/>
                  <a:pt x="909823" y="1620107"/>
                  <a:pt x="933731" y="1610966"/>
                </a:cubicBezTo>
                <a:cubicBezTo>
                  <a:pt x="1067645" y="1560527"/>
                  <a:pt x="1178566" y="1603820"/>
                  <a:pt x="1280997" y="1691000"/>
                </a:cubicBezTo>
                <a:cubicBezTo>
                  <a:pt x="1409794" y="1801197"/>
                  <a:pt x="1514205" y="1933115"/>
                  <a:pt x="1618617" y="2065031"/>
                </a:cubicBezTo>
                <a:cubicBezTo>
                  <a:pt x="1649467" y="2104093"/>
                  <a:pt x="1680938" y="2143590"/>
                  <a:pt x="1712844" y="2182463"/>
                </a:cubicBezTo>
                <a:cubicBezTo>
                  <a:pt x="1719175" y="2190572"/>
                  <a:pt x="1726995" y="2197875"/>
                  <a:pt x="1735245" y="2204557"/>
                </a:cubicBezTo>
                <a:cubicBezTo>
                  <a:pt x="1769302" y="2231097"/>
                  <a:pt x="1785906" y="2229773"/>
                  <a:pt x="1810774" y="2195469"/>
                </a:cubicBezTo>
                <a:cubicBezTo>
                  <a:pt x="1858341" y="2129964"/>
                  <a:pt x="1892579" y="2059768"/>
                  <a:pt x="1895815" y="1977158"/>
                </a:cubicBezTo>
                <a:cubicBezTo>
                  <a:pt x="1899586" y="1879240"/>
                  <a:pt x="1924683" y="1785136"/>
                  <a:pt x="1964162" y="1695537"/>
                </a:cubicBezTo>
                <a:cubicBezTo>
                  <a:pt x="2020197" y="1567680"/>
                  <a:pt x="2110853" y="1469521"/>
                  <a:pt x="2226201" y="1394135"/>
                </a:cubicBezTo>
                <a:cubicBezTo>
                  <a:pt x="2329414" y="1326883"/>
                  <a:pt x="2433870" y="1260498"/>
                  <a:pt x="2540313" y="1199190"/>
                </a:cubicBezTo>
                <a:cubicBezTo>
                  <a:pt x="2580253" y="1176331"/>
                  <a:pt x="2628270" y="1168335"/>
                  <a:pt x="2673055" y="1154394"/>
                </a:cubicBezTo>
                <a:cubicBezTo>
                  <a:pt x="2704958" y="1144373"/>
                  <a:pt x="2737594" y="1129333"/>
                  <a:pt x="2769264" y="1130219"/>
                </a:cubicBezTo>
                <a:cubicBezTo>
                  <a:pt x="2856707" y="1133140"/>
                  <a:pt x="2938320" y="1084941"/>
                  <a:pt x="3029264" y="1110598"/>
                </a:cubicBezTo>
                <a:cubicBezTo>
                  <a:pt x="3096838" y="1130091"/>
                  <a:pt x="3179769" y="1049603"/>
                  <a:pt x="3170754" y="980581"/>
                </a:cubicBezTo>
                <a:cubicBezTo>
                  <a:pt x="3169687" y="971535"/>
                  <a:pt x="3157340" y="960148"/>
                  <a:pt x="3147978" y="956382"/>
                </a:cubicBezTo>
                <a:cubicBezTo>
                  <a:pt x="3135701" y="951502"/>
                  <a:pt x="3119657" y="955986"/>
                  <a:pt x="3108434" y="950920"/>
                </a:cubicBezTo>
                <a:cubicBezTo>
                  <a:pt x="3095968" y="944987"/>
                  <a:pt x="3080274" y="933109"/>
                  <a:pt x="3078833" y="921957"/>
                </a:cubicBezTo>
                <a:cubicBezTo>
                  <a:pt x="3074830" y="893331"/>
                  <a:pt x="3059945" y="882941"/>
                  <a:pt x="3033355" y="880064"/>
                </a:cubicBezTo>
                <a:cubicBezTo>
                  <a:pt x="3017859" y="878473"/>
                  <a:pt x="3001990" y="874778"/>
                  <a:pt x="2988040" y="869653"/>
                </a:cubicBezTo>
                <a:cubicBezTo>
                  <a:pt x="2948052" y="855576"/>
                  <a:pt x="2936369" y="832662"/>
                  <a:pt x="2942322" y="789772"/>
                </a:cubicBezTo>
                <a:cubicBezTo>
                  <a:pt x="2945084" y="768636"/>
                  <a:pt x="2940096" y="746706"/>
                  <a:pt x="2964930" y="733596"/>
                </a:cubicBezTo>
                <a:cubicBezTo>
                  <a:pt x="2970873" y="730366"/>
                  <a:pt x="2969116" y="714381"/>
                  <a:pt x="2971644" y="704151"/>
                </a:cubicBezTo>
                <a:cubicBezTo>
                  <a:pt x="2976944" y="682021"/>
                  <a:pt x="2982243" y="659890"/>
                  <a:pt x="2987543" y="637761"/>
                </a:cubicBezTo>
                <a:cubicBezTo>
                  <a:pt x="2989579" y="630878"/>
                  <a:pt x="2994647" y="619656"/>
                  <a:pt x="2992164" y="617923"/>
                </a:cubicBezTo>
                <a:cubicBezTo>
                  <a:pt x="2957674" y="592004"/>
                  <a:pt x="2976934" y="535338"/>
                  <a:pt x="2928939" y="512907"/>
                </a:cubicBezTo>
                <a:cubicBezTo>
                  <a:pt x="2904011" y="501041"/>
                  <a:pt x="2912095" y="476242"/>
                  <a:pt x="2933322" y="455083"/>
                </a:cubicBezTo>
                <a:cubicBezTo>
                  <a:pt x="2947680" y="441120"/>
                  <a:pt x="2960917" y="420838"/>
                  <a:pt x="2965105" y="401621"/>
                </a:cubicBezTo>
                <a:cubicBezTo>
                  <a:pt x="2975329" y="355255"/>
                  <a:pt x="3000264" y="327459"/>
                  <a:pt x="3045424" y="315624"/>
                </a:cubicBezTo>
                <a:cubicBezTo>
                  <a:pt x="3078567" y="306469"/>
                  <a:pt x="3111335" y="295209"/>
                  <a:pt x="3142860" y="283083"/>
                </a:cubicBezTo>
                <a:cubicBezTo>
                  <a:pt x="3168875" y="273565"/>
                  <a:pt x="3186056" y="284637"/>
                  <a:pt x="3199716" y="303394"/>
                </a:cubicBezTo>
                <a:cubicBezTo>
                  <a:pt x="3211324" y="319802"/>
                  <a:pt x="3218910" y="338011"/>
                  <a:pt x="3227980" y="355412"/>
                </a:cubicBezTo>
                <a:cubicBezTo>
                  <a:pt x="3241089" y="380245"/>
                  <a:pt x="3258961" y="398253"/>
                  <a:pt x="3288768" y="397843"/>
                </a:cubicBezTo>
                <a:cubicBezTo>
                  <a:pt x="3317523" y="397618"/>
                  <a:pt x="3332619" y="378633"/>
                  <a:pt x="3345291" y="355193"/>
                </a:cubicBezTo>
                <a:cubicBezTo>
                  <a:pt x="3384607" y="283007"/>
                  <a:pt x="3426215" y="211499"/>
                  <a:pt x="3466152" y="139747"/>
                </a:cubicBezTo>
                <a:cubicBezTo>
                  <a:pt x="3486244" y="103034"/>
                  <a:pt x="3517195" y="78513"/>
                  <a:pt x="3553861" y="61670"/>
                </a:cubicBezTo>
                <a:cubicBezTo>
                  <a:pt x="3647133" y="20226"/>
                  <a:pt x="3741641" y="-7380"/>
                  <a:pt x="3840087" y="17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87088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69B065CB-CF70-4144-837F-ED73C7C81F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01010" y="333753"/>
            <a:ext cx="5713603" cy="6057111"/>
          </a:xfrm>
          <a:custGeom>
            <a:avLst/>
            <a:gdLst>
              <a:gd name="connsiteX0" fmla="*/ 2563607 w 7618137"/>
              <a:gd name="connsiteY0" fmla="*/ 2964369 h 6057111"/>
              <a:gd name="connsiteX1" fmla="*/ 6131511 w 7618137"/>
              <a:gd name="connsiteY1" fmla="*/ 2964369 h 6057111"/>
              <a:gd name="connsiteX2" fmla="*/ 6131511 w 7618137"/>
              <a:gd name="connsiteY2" fmla="*/ 5525812 h 6057111"/>
              <a:gd name="connsiteX3" fmla="*/ 2563607 w 7618137"/>
              <a:gd name="connsiteY3" fmla="*/ 5525812 h 6057111"/>
              <a:gd name="connsiteX4" fmla="*/ 0 w 7618137"/>
              <a:gd name="connsiteY4" fmla="*/ 2964368 h 6057111"/>
              <a:gd name="connsiteX5" fmla="*/ 2378604 w 7618137"/>
              <a:gd name="connsiteY5" fmla="*/ 2964368 h 6057111"/>
              <a:gd name="connsiteX6" fmla="*/ 2378604 w 7618137"/>
              <a:gd name="connsiteY6" fmla="*/ 4553678 h 6057111"/>
              <a:gd name="connsiteX7" fmla="*/ 0 w 7618137"/>
              <a:gd name="connsiteY7" fmla="*/ 4553678 h 6057111"/>
              <a:gd name="connsiteX8" fmla="*/ 3752909 w 7618137"/>
              <a:gd name="connsiteY8" fmla="*/ 1683646 h 6057111"/>
              <a:gd name="connsiteX9" fmla="*/ 6131511 w 7618137"/>
              <a:gd name="connsiteY9" fmla="*/ 1683646 h 6057111"/>
              <a:gd name="connsiteX10" fmla="*/ 6131511 w 7618137"/>
              <a:gd name="connsiteY10" fmla="*/ 2826862 h 6057111"/>
              <a:gd name="connsiteX11" fmla="*/ 3752909 w 7618137"/>
              <a:gd name="connsiteY11" fmla="*/ 2826862 h 6057111"/>
              <a:gd name="connsiteX12" fmla="*/ 6313759 w 7618137"/>
              <a:gd name="connsiteY12" fmla="*/ 1676074 h 6057111"/>
              <a:gd name="connsiteX13" fmla="*/ 7618137 w 7618137"/>
              <a:gd name="connsiteY13" fmla="*/ 1676074 h 6057111"/>
              <a:gd name="connsiteX14" fmla="*/ 7618137 w 7618137"/>
              <a:gd name="connsiteY14" fmla="*/ 6057111 h 6057111"/>
              <a:gd name="connsiteX15" fmla="*/ 6313759 w 7618137"/>
              <a:gd name="connsiteY15" fmla="*/ 6057111 h 6057111"/>
              <a:gd name="connsiteX16" fmla="*/ 1189303 w 7618137"/>
              <a:gd name="connsiteY16" fmla="*/ 265418 h 6057111"/>
              <a:gd name="connsiteX17" fmla="*/ 3567906 w 7618137"/>
              <a:gd name="connsiteY17" fmla="*/ 265418 h 6057111"/>
              <a:gd name="connsiteX18" fmla="*/ 3567906 w 7618137"/>
              <a:gd name="connsiteY18" fmla="*/ 2826860 h 6057111"/>
              <a:gd name="connsiteX19" fmla="*/ 1189303 w 7618137"/>
              <a:gd name="connsiteY19" fmla="*/ 2826860 h 6057111"/>
              <a:gd name="connsiteX20" fmla="*/ 3752909 w 7618137"/>
              <a:gd name="connsiteY20" fmla="*/ 0 h 6057111"/>
              <a:gd name="connsiteX21" fmla="*/ 6580800 w 7618137"/>
              <a:gd name="connsiteY21" fmla="*/ 0 h 6057111"/>
              <a:gd name="connsiteX22" fmla="*/ 6580800 w 7618137"/>
              <a:gd name="connsiteY22" fmla="*/ 1546138 h 6057111"/>
              <a:gd name="connsiteX23" fmla="*/ 3752909 w 7618137"/>
              <a:gd name="connsiteY23" fmla="*/ 1546138 h 605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18137" h="6057111">
                <a:moveTo>
                  <a:pt x="2563607" y="2964369"/>
                </a:moveTo>
                <a:lnTo>
                  <a:pt x="6131511" y="2964369"/>
                </a:lnTo>
                <a:lnTo>
                  <a:pt x="6131511" y="5525812"/>
                </a:lnTo>
                <a:lnTo>
                  <a:pt x="2563607" y="5525812"/>
                </a:lnTo>
                <a:close/>
                <a:moveTo>
                  <a:pt x="0" y="2964368"/>
                </a:moveTo>
                <a:lnTo>
                  <a:pt x="2378604" y="2964368"/>
                </a:lnTo>
                <a:lnTo>
                  <a:pt x="2378604" y="4553678"/>
                </a:lnTo>
                <a:lnTo>
                  <a:pt x="0" y="4553678"/>
                </a:lnTo>
                <a:close/>
                <a:moveTo>
                  <a:pt x="3752909" y="1683646"/>
                </a:moveTo>
                <a:lnTo>
                  <a:pt x="6131511" y="1683646"/>
                </a:lnTo>
                <a:lnTo>
                  <a:pt x="6131511" y="2826862"/>
                </a:lnTo>
                <a:lnTo>
                  <a:pt x="3752909" y="2826862"/>
                </a:lnTo>
                <a:close/>
                <a:moveTo>
                  <a:pt x="6313759" y="1676074"/>
                </a:moveTo>
                <a:lnTo>
                  <a:pt x="7618137" y="1676074"/>
                </a:lnTo>
                <a:lnTo>
                  <a:pt x="7618137" y="6057111"/>
                </a:lnTo>
                <a:lnTo>
                  <a:pt x="6313759" y="6057111"/>
                </a:lnTo>
                <a:close/>
                <a:moveTo>
                  <a:pt x="1189303" y="265418"/>
                </a:moveTo>
                <a:lnTo>
                  <a:pt x="3567906" y="265418"/>
                </a:lnTo>
                <a:lnTo>
                  <a:pt x="3567906" y="2826860"/>
                </a:lnTo>
                <a:lnTo>
                  <a:pt x="1189303" y="2826860"/>
                </a:lnTo>
                <a:close/>
                <a:moveTo>
                  <a:pt x="3752909" y="0"/>
                </a:moveTo>
                <a:lnTo>
                  <a:pt x="6580800" y="0"/>
                </a:lnTo>
                <a:lnTo>
                  <a:pt x="6580800" y="1546138"/>
                </a:lnTo>
                <a:lnTo>
                  <a:pt x="3752909" y="1546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50406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0E30CF-B324-4723-B337-D83A21C001C9}"/>
              </a:ext>
            </a:extLst>
          </p:cNvPr>
          <p:cNvSpPr/>
          <p:nvPr userDrawn="1"/>
        </p:nvSpPr>
        <p:spPr>
          <a:xfrm>
            <a:off x="6835640" y="0"/>
            <a:ext cx="2308363" cy="6858000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5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4"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D24DF6D-5EC5-4020-8F2C-84E2B6A1734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480168" y="3663948"/>
            <a:ext cx="2841803" cy="3194052"/>
          </a:xfrm>
          <a:custGeom>
            <a:avLst/>
            <a:gdLst>
              <a:gd name="connsiteX0" fmla="*/ 1894536 w 3789071"/>
              <a:gd name="connsiteY0" fmla="*/ 0 h 3194052"/>
              <a:gd name="connsiteX1" fmla="*/ 2050404 w 3789071"/>
              <a:gd name="connsiteY1" fmla="*/ 64563 h 3194052"/>
              <a:gd name="connsiteX2" fmla="*/ 3724508 w 3789071"/>
              <a:gd name="connsiteY2" fmla="*/ 1738668 h 3194052"/>
              <a:gd name="connsiteX3" fmla="*/ 3724508 w 3789071"/>
              <a:gd name="connsiteY3" fmla="*/ 2050406 h 3194052"/>
              <a:gd name="connsiteX4" fmla="*/ 2580862 w 3789071"/>
              <a:gd name="connsiteY4" fmla="*/ 3194052 h 3194052"/>
              <a:gd name="connsiteX5" fmla="*/ 1208211 w 3789071"/>
              <a:gd name="connsiteY5" fmla="*/ 3194052 h 3194052"/>
              <a:gd name="connsiteX6" fmla="*/ 64563 w 3789071"/>
              <a:gd name="connsiteY6" fmla="*/ 2050404 h 3194052"/>
              <a:gd name="connsiteX7" fmla="*/ 64563 w 3789071"/>
              <a:gd name="connsiteY7" fmla="*/ 1738666 h 3194052"/>
              <a:gd name="connsiteX8" fmla="*/ 1738666 w 3789071"/>
              <a:gd name="connsiteY8" fmla="*/ 64563 h 3194052"/>
              <a:gd name="connsiteX9" fmla="*/ 1894536 w 3789071"/>
              <a:gd name="connsiteY9" fmla="*/ 0 h 319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9071" h="3194052">
                <a:moveTo>
                  <a:pt x="1894536" y="0"/>
                </a:moveTo>
                <a:cubicBezTo>
                  <a:pt x="1950949" y="0"/>
                  <a:pt x="2007362" y="21521"/>
                  <a:pt x="2050404" y="64563"/>
                </a:cubicBezTo>
                <a:lnTo>
                  <a:pt x="3724508" y="1738668"/>
                </a:lnTo>
                <a:cubicBezTo>
                  <a:pt x="3810593" y="1824752"/>
                  <a:pt x="3810593" y="1964322"/>
                  <a:pt x="3724508" y="2050406"/>
                </a:cubicBezTo>
                <a:lnTo>
                  <a:pt x="2580862" y="3194052"/>
                </a:lnTo>
                <a:lnTo>
                  <a:pt x="1208211" y="3194052"/>
                </a:lnTo>
                <a:lnTo>
                  <a:pt x="64563" y="2050404"/>
                </a:lnTo>
                <a:cubicBezTo>
                  <a:pt x="-21521" y="1964319"/>
                  <a:pt x="-21521" y="1824751"/>
                  <a:pt x="64563" y="1738666"/>
                </a:cubicBezTo>
                <a:lnTo>
                  <a:pt x="1738666" y="64563"/>
                </a:lnTo>
                <a:cubicBezTo>
                  <a:pt x="1781708" y="21521"/>
                  <a:pt x="1838121" y="0"/>
                  <a:pt x="18945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75A6025F-E637-43D5-B73F-6EFCD9F9C6B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80167" y="0"/>
            <a:ext cx="2841803" cy="3193646"/>
          </a:xfrm>
          <a:custGeom>
            <a:avLst/>
            <a:gdLst>
              <a:gd name="connsiteX0" fmla="*/ 1207804 w 3789071"/>
              <a:gd name="connsiteY0" fmla="*/ 0 h 3193646"/>
              <a:gd name="connsiteX1" fmla="*/ 2581266 w 3789071"/>
              <a:gd name="connsiteY1" fmla="*/ 0 h 3193646"/>
              <a:gd name="connsiteX2" fmla="*/ 3724508 w 3789071"/>
              <a:gd name="connsiteY2" fmla="*/ 1143243 h 3193646"/>
              <a:gd name="connsiteX3" fmla="*/ 3724508 w 3789071"/>
              <a:gd name="connsiteY3" fmla="*/ 1454980 h 3193646"/>
              <a:gd name="connsiteX4" fmla="*/ 2050406 w 3789071"/>
              <a:gd name="connsiteY4" fmla="*/ 3129083 h 3193646"/>
              <a:gd name="connsiteX5" fmla="*/ 1738668 w 3789071"/>
              <a:gd name="connsiteY5" fmla="*/ 3129083 h 3193646"/>
              <a:gd name="connsiteX6" fmla="*/ 64563 w 3789071"/>
              <a:gd name="connsiteY6" fmla="*/ 1454978 h 3193646"/>
              <a:gd name="connsiteX7" fmla="*/ 64563 w 3789071"/>
              <a:gd name="connsiteY7" fmla="*/ 1143241 h 319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9071" h="3193646">
                <a:moveTo>
                  <a:pt x="1207804" y="0"/>
                </a:moveTo>
                <a:lnTo>
                  <a:pt x="2581266" y="0"/>
                </a:lnTo>
                <a:lnTo>
                  <a:pt x="3724508" y="1143243"/>
                </a:lnTo>
                <a:cubicBezTo>
                  <a:pt x="3810593" y="1229327"/>
                  <a:pt x="3810593" y="1368897"/>
                  <a:pt x="3724508" y="1454980"/>
                </a:cubicBezTo>
                <a:lnTo>
                  <a:pt x="2050406" y="3129083"/>
                </a:lnTo>
                <a:cubicBezTo>
                  <a:pt x="1964322" y="3215168"/>
                  <a:pt x="1824752" y="3215168"/>
                  <a:pt x="1738668" y="3129083"/>
                </a:cubicBezTo>
                <a:lnTo>
                  <a:pt x="64563" y="1454978"/>
                </a:lnTo>
                <a:cubicBezTo>
                  <a:pt x="-21521" y="1368894"/>
                  <a:pt x="-21521" y="1229326"/>
                  <a:pt x="64563" y="11432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xmlns="" id="{6C3356E6-6695-44F2-82BC-F1F29B069A1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15839" y="1534466"/>
            <a:ext cx="2841804" cy="3789071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103071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29B6D2A-1E57-441A-B76E-6487826FB3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2813" y="3260977"/>
            <a:ext cx="2659082" cy="3597029"/>
          </a:xfrm>
          <a:custGeom>
            <a:avLst/>
            <a:gdLst>
              <a:gd name="connsiteX0" fmla="*/ 2696119 w 3545443"/>
              <a:gd name="connsiteY0" fmla="*/ 417 h 3597029"/>
              <a:gd name="connsiteX1" fmla="*/ 3160788 w 3545443"/>
              <a:gd name="connsiteY1" fmla="*/ 126977 h 3597029"/>
              <a:gd name="connsiteX2" fmla="*/ 3418466 w 3545443"/>
              <a:gd name="connsiteY2" fmla="*/ 1263135 h 3597029"/>
              <a:gd name="connsiteX3" fmla="*/ 1947507 w 3545443"/>
              <a:gd name="connsiteY3" fmla="*/ 3597029 h 3597029"/>
              <a:gd name="connsiteX4" fmla="*/ 0 w 3545443"/>
              <a:gd name="connsiteY4" fmla="*/ 3597029 h 3597029"/>
              <a:gd name="connsiteX5" fmla="*/ 2024630 w 3545443"/>
              <a:gd name="connsiteY5" fmla="*/ 384656 h 3597029"/>
              <a:gd name="connsiteX6" fmla="*/ 2696119 w 3545443"/>
              <a:gd name="connsiteY6" fmla="*/ 417 h 359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5443" h="3597029">
                <a:moveTo>
                  <a:pt x="2696119" y="417"/>
                </a:moveTo>
                <a:cubicBezTo>
                  <a:pt x="2854708" y="-4625"/>
                  <a:pt x="3016451" y="36007"/>
                  <a:pt x="3160788" y="126977"/>
                </a:cubicBezTo>
                <a:cubicBezTo>
                  <a:pt x="3545685" y="369563"/>
                  <a:pt x="3661052" y="878237"/>
                  <a:pt x="3418466" y="1263135"/>
                </a:cubicBezTo>
                <a:lnTo>
                  <a:pt x="1947507" y="3597029"/>
                </a:lnTo>
                <a:lnTo>
                  <a:pt x="0" y="3597029"/>
                </a:lnTo>
                <a:lnTo>
                  <a:pt x="2024630" y="384656"/>
                </a:lnTo>
                <a:cubicBezTo>
                  <a:pt x="2176246" y="144095"/>
                  <a:pt x="2431803" y="8819"/>
                  <a:pt x="2696119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B4CABD-97AD-40E7-B079-E9DFEEADE9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74410" y="864254"/>
            <a:ext cx="3792001" cy="5993749"/>
          </a:xfrm>
          <a:custGeom>
            <a:avLst/>
            <a:gdLst>
              <a:gd name="connsiteX0" fmla="*/ 4206676 w 5056001"/>
              <a:gd name="connsiteY0" fmla="*/ 417 h 5993749"/>
              <a:gd name="connsiteX1" fmla="*/ 4671346 w 5056001"/>
              <a:gd name="connsiteY1" fmla="*/ 126977 h 5993749"/>
              <a:gd name="connsiteX2" fmla="*/ 4929025 w 5056001"/>
              <a:gd name="connsiteY2" fmla="*/ 1263136 h 5993749"/>
              <a:gd name="connsiteX3" fmla="*/ 1947509 w 5056001"/>
              <a:gd name="connsiteY3" fmla="*/ 5993749 h 5993749"/>
              <a:gd name="connsiteX4" fmla="*/ 0 w 5056001"/>
              <a:gd name="connsiteY4" fmla="*/ 5993749 h 5993749"/>
              <a:gd name="connsiteX5" fmla="*/ 3535186 w 5056001"/>
              <a:gd name="connsiteY5" fmla="*/ 384656 h 5993749"/>
              <a:gd name="connsiteX6" fmla="*/ 4206676 w 5056001"/>
              <a:gd name="connsiteY6" fmla="*/ 417 h 599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6001" h="5993749">
                <a:moveTo>
                  <a:pt x="4206676" y="417"/>
                </a:moveTo>
                <a:cubicBezTo>
                  <a:pt x="4365266" y="-4625"/>
                  <a:pt x="4527009" y="36007"/>
                  <a:pt x="4671346" y="126977"/>
                </a:cubicBezTo>
                <a:cubicBezTo>
                  <a:pt x="5056243" y="369563"/>
                  <a:pt x="5171610" y="878239"/>
                  <a:pt x="4929025" y="1263136"/>
                </a:cubicBezTo>
                <a:lnTo>
                  <a:pt x="1947509" y="5993749"/>
                </a:lnTo>
                <a:lnTo>
                  <a:pt x="0" y="5993749"/>
                </a:lnTo>
                <a:lnTo>
                  <a:pt x="3535186" y="384656"/>
                </a:lnTo>
                <a:cubicBezTo>
                  <a:pt x="3686802" y="144095"/>
                  <a:pt x="3942360" y="8819"/>
                  <a:pt x="4206676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9823828-4491-4DC1-A44D-06718168F8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4997" y="0"/>
            <a:ext cx="3649005" cy="5917560"/>
          </a:xfrm>
          <a:custGeom>
            <a:avLst/>
            <a:gdLst>
              <a:gd name="connsiteX0" fmla="*/ 3060473 w 4865340"/>
              <a:gd name="connsiteY0" fmla="*/ 0 h 5917560"/>
              <a:gd name="connsiteX1" fmla="*/ 4865340 w 4865340"/>
              <a:gd name="connsiteY1" fmla="*/ 0 h 5917560"/>
              <a:gd name="connsiteX2" fmla="*/ 4865340 w 4865340"/>
              <a:gd name="connsiteY2" fmla="*/ 201013 h 5917560"/>
              <a:gd name="connsiteX3" fmla="*/ 4805377 w 4865340"/>
              <a:gd name="connsiteY3" fmla="*/ 321464 h 5917560"/>
              <a:gd name="connsiteX4" fmla="*/ 1520814 w 4865340"/>
              <a:gd name="connsiteY4" fmla="*/ 5532904 h 5917560"/>
              <a:gd name="connsiteX5" fmla="*/ 384655 w 4865340"/>
              <a:gd name="connsiteY5" fmla="*/ 5790583 h 5917560"/>
              <a:gd name="connsiteX6" fmla="*/ 384656 w 4865340"/>
              <a:gd name="connsiteY6" fmla="*/ 5790583 h 5917560"/>
              <a:gd name="connsiteX7" fmla="*/ 126977 w 4865340"/>
              <a:gd name="connsiteY7" fmla="*/ 4654423 h 59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5340" h="5917560">
                <a:moveTo>
                  <a:pt x="3060473" y="0"/>
                </a:moveTo>
                <a:lnTo>
                  <a:pt x="4865340" y="0"/>
                </a:lnTo>
                <a:lnTo>
                  <a:pt x="4865340" y="201013"/>
                </a:lnTo>
                <a:lnTo>
                  <a:pt x="4805377" y="321464"/>
                </a:lnTo>
                <a:cubicBezTo>
                  <a:pt x="3710523" y="2058611"/>
                  <a:pt x="2615668" y="3795757"/>
                  <a:pt x="1520814" y="5532904"/>
                </a:cubicBezTo>
                <a:cubicBezTo>
                  <a:pt x="1278229" y="5917802"/>
                  <a:pt x="769553" y="6033169"/>
                  <a:pt x="384655" y="5790583"/>
                </a:cubicBezTo>
                <a:lnTo>
                  <a:pt x="384656" y="5790583"/>
                </a:lnTo>
                <a:cubicBezTo>
                  <a:pt x="-241" y="5547997"/>
                  <a:pt x="-115608" y="5039321"/>
                  <a:pt x="126977" y="46544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8179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71877" y="1"/>
            <a:ext cx="5572125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13811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92931" y="1720158"/>
            <a:ext cx="2571255" cy="4418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661C8875-D6CF-4C22-B186-E48B474E31D7}"/>
              </a:ext>
            </a:extLst>
          </p:cNvPr>
          <p:cNvGrpSpPr/>
          <p:nvPr userDrawn="1"/>
        </p:nvGrpSpPr>
        <p:grpSpPr>
          <a:xfrm>
            <a:off x="150021" y="266701"/>
            <a:ext cx="8838875" cy="834005"/>
            <a:chOff x="131989" y="339508"/>
            <a:chExt cx="20203396" cy="1304926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xmlns="" id="{42379DAE-1435-4DDB-9DDE-B5A9205A07E9}"/>
                </a:ext>
              </a:extLst>
            </p:cNvPr>
            <p:cNvSpPr/>
            <p:nvPr userDrawn="1"/>
          </p:nvSpPr>
          <p:spPr>
            <a:xfrm>
              <a:off x="495370" y="339510"/>
              <a:ext cx="19840015" cy="1304924"/>
            </a:xfrm>
            <a:prstGeom prst="parallelogram">
              <a:avLst>
                <a:gd name="adj" fmla="val 547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xmlns="" id="{BF0A3163-24D0-41F4-AB5A-2F143762BA69}"/>
                </a:ext>
              </a:extLst>
            </p:cNvPr>
            <p:cNvSpPr/>
            <p:nvPr userDrawn="1"/>
          </p:nvSpPr>
          <p:spPr>
            <a:xfrm>
              <a:off x="131989" y="339508"/>
              <a:ext cx="1012384" cy="1304924"/>
            </a:xfrm>
            <a:prstGeom prst="parallelogram">
              <a:avLst>
                <a:gd name="adj" fmla="val 771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E79B4B90-A05B-47F9-A9C8-10F556948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49373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22428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4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637214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3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450327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2017392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CB43E8-9BFC-4A53-97CA-6EB5D0FFD54A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31C987-C984-49D1-B71E-E6C8E4391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85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9" y="215688"/>
            <a:ext cx="8679898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" name="그룹 77">
            <a:extLst>
              <a:ext uri="{FF2B5EF4-FFF2-40B4-BE49-F238E27FC236}">
                <a16:creationId xmlns:a16="http://schemas.microsoft.com/office/drawing/2014/main" xmlns="" id="{C7D0F3E7-B662-4EF6-8E16-F60F81727C22}"/>
              </a:ext>
            </a:extLst>
          </p:cNvPr>
          <p:cNvGrpSpPr/>
          <p:nvPr userDrawn="1"/>
        </p:nvGrpSpPr>
        <p:grpSpPr>
          <a:xfrm>
            <a:off x="3803541" y="1063756"/>
            <a:ext cx="1536923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xmlns="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xmlns="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xmlns="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xmlns="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xmlns="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xmlns="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974095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CB43E8-9BFC-4A53-97CA-6EB5D0FFD54A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31C987-C984-49D1-B71E-E6C8E4391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852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6502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6839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23540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55634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690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9" y="463334"/>
            <a:ext cx="8679898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5144837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5B8FA96-20D4-4226-AE80-05B983C010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5429" y="0"/>
            <a:ext cx="48985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839642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36967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2433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66" y="791473"/>
            <a:ext cx="3213463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B75454F5-0A10-4493-9D37-30E4CF1B7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60968" y="791473"/>
            <a:ext cx="1933303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0C590238-E234-441E-A1D3-12BBFFFCA5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24109" y="791473"/>
            <a:ext cx="1933303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81421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AB87A0-E141-4976-A24F-97A3C530F73D}"/>
              </a:ext>
            </a:extLst>
          </p:cNvPr>
          <p:cNvSpPr/>
          <p:nvPr userDrawn="1"/>
        </p:nvSpPr>
        <p:spPr>
          <a:xfrm>
            <a:off x="1" y="0"/>
            <a:ext cx="1763486" cy="30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041" y="1419498"/>
            <a:ext cx="1763486" cy="493340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3EB55B4-D015-4D6E-BE85-E37F5937A1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5170" y="505098"/>
            <a:ext cx="1763486" cy="5847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E30DC92A-1C43-4637-A252-B8C21735BB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0299" y="2116187"/>
            <a:ext cx="1763486" cy="4236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870882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9144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03728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0611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17473" y="317863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A58BB02-24D8-4FF8-B8D7-6E62ED53DC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928" y="2462348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12336F41-52B8-4A92-8ECC-010E63E63C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17473" y="4606833"/>
            <a:ext cx="211554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21702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42238" y="2966973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2055" y="1678845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3146" y="390720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71904" y="1649809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67259" y="4236455"/>
            <a:ext cx="1673123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0CADDCB3-9ED0-4A68-830A-6B58177892A2}"/>
              </a:ext>
            </a:extLst>
          </p:cNvPr>
          <p:cNvSpPr/>
          <p:nvPr userDrawn="1"/>
        </p:nvSpPr>
        <p:spPr>
          <a:xfrm rot="2700000">
            <a:off x="217932" y="1836322"/>
            <a:ext cx="2508249" cy="1881186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944DC42C-15BC-4390-BEC2-ED222CEABEC9}"/>
              </a:ext>
            </a:extLst>
          </p:cNvPr>
          <p:cNvSpPr/>
          <p:nvPr userDrawn="1"/>
        </p:nvSpPr>
        <p:spPr>
          <a:xfrm rot="13500000">
            <a:off x="4785651" y="2317934"/>
            <a:ext cx="1270204" cy="952653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6153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FBE557-295B-4632-B904-9365A6E29041}"/>
              </a:ext>
            </a:extLst>
          </p:cNvPr>
          <p:cNvSpPr/>
          <p:nvPr userDrawn="1"/>
        </p:nvSpPr>
        <p:spPr>
          <a:xfrm>
            <a:off x="0" y="1"/>
            <a:ext cx="9144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8E82665-E472-4E88-9084-FB20D5F0256C}"/>
              </a:ext>
            </a:extLst>
          </p:cNvPr>
          <p:cNvGrpSpPr/>
          <p:nvPr userDrawn="1"/>
        </p:nvGrpSpPr>
        <p:grpSpPr>
          <a:xfrm>
            <a:off x="4768034" y="701878"/>
            <a:ext cx="3884955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991" y="861726"/>
            <a:ext cx="2861232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0253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62659" y="2590782"/>
            <a:ext cx="4833000" cy="36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843659" y="2698782"/>
            <a:ext cx="4671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4951" y="1901754"/>
            <a:ext cx="3816424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2533162" y="5251274"/>
            <a:ext cx="0" cy="160673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7" idx="0"/>
          </p:cNvCxnSpPr>
          <p:nvPr userDrawn="1"/>
        </p:nvCxnSpPr>
        <p:spPr>
          <a:xfrm>
            <a:off x="6179159" y="0"/>
            <a:ext cx="0" cy="25907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216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6502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61522" y="446628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77306" y="68736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61522" y="257682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7306" y="257682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177306" y="446628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61522" y="687363"/>
            <a:ext cx="144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:a16="http://schemas.microsoft.com/office/drawing/2014/main" xmlns="" id="{0ADF64C9-A222-4452-81CD-D0F743103159}"/>
              </a:ext>
            </a:extLst>
          </p:cNvPr>
          <p:cNvSpPr/>
          <p:nvPr userDrawn="1"/>
        </p:nvSpPr>
        <p:spPr>
          <a:xfrm>
            <a:off x="4033171" y="548680"/>
            <a:ext cx="3312368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3113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224287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4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637214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3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450327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2017392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0682"/>
            <a:ext cx="8229600" cy="98163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BD5BE6-2F17-469E-B602-0B49214FC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0682"/>
            <a:ext cx="8229600" cy="98163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BD5BE6-2F17-469E-B602-0B49214FC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0">
              <a:schemeClr val="accent2"/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0682"/>
            <a:ext cx="8229600" cy="98163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BD5BE6-2F17-469E-B602-0B49214FC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9144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15D09CC-EA41-4CE9-B520-4B37AF49794B}"/>
              </a:ext>
            </a:extLst>
          </p:cNvPr>
          <p:cNvSpPr/>
          <p:nvPr userDrawn="1"/>
        </p:nvSpPr>
        <p:spPr>
          <a:xfrm flipH="1">
            <a:off x="0" y="6381801"/>
            <a:ext cx="9144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9196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261283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02099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82908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9144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EFC47860-F692-40B3-8E78-8914A5700FCB}"/>
              </a:ext>
            </a:extLst>
          </p:cNvPr>
          <p:cNvSpPr/>
          <p:nvPr userDrawn="1"/>
        </p:nvSpPr>
        <p:spPr>
          <a:xfrm flipH="1">
            <a:off x="0" y="6381801"/>
            <a:ext cx="9144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xmlns="" val="7810036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6166" y="339511"/>
            <a:ext cx="656638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304581C-447C-41D2-AB77-0A55193F4D64}"/>
              </a:ext>
            </a:extLst>
          </p:cNvPr>
          <p:cNvGrpSpPr/>
          <p:nvPr userDrawn="1"/>
        </p:nvGrpSpPr>
        <p:grpSpPr>
          <a:xfrm>
            <a:off x="39400" y="5315741"/>
            <a:ext cx="1009125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F767EA1-DCB1-4019-85DD-A7022071EBC2}"/>
              </a:ext>
            </a:extLst>
          </p:cNvPr>
          <p:cNvGrpSpPr/>
          <p:nvPr userDrawn="1"/>
        </p:nvGrpSpPr>
        <p:grpSpPr>
          <a:xfrm>
            <a:off x="539824" y="5726143"/>
            <a:ext cx="730304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53A449B-1E16-427E-AA1F-1761A105A61E}"/>
              </a:ext>
            </a:extLst>
          </p:cNvPr>
          <p:cNvSpPr/>
          <p:nvPr userDrawn="1"/>
        </p:nvSpPr>
        <p:spPr>
          <a:xfrm>
            <a:off x="2119047" y="0"/>
            <a:ext cx="7024955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53">
            <a:extLst>
              <a:ext uri="{FF2B5EF4-FFF2-40B4-BE49-F238E27FC236}">
                <a16:creationId xmlns:a16="http://schemas.microsoft.com/office/drawing/2014/main" xmlns="" id="{A3D05169-BAAB-49AE-B6AB-F6EDA5219658}"/>
              </a:ext>
            </a:extLst>
          </p:cNvPr>
          <p:cNvGrpSpPr/>
          <p:nvPr userDrawn="1"/>
        </p:nvGrpSpPr>
        <p:grpSpPr>
          <a:xfrm>
            <a:off x="612181" y="3199974"/>
            <a:ext cx="1129154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1" name="Group 55">
              <a:extLst>
                <a:ext uri="{FF2B5EF4-FFF2-40B4-BE49-F238E27FC236}">
                  <a16:creationId xmlns:a16="http://schemas.microsoft.com/office/drawing/2014/main" xmlns="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" name="Group 56">
                <a:extLst>
                  <a:ext uri="{FF2B5EF4-FFF2-40B4-BE49-F238E27FC236}">
                    <a16:creationId xmlns:a16="http://schemas.microsoft.com/office/drawing/2014/main" xmlns="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xmlns="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xmlns="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xmlns="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xmlns="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xmlns="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xmlns="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xmlns="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xmlns="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xmlns="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xmlns="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xmlns="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xmlns="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3" name="Group 57">
                <a:extLst>
                  <a:ext uri="{FF2B5EF4-FFF2-40B4-BE49-F238E27FC236}">
                    <a16:creationId xmlns:a16="http://schemas.microsoft.com/office/drawing/2014/main" xmlns="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4" name="Group 58">
                  <a:extLst>
                    <a:ext uri="{FF2B5EF4-FFF2-40B4-BE49-F238E27FC236}">
                      <a16:creationId xmlns:a16="http://schemas.microsoft.com/office/drawing/2014/main" xmlns="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xmlns="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xmlns="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xmlns="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xmlns="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xmlns="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xmlns="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xmlns="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xmlns="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xmlns="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xmlns="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xmlns="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60">
                  <a:extLst>
                    <a:ext uri="{FF2B5EF4-FFF2-40B4-BE49-F238E27FC236}">
                      <a16:creationId xmlns:a16="http://schemas.microsoft.com/office/drawing/2014/main" xmlns="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xmlns="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xmlns="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xmlns="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xmlns="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6" name="Group 128">
            <a:extLst>
              <a:ext uri="{FF2B5EF4-FFF2-40B4-BE49-F238E27FC236}">
                <a16:creationId xmlns:a16="http://schemas.microsoft.com/office/drawing/2014/main" xmlns="" id="{78B20492-39E5-40A7-ACED-B12C9199C0A3}"/>
              </a:ext>
            </a:extLst>
          </p:cNvPr>
          <p:cNvGrpSpPr/>
          <p:nvPr userDrawn="1"/>
        </p:nvGrpSpPr>
        <p:grpSpPr>
          <a:xfrm>
            <a:off x="1537390" y="5455309"/>
            <a:ext cx="379366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27">
              <a:extLst>
                <a:ext uri="{FF2B5EF4-FFF2-40B4-BE49-F238E27FC236}">
                  <a16:creationId xmlns:a16="http://schemas.microsoft.com/office/drawing/2014/main" xmlns="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8" name="Group 94">
              <a:extLst>
                <a:ext uri="{FF2B5EF4-FFF2-40B4-BE49-F238E27FC236}">
                  <a16:creationId xmlns:a16="http://schemas.microsoft.com/office/drawing/2014/main" xmlns="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9" name="Group 95">
                <a:extLst>
                  <a:ext uri="{FF2B5EF4-FFF2-40B4-BE49-F238E27FC236}">
                    <a16:creationId xmlns:a16="http://schemas.microsoft.com/office/drawing/2014/main" xmlns="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" name="Group 97">
                <a:extLst>
                  <a:ext uri="{FF2B5EF4-FFF2-40B4-BE49-F238E27FC236}">
                    <a16:creationId xmlns:a16="http://schemas.microsoft.com/office/drawing/2014/main" xmlns="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xmlns="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" name="Group 129">
            <a:extLst>
              <a:ext uri="{FF2B5EF4-FFF2-40B4-BE49-F238E27FC236}">
                <a16:creationId xmlns:a16="http://schemas.microsoft.com/office/drawing/2014/main" xmlns="" id="{6455E06B-1F39-4435-A88E-49A0BEE4344E}"/>
              </a:ext>
            </a:extLst>
          </p:cNvPr>
          <p:cNvGrpSpPr/>
          <p:nvPr userDrawn="1"/>
        </p:nvGrpSpPr>
        <p:grpSpPr>
          <a:xfrm>
            <a:off x="626753" y="4613596"/>
            <a:ext cx="32436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xmlns="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3" name="Group 134">
              <a:extLst>
                <a:ext uri="{FF2B5EF4-FFF2-40B4-BE49-F238E27FC236}">
                  <a16:creationId xmlns:a16="http://schemas.microsoft.com/office/drawing/2014/main" xmlns="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24" name="Group 135">
                <a:extLst>
                  <a:ext uri="{FF2B5EF4-FFF2-40B4-BE49-F238E27FC236}">
                    <a16:creationId xmlns:a16="http://schemas.microsoft.com/office/drawing/2014/main" xmlns="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xmlns="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xmlns="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xmlns="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xmlns="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xmlns="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xmlns="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xmlns="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xmlns="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xmlns="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xmlns="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" name="Group 137">
                <a:extLst>
                  <a:ext uri="{FF2B5EF4-FFF2-40B4-BE49-F238E27FC236}">
                    <a16:creationId xmlns:a16="http://schemas.microsoft.com/office/drawing/2014/main" xmlns="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xmlns="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xmlns="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xmlns="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9558372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1399AE7-7580-4588-9A58-718AB6B280AE}"/>
              </a:ext>
            </a:extLst>
          </p:cNvPr>
          <p:cNvSpPr/>
          <p:nvPr userDrawn="1"/>
        </p:nvSpPr>
        <p:spPr>
          <a:xfrm>
            <a:off x="2565995" y="1483613"/>
            <a:ext cx="1923087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7BB1D285-297C-40A8-BBFC-EB5A74F5BA1A}"/>
              </a:ext>
            </a:extLst>
          </p:cNvPr>
          <p:cNvSpPr/>
          <p:nvPr userDrawn="1"/>
        </p:nvSpPr>
        <p:spPr>
          <a:xfrm>
            <a:off x="4683755" y="1483613"/>
            <a:ext cx="1923087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8553E31C-BA12-49BE-A5AF-1A7FC60C7778}"/>
              </a:ext>
            </a:extLst>
          </p:cNvPr>
          <p:cNvSpPr/>
          <p:nvPr userDrawn="1"/>
        </p:nvSpPr>
        <p:spPr>
          <a:xfrm>
            <a:off x="6801515" y="1483613"/>
            <a:ext cx="1923087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4EF596D5-CEC7-43FD-9951-E2A4B72BEBA2}"/>
              </a:ext>
            </a:extLst>
          </p:cNvPr>
          <p:cNvSpPr/>
          <p:nvPr userDrawn="1"/>
        </p:nvSpPr>
        <p:spPr>
          <a:xfrm>
            <a:off x="448235" y="1483613"/>
            <a:ext cx="1923087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1989" y="1584408"/>
            <a:ext cx="1755576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xmlns="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649749" y="1584408"/>
            <a:ext cx="1755576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7509" y="1584408"/>
            <a:ext cx="1755576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5269" y="1584408"/>
            <a:ext cx="1755576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9144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1B29FDF7-B457-481A-B4C1-27388BB35E88}"/>
              </a:ext>
            </a:extLst>
          </p:cNvPr>
          <p:cNvSpPr/>
          <p:nvPr userDrawn="1"/>
        </p:nvSpPr>
        <p:spPr>
          <a:xfrm flipH="1">
            <a:off x="0" y="6381801"/>
            <a:ext cx="9144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DCA10AF6-AE9F-480B-B8DE-0048AEEC8A32}"/>
              </a:ext>
            </a:extLst>
          </p:cNvPr>
          <p:cNvSpPr/>
          <p:nvPr userDrawn="1"/>
        </p:nvSpPr>
        <p:spPr>
          <a:xfrm>
            <a:off x="3574149" y="0"/>
            <a:ext cx="4753061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F1CCBC8-2DEC-4648-8372-311676E798CC}"/>
              </a:ext>
            </a:extLst>
          </p:cNvPr>
          <p:cNvSpPr/>
          <p:nvPr userDrawn="1"/>
        </p:nvSpPr>
        <p:spPr>
          <a:xfrm>
            <a:off x="3814305" y="0"/>
            <a:ext cx="4512902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xmlns="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8763" y="3"/>
            <a:ext cx="4635238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769546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4585226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737681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6943725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670016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xmlns="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08424" y="130767"/>
            <a:ext cx="5068880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574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00038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E6163A38-FF1F-4D4D-BD61-25510A4F4A10}"/>
              </a:ext>
            </a:extLst>
          </p:cNvPr>
          <p:cNvSpPr/>
          <p:nvPr userDrawn="1"/>
        </p:nvSpPr>
        <p:spPr>
          <a:xfrm>
            <a:off x="114302" y="-1"/>
            <a:ext cx="4922045" cy="68580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35A586F4-88B7-45EE-9708-47716F743070}"/>
              </a:ext>
            </a:extLst>
          </p:cNvPr>
          <p:cNvSpPr/>
          <p:nvPr userDrawn="1"/>
        </p:nvSpPr>
        <p:spPr>
          <a:xfrm flipV="1">
            <a:off x="114302" y="0"/>
            <a:ext cx="4679157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4679159" y="1638302"/>
            <a:ext cx="446484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4907757" cy="686752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67525"/>
              <a:gd name="connsiteX1" fmla="*/ 4819651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1905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133976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21361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03176" y="1031577"/>
            <a:ext cx="4890905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68139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5899211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4940537" y="3577044"/>
            <a:ext cx="2325405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4940537" y="204021"/>
            <a:ext cx="2325405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6315561" y="1890533"/>
            <a:ext cx="2325406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48939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995259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20149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xmlns="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000500" y="77076"/>
            <a:ext cx="51435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94728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5632670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4" y="1362299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637214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127463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08443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450327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256238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372460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1D701F7-6536-4EA0-BC87-9BB13963D926}"/>
              </a:ext>
            </a:extLst>
          </p:cNvPr>
          <p:cNvSpPr/>
          <p:nvPr userDrawn="1"/>
        </p:nvSpPr>
        <p:spPr>
          <a:xfrm>
            <a:off x="3" y="2362200"/>
            <a:ext cx="9143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150524" y="2"/>
            <a:ext cx="4993480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07081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0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  <p:sldLayoutId id="2147483983" r:id="rId19"/>
    <p:sldLayoutId id="2147483984" r:id="rId20"/>
    <p:sldLayoutId id="214748398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2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98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4324/9781410600899" TargetMode="External"/><Relationship Id="rId1" Type="http://schemas.openxmlformats.org/officeDocument/2006/relationships/slideLayout" Target="../slideLayouts/slideLayout10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88173"/>
            <a:ext cx="8229600" cy="1644575"/>
          </a:xfrm>
        </p:spPr>
        <p:txBody>
          <a:bodyPr>
            <a:normAutofit/>
          </a:bodyPr>
          <a:lstStyle/>
          <a:p>
            <a:pPr marL="6350" indent="-6350" algn="ctr">
              <a:buNone/>
            </a:pPr>
            <a:r>
              <a:rPr lang="en-GB" b="1" dirty="0" smtClean="0"/>
              <a:t>Challenges </a:t>
            </a:r>
            <a:r>
              <a:rPr lang="id-ID" b="1" dirty="0" smtClean="0"/>
              <a:t>i</a:t>
            </a:r>
            <a:r>
              <a:rPr lang="en-GB" b="1" dirty="0" smtClean="0"/>
              <a:t>n English Academic Writing: Indonesian Graduate Students’ Experiences </a:t>
            </a:r>
            <a:r>
              <a:rPr lang="id-ID" b="1" dirty="0" smtClean="0"/>
              <a:t>i</a:t>
            </a:r>
            <a:r>
              <a:rPr lang="en-GB" b="1" dirty="0" smtClean="0"/>
              <a:t>n Hungarian Higher Education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472" y="4857760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219" y="38198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C000"/>
                </a:solidFill>
              </a:rPr>
              <a:t>The Teacher Education and Higher Education Studies (EDiTE) Doctoral Program of ELTE Conference</a:t>
            </a: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35" y="3470261"/>
            <a:ext cx="700087" cy="134399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4366" y="5117196"/>
            <a:ext cx="8229600" cy="1194138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lvl="0" indent="-320040" algn="ctr">
              <a:buClr>
                <a:schemeClr val="accent1"/>
              </a:buClr>
              <a:buSzPct val="80000"/>
            </a:pPr>
            <a:r>
              <a:rPr lang="id-ID" sz="2400" b="1" dirty="0" smtClean="0"/>
              <a:t>Dedy Subandowo</a:t>
            </a:r>
            <a:br>
              <a:rPr lang="id-ID" sz="2400" b="1" dirty="0" smtClean="0"/>
            </a:br>
            <a:r>
              <a:rPr lang="id-ID" sz="2400" b="1" dirty="0" smtClean="0"/>
              <a:t>Pázmány Péter Catholic University</a:t>
            </a:r>
          </a:p>
          <a:p>
            <a:pPr marL="438912" lvl="0" indent="-320040" algn="ctr">
              <a:buClr>
                <a:schemeClr val="accent1"/>
              </a:buClr>
              <a:buSzPct val="80000"/>
            </a:pPr>
            <a:r>
              <a:rPr lang="id-ID" sz="2400" b="1" dirty="0" smtClean="0"/>
              <a:t>2020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51010"/>
          </a:xfrm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FFC000"/>
                </a:solidFill>
              </a:rPr>
              <a:t>3.4 </a:t>
            </a:r>
            <a:r>
              <a:rPr lang="id-ID" sz="3600" u="sng" dirty="0" smtClean="0">
                <a:solidFill>
                  <a:srgbClr val="FFC000"/>
                </a:solidFill>
              </a:rPr>
              <a:t>Data Collection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0056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Contact the representative of PPI Hongaria</a:t>
            </a:r>
          </a:p>
          <a:p>
            <a:r>
              <a:rPr lang="id-ID" sz="2800" dirty="0" smtClean="0"/>
              <a:t>Select the participants from the database (university/faculty/program)</a:t>
            </a:r>
          </a:p>
          <a:p>
            <a:r>
              <a:rPr lang="id-ID" sz="2800" dirty="0" smtClean="0"/>
              <a:t>Send the proposal to the participants</a:t>
            </a:r>
          </a:p>
          <a:p>
            <a:r>
              <a:rPr lang="id-ID" sz="2800" dirty="0" smtClean="0"/>
              <a:t>Accept the response </a:t>
            </a:r>
          </a:p>
          <a:p>
            <a:r>
              <a:rPr lang="id-ID" sz="2800" dirty="0" smtClean="0"/>
              <a:t>Describe the research consent</a:t>
            </a:r>
          </a:p>
          <a:p>
            <a:r>
              <a:rPr lang="id-ID" sz="2800" dirty="0" smtClean="0"/>
              <a:t>Arrange the schedule of interview</a:t>
            </a:r>
          </a:p>
          <a:p>
            <a:r>
              <a:rPr lang="id-ID" sz="2800" dirty="0" smtClean="0"/>
              <a:t>L1 audio-recorded interview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82594"/>
          </a:xfrm>
        </p:spPr>
        <p:txBody>
          <a:bodyPr>
            <a:noAutofit/>
          </a:bodyPr>
          <a:lstStyle/>
          <a:p>
            <a:pPr algn="just"/>
            <a:r>
              <a:rPr lang="id-ID" sz="3600" dirty="0" smtClean="0">
                <a:solidFill>
                  <a:srgbClr val="FFC000"/>
                </a:solidFill>
              </a:rPr>
              <a:t>3.5. </a:t>
            </a:r>
            <a:r>
              <a:rPr lang="id-ID" sz="3600" u="sng" dirty="0" smtClean="0">
                <a:solidFill>
                  <a:srgbClr val="FFC000"/>
                </a:solidFill>
              </a:rPr>
              <a:t>Data Analysis Technique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572560" cy="4643470"/>
          </a:xfrm>
        </p:spPr>
        <p:txBody>
          <a:bodyPr>
            <a:normAutofit/>
          </a:bodyPr>
          <a:lstStyle/>
          <a:p>
            <a:pPr marL="682625" lvl="1" indent="-514350">
              <a:buClr>
                <a:schemeClr val="tx1"/>
              </a:buClr>
              <a:buFont typeface="Arial" pitchFamily="34" charset="0"/>
              <a:buChar char="•"/>
            </a:pPr>
            <a:r>
              <a:rPr lang="id-ID" sz="3200" dirty="0" smtClean="0"/>
              <a:t>Listening  to the recorded audio</a:t>
            </a:r>
          </a:p>
          <a:p>
            <a:pPr marL="682625" lvl="1" indent="-514350">
              <a:buClr>
                <a:schemeClr val="tx1"/>
              </a:buClr>
              <a:buFont typeface="Arial" pitchFamily="34" charset="0"/>
              <a:buChar char="•"/>
            </a:pPr>
            <a:r>
              <a:rPr lang="id-ID" sz="3200" dirty="0" smtClean="0"/>
              <a:t>Transcribing and taking notes</a:t>
            </a:r>
          </a:p>
          <a:p>
            <a:pPr marL="682625" lvl="1" indent="-514350">
              <a:buClr>
                <a:schemeClr val="tx1"/>
              </a:buClr>
              <a:buFont typeface="Arial" pitchFamily="34" charset="0"/>
              <a:buChar char="•"/>
            </a:pPr>
            <a:r>
              <a:rPr lang="id-ID" sz="3200" dirty="0" smtClean="0"/>
              <a:t>Tabulating  and classifiying  </a:t>
            </a:r>
            <a:r>
              <a:rPr lang="id-ID" sz="3200" dirty="0" smtClean="0">
                <a:sym typeface="Wingdings" pitchFamily="2" charset="2"/>
              </a:rPr>
              <a:t> university /name </a:t>
            </a:r>
          </a:p>
          <a:p>
            <a:pPr marL="682625" lvl="1" indent="-514350">
              <a:buClr>
                <a:schemeClr val="tx1"/>
              </a:buClr>
              <a:buFont typeface="Arial" pitchFamily="34" charset="0"/>
              <a:buChar char="•"/>
            </a:pPr>
            <a:r>
              <a:rPr lang="id-ID" sz="3200" dirty="0" smtClean="0"/>
              <a:t>Coding  </a:t>
            </a:r>
            <a:r>
              <a:rPr lang="id-ID" sz="3200" dirty="0" smtClean="0">
                <a:sym typeface="Wingdings" pitchFamily="2" charset="2"/>
              </a:rPr>
              <a:t> anonymity </a:t>
            </a:r>
          </a:p>
          <a:p>
            <a:pPr marL="682625" lvl="1" indent="-514350">
              <a:buClr>
                <a:schemeClr val="tx1"/>
              </a:buClr>
              <a:buFont typeface="Arial" pitchFamily="34" charset="0"/>
              <a:buChar char="•"/>
            </a:pPr>
            <a:r>
              <a:rPr lang="id-ID" sz="3200" dirty="0" smtClean="0">
                <a:sym typeface="Wingdings" pitchFamily="2" charset="2"/>
              </a:rPr>
              <a:t>Translating </a:t>
            </a:r>
          </a:p>
          <a:p>
            <a:pPr marL="682625" lvl="1" indent="-514350">
              <a:buClr>
                <a:schemeClr val="tx1"/>
              </a:buClr>
              <a:buFont typeface="Arial" pitchFamily="34" charset="0"/>
              <a:buChar char="•"/>
            </a:pPr>
            <a:r>
              <a:rPr lang="id-ID" sz="3200" dirty="0" smtClean="0">
                <a:sym typeface="Wingdings" pitchFamily="2" charset="2"/>
              </a:rPr>
              <a:t>Categorizing  finding data</a:t>
            </a:r>
          </a:p>
          <a:p>
            <a:pPr lvl="1"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lvl="1">
              <a:buNone/>
            </a:pPr>
            <a:endParaRPr lang="id-ID" sz="2400" dirty="0" smtClean="0">
              <a:sym typeface="Wingdings" pitchFamily="2" charset="2"/>
            </a:endParaRPr>
          </a:p>
          <a:p>
            <a:pPr lvl="1">
              <a:buNone/>
            </a:pPr>
            <a:endParaRPr lang="id-ID" sz="2400" dirty="0" smtClean="0"/>
          </a:p>
          <a:p>
            <a:pPr lvl="1">
              <a:buNone/>
            </a:pPr>
            <a:endParaRPr lang="id-ID" sz="2400" dirty="0" smtClean="0"/>
          </a:p>
          <a:p>
            <a:pPr lvl="1"/>
            <a:endParaRPr lang="id-ID" dirty="0" smtClean="0"/>
          </a:p>
          <a:p>
            <a:pPr lvl="1"/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952"/>
            <a:ext cx="8229600" cy="844660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rgbClr val="FFC000"/>
                </a:solidFill>
              </a:rPr>
              <a:t>4. RESULTS AND DISCUSSION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2" y="1714488"/>
            <a:ext cx="8858280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b="1" dirty="0" smtClean="0"/>
              <a:t>Results:</a:t>
            </a:r>
            <a:r>
              <a:rPr lang="id-ID" dirty="0" smtClean="0"/>
              <a:t> </a:t>
            </a:r>
          </a:p>
          <a:p>
            <a:pPr marL="633222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arenR"/>
            </a:pPr>
            <a:r>
              <a:rPr lang="id-ID" dirty="0" smtClean="0"/>
              <a:t>Time Management </a:t>
            </a:r>
          </a:p>
          <a:p>
            <a:pPr marL="633222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arenR"/>
            </a:pPr>
            <a:r>
              <a:rPr lang="id-ID" dirty="0" smtClean="0"/>
              <a:t>Linguistic Issues </a:t>
            </a:r>
          </a:p>
          <a:p>
            <a:pPr marL="633222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arenR"/>
            </a:pPr>
            <a:r>
              <a:rPr lang="id-ID" dirty="0" smtClean="0"/>
              <a:t>Plagiarism</a:t>
            </a:r>
          </a:p>
          <a:p>
            <a:pPr marL="633222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arenR"/>
            </a:pPr>
            <a:r>
              <a:rPr lang="id-ID" dirty="0" smtClean="0"/>
              <a:t>L</a:t>
            </a:r>
            <a:r>
              <a:rPr lang="en-US" dirty="0" smtClean="0"/>
              <a:t>earning Platform</a:t>
            </a:r>
            <a:endParaRPr lang="id-ID" dirty="0" smtClean="0"/>
          </a:p>
          <a:p>
            <a:pPr marL="633222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arenR"/>
            </a:pPr>
            <a:r>
              <a:rPr lang="id-ID" dirty="0" smtClean="0"/>
              <a:t>Writing Processes</a:t>
            </a:r>
          </a:p>
          <a:p>
            <a:pPr marL="633222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arenR"/>
            </a:pPr>
            <a:r>
              <a:rPr lang="id-ID" dirty="0" smtClean="0"/>
              <a:t>Writing Strategies</a:t>
            </a:r>
          </a:p>
          <a:p>
            <a:pPr marL="633222" indent="-51435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rabicParenR"/>
            </a:pPr>
            <a:r>
              <a:rPr lang="en-US" dirty="0" smtClean="0"/>
              <a:t>Attitudes </a:t>
            </a:r>
            <a:r>
              <a:rPr lang="en-US" dirty="0" smtClean="0"/>
              <a:t>towards English Academic Writing in A Non-native English Speaking Country and Teachers’ Feedback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952"/>
            <a:ext cx="8229600" cy="844660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rgbClr val="FFC000"/>
                </a:solidFill>
              </a:rPr>
              <a:t>Discussion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2" y="1714488"/>
            <a:ext cx="8858280" cy="4786346"/>
          </a:xfrm>
        </p:spPr>
        <p:txBody>
          <a:bodyPr/>
          <a:lstStyle/>
          <a:p>
            <a:pPr>
              <a:buNone/>
            </a:pPr>
            <a:r>
              <a:rPr lang="id-ID" u="sng" dirty="0" smtClean="0">
                <a:solidFill>
                  <a:srgbClr val="FFC000"/>
                </a:solidFill>
              </a:rPr>
              <a:t>4.1 Time Managemement</a:t>
            </a:r>
          </a:p>
          <a:p>
            <a:pPr>
              <a:buNone/>
            </a:pPr>
            <a:endParaRPr lang="id-ID" u="sng" dirty="0" smtClean="0">
              <a:solidFill>
                <a:srgbClr val="FFC000"/>
              </a:solidFill>
            </a:endParaRPr>
          </a:p>
          <a:p>
            <a:pPr marL="173038" indent="-4763" algn="just">
              <a:buNone/>
            </a:pPr>
            <a:r>
              <a:rPr lang="id-ID" dirty="0" smtClean="0"/>
              <a:t>Example 1: </a:t>
            </a:r>
          </a:p>
          <a:p>
            <a:pPr marL="173038" indent="-4763" algn="just">
              <a:buNone/>
            </a:pPr>
            <a:r>
              <a:rPr lang="id-ID" dirty="0" smtClean="0"/>
              <a:t>“</a:t>
            </a:r>
            <a:r>
              <a:rPr lang="en-US" i="1" dirty="0" smtClean="0"/>
              <a:t>The time given by the professor </a:t>
            </a:r>
            <a:r>
              <a:rPr lang="en-US" b="1" i="1" dirty="0" smtClean="0"/>
              <a:t>doesn't seem to be enough</a:t>
            </a:r>
            <a:r>
              <a:rPr lang="en-US" i="1" dirty="0" smtClean="0"/>
              <a:t>. In two weeks, we need to apply our article. I assume </a:t>
            </a:r>
            <a:r>
              <a:rPr lang="en-US" b="1" i="1" dirty="0" smtClean="0"/>
              <a:t>my paper quality would be impacted by this short time </a:t>
            </a:r>
            <a:r>
              <a:rPr lang="en-US" i="1" dirty="0" smtClean="0"/>
              <a:t>because I have to work in hurry and writing is not an easy task to do</a:t>
            </a:r>
            <a:r>
              <a:rPr lang="id-ID" i="1" dirty="0" smtClean="0"/>
              <a:t>”. </a:t>
            </a:r>
            <a:r>
              <a:rPr lang="id-ID" dirty="0" smtClean="0"/>
              <a:t>(Student 1)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908134"/>
          </a:xfrm>
        </p:spPr>
        <p:txBody>
          <a:bodyPr>
            <a:normAutofit/>
          </a:bodyPr>
          <a:lstStyle/>
          <a:p>
            <a:r>
              <a:rPr lang="id-ID" sz="3200" u="sng" dirty="0" smtClean="0">
                <a:solidFill>
                  <a:srgbClr val="FFC000"/>
                </a:solidFill>
              </a:rPr>
              <a:t>4.2 </a:t>
            </a:r>
            <a:r>
              <a:rPr lang="id-ID" sz="3200" u="sng" dirty="0" smtClean="0">
                <a:solidFill>
                  <a:srgbClr val="FFC000"/>
                </a:solidFill>
              </a:rPr>
              <a:t>Linguistic issues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2" y="1500175"/>
            <a:ext cx="8786842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id-ID" u="sng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id-ID" dirty="0" smtClean="0"/>
              <a:t>Example 2</a:t>
            </a:r>
            <a:r>
              <a:rPr lang="id-ID" dirty="0" smtClean="0"/>
              <a:t>:</a:t>
            </a:r>
          </a:p>
          <a:p>
            <a:pPr marL="461963" indent="-4763" algn="just">
              <a:buNone/>
            </a:pPr>
            <a:r>
              <a:rPr lang="id-ID" dirty="0" smtClean="0"/>
              <a:t>“</a:t>
            </a:r>
            <a:r>
              <a:rPr lang="en-US" i="1" dirty="0" smtClean="0"/>
              <a:t>My paper writing difficulties are due to </a:t>
            </a:r>
            <a:r>
              <a:rPr lang="en-US" b="1" i="1" dirty="0" smtClean="0"/>
              <a:t>poor vocabulary </a:t>
            </a:r>
            <a:r>
              <a:rPr lang="en-US" i="1" dirty="0" smtClean="0"/>
              <a:t>and </a:t>
            </a:r>
            <a:r>
              <a:rPr lang="en-US" b="1" i="1" dirty="0" smtClean="0"/>
              <a:t>grammar</a:t>
            </a:r>
            <a:r>
              <a:rPr lang="en-US" i="1" dirty="0" smtClean="0"/>
              <a:t>. I can't distinguish between academic terms or general words. The grade of the article would be influenced by the use of complicated technical terminology. Last semester, I applied some academic words to </a:t>
            </a:r>
            <a:r>
              <a:rPr lang="id-ID" i="1" dirty="0" smtClean="0"/>
              <a:t>a </a:t>
            </a:r>
            <a:r>
              <a:rPr lang="en-US" i="1" dirty="0" smtClean="0"/>
              <a:t>paper and I got a great score</a:t>
            </a:r>
            <a:r>
              <a:rPr lang="id-ID" dirty="0" smtClean="0"/>
              <a:t>”</a:t>
            </a:r>
            <a:r>
              <a:rPr lang="en-US" dirty="0" smtClean="0"/>
              <a:t>.</a:t>
            </a:r>
            <a:r>
              <a:rPr lang="id-ID" dirty="0" smtClean="0"/>
              <a:t> (Student 4)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Example 3 </a:t>
            </a:r>
            <a:r>
              <a:rPr lang="id-ID" dirty="0" smtClean="0"/>
              <a:t>:</a:t>
            </a:r>
          </a:p>
          <a:p>
            <a:pPr algn="just">
              <a:buNone/>
            </a:pPr>
            <a:r>
              <a:rPr lang="id-ID" dirty="0" smtClean="0"/>
              <a:t>	“</a:t>
            </a:r>
            <a:r>
              <a:rPr lang="en-US" i="1" dirty="0" smtClean="0"/>
              <a:t>I usually have a problem with </a:t>
            </a:r>
            <a:r>
              <a:rPr lang="en-US" b="1" i="1" dirty="0" smtClean="0"/>
              <a:t>simple sentence patterns </a:t>
            </a:r>
            <a:r>
              <a:rPr lang="en-US" i="1" dirty="0" smtClean="0"/>
              <a:t>with </a:t>
            </a:r>
            <a:r>
              <a:rPr lang="en-US" b="1" i="1" dirty="0" smtClean="0"/>
              <a:t>missing -s</a:t>
            </a:r>
            <a:r>
              <a:rPr lang="en-US" i="1" dirty="0" smtClean="0"/>
              <a:t> in the last word, particularly dealing with </a:t>
            </a:r>
            <a:r>
              <a:rPr lang="en-US" b="1" i="1" dirty="0" smtClean="0"/>
              <a:t>singular nouns</a:t>
            </a:r>
            <a:r>
              <a:rPr lang="en-US" i="1" dirty="0" smtClean="0"/>
              <a:t>, one of the major issues in my writing. Another problem is that I often find it hard to apply </a:t>
            </a:r>
            <a:r>
              <a:rPr lang="en-US" b="1" i="1" dirty="0" smtClean="0"/>
              <a:t>nouns or adjectives </a:t>
            </a:r>
            <a:r>
              <a:rPr lang="en-US" i="1" dirty="0" smtClean="0"/>
              <a:t>in a sentence</a:t>
            </a:r>
            <a:r>
              <a:rPr lang="id-ID" i="1" dirty="0" smtClean="0"/>
              <a:t>”</a:t>
            </a:r>
            <a:r>
              <a:rPr lang="en-US" i="1" dirty="0" smtClean="0"/>
              <a:t>.</a:t>
            </a:r>
            <a:r>
              <a:rPr lang="id-ID" i="1" dirty="0" smtClean="0"/>
              <a:t> </a:t>
            </a:r>
            <a:r>
              <a:rPr lang="id-ID" dirty="0" smtClean="0"/>
              <a:t>(Student 1)</a:t>
            </a:r>
          </a:p>
          <a:p>
            <a:pPr marL="173038" indent="-4763" algn="just"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Example 4</a:t>
            </a:r>
            <a:r>
              <a:rPr lang="id-ID" dirty="0" smtClean="0"/>
              <a:t>:</a:t>
            </a:r>
          </a:p>
          <a:p>
            <a:pPr algn="just">
              <a:buNone/>
            </a:pPr>
            <a:r>
              <a:rPr lang="id-ID" dirty="0" smtClean="0"/>
              <a:t>	“</a:t>
            </a:r>
            <a:r>
              <a:rPr lang="en-US" i="1" dirty="0" smtClean="0"/>
              <a:t>I don't know how </a:t>
            </a:r>
            <a:r>
              <a:rPr lang="en-US" b="1" i="1" dirty="0" smtClean="0"/>
              <a:t>the logical concept</a:t>
            </a:r>
            <a:r>
              <a:rPr lang="en-US" i="1" dirty="0" smtClean="0"/>
              <a:t> between sentences can be connected to another sentence. What I normally do is I use my intuition, but often I use </a:t>
            </a:r>
            <a:r>
              <a:rPr lang="en-US" b="1" i="1" dirty="0" smtClean="0"/>
              <a:t>conjunction</a:t>
            </a:r>
            <a:r>
              <a:rPr lang="en-US" i="1" dirty="0" smtClean="0"/>
              <a:t>, </a:t>
            </a:r>
            <a:r>
              <a:rPr lang="id-ID" i="1" dirty="0" smtClean="0"/>
              <a:t>“</a:t>
            </a:r>
            <a:r>
              <a:rPr lang="en-US" i="1" dirty="0" smtClean="0"/>
              <a:t>in addition</a:t>
            </a:r>
            <a:r>
              <a:rPr lang="id-ID" i="1" dirty="0" smtClean="0"/>
              <a:t>”, “furthermore”</a:t>
            </a:r>
            <a:r>
              <a:rPr lang="en-US" i="1" dirty="0" smtClean="0"/>
              <a:t>, </a:t>
            </a:r>
            <a:r>
              <a:rPr lang="id-ID" i="1" dirty="0" smtClean="0"/>
              <a:t>or  </a:t>
            </a:r>
            <a:r>
              <a:rPr lang="id-ID" i="1" dirty="0" smtClean="0"/>
              <a:t>“however””. </a:t>
            </a:r>
            <a:r>
              <a:rPr lang="id-ID" dirty="0" smtClean="0"/>
              <a:t>(Student 3)</a:t>
            </a:r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id-ID" dirty="0" smtClean="0"/>
              <a:t>Example 5</a:t>
            </a:r>
            <a:r>
              <a:rPr lang="id-ID" dirty="0" smtClean="0"/>
              <a:t>: </a:t>
            </a:r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id-ID" dirty="0" smtClean="0"/>
              <a:t>“</a:t>
            </a:r>
            <a:r>
              <a:rPr lang="en-US" i="1" dirty="0" smtClean="0"/>
              <a:t>We </a:t>
            </a:r>
            <a:r>
              <a:rPr lang="en-US" i="1" dirty="0" smtClean="0"/>
              <a:t>were so sad that our teacher gave us </a:t>
            </a:r>
            <a:r>
              <a:rPr lang="id-ID" i="1" dirty="0" smtClean="0"/>
              <a:t>4 </a:t>
            </a:r>
            <a:r>
              <a:rPr lang="en-US" i="1" dirty="0" smtClean="0"/>
              <a:t>for our paper </a:t>
            </a:r>
            <a:r>
              <a:rPr lang="en-US" i="1" dirty="0" smtClean="0"/>
              <a:t>because of </a:t>
            </a:r>
            <a:r>
              <a:rPr lang="en-US" b="1" i="1" dirty="0" smtClean="0"/>
              <a:t>the lack of our grammar </a:t>
            </a:r>
            <a:r>
              <a:rPr lang="en-US" i="1" dirty="0" smtClean="0"/>
              <a:t>for our middle test assignment. He said that your writing is outstanding, but you deserved to earn that score because your grammatical problems made your grade 5 to </a:t>
            </a:r>
            <a:r>
              <a:rPr lang="en-US" i="1" dirty="0" smtClean="0"/>
              <a:t>4</a:t>
            </a:r>
            <a:r>
              <a:rPr lang="id-ID" dirty="0" smtClean="0"/>
              <a:t>”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r>
              <a:rPr lang="id-ID" dirty="0" smtClean="0"/>
              <a:t>(Student 1)</a:t>
            </a:r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u="sng" dirty="0" smtClean="0">
                <a:solidFill>
                  <a:srgbClr val="FFC000"/>
                </a:solidFill>
              </a:rPr>
              <a:t>4.3 Plagiarism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1"/>
            <a:ext cx="8229600" cy="41148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d-ID" dirty="0" smtClean="0"/>
              <a:t>Example 6</a:t>
            </a:r>
            <a:r>
              <a:rPr lang="id-ID" dirty="0" smtClean="0"/>
              <a:t>:</a:t>
            </a:r>
          </a:p>
          <a:p>
            <a:pPr marL="533400" indent="-4763" algn="just">
              <a:buNone/>
            </a:pPr>
            <a:r>
              <a:rPr lang="id-ID" dirty="0" smtClean="0"/>
              <a:t>“</a:t>
            </a:r>
            <a:r>
              <a:rPr lang="id-ID" i="1" dirty="0" smtClean="0"/>
              <a:t>We have to avoid using </a:t>
            </a:r>
            <a:r>
              <a:rPr lang="id-ID" b="1" i="1" u="sng" dirty="0" smtClean="0"/>
              <a:t>d</a:t>
            </a:r>
            <a:r>
              <a:rPr lang="en-US" b="1" i="1" u="sng" dirty="0" err="1" smtClean="0"/>
              <a:t>irect</a:t>
            </a:r>
            <a:r>
              <a:rPr lang="en-US" b="1" i="1" u="sng" dirty="0" smtClean="0"/>
              <a:t> quotation</a:t>
            </a:r>
            <a:r>
              <a:rPr lang="id-ID" i="1" dirty="0" smtClean="0"/>
              <a:t>. This </a:t>
            </a:r>
            <a:r>
              <a:rPr lang="en-US" i="1" dirty="0" smtClean="0"/>
              <a:t>seems to be plagiarism in our device program, since the </a:t>
            </a:r>
            <a:r>
              <a:rPr lang="id-ID" b="1" i="1" dirty="0" err="1" smtClean="0"/>
              <a:t>U</a:t>
            </a:r>
            <a:r>
              <a:rPr lang="en-US" b="1" i="1" dirty="0" err="1" smtClean="0"/>
              <a:t>rkund</a:t>
            </a:r>
            <a:r>
              <a:rPr lang="en-US" b="1" i="1" dirty="0" smtClean="0"/>
              <a:t> </a:t>
            </a:r>
            <a:r>
              <a:rPr lang="en-US" i="1" dirty="0" smtClean="0"/>
              <a:t>may classify this as plagiarism</a:t>
            </a:r>
            <a:r>
              <a:rPr lang="id-ID" dirty="0" smtClean="0"/>
              <a:t>”</a:t>
            </a:r>
            <a:r>
              <a:rPr lang="en-US" dirty="0" smtClean="0"/>
              <a:t>.</a:t>
            </a:r>
            <a:r>
              <a:rPr lang="id-ID" dirty="0" smtClean="0"/>
              <a:t> (Student 2)</a:t>
            </a:r>
          </a:p>
          <a:p>
            <a:pPr marL="533400" indent="-4763" algn="just">
              <a:buNone/>
            </a:pP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u="sng" dirty="0" smtClean="0">
                <a:solidFill>
                  <a:srgbClr val="FFC000"/>
                </a:solidFill>
              </a:rPr>
              <a:t>4.4 Learning </a:t>
            </a:r>
            <a:r>
              <a:rPr lang="id-ID" sz="3200" u="sng" dirty="0" smtClean="0">
                <a:solidFill>
                  <a:srgbClr val="FFC000"/>
                </a:solidFill>
              </a:rPr>
              <a:t>Platform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2857520"/>
          </a:xfrm>
        </p:spPr>
        <p:txBody>
          <a:bodyPr/>
          <a:lstStyle/>
          <a:p>
            <a:pPr marL="173038" indent="-4763" algn="just">
              <a:buNone/>
            </a:pPr>
            <a:r>
              <a:rPr lang="id-ID" dirty="0" smtClean="0"/>
              <a:t>Example 7</a:t>
            </a:r>
            <a:r>
              <a:rPr lang="id-ID" dirty="0" smtClean="0"/>
              <a:t>:</a:t>
            </a:r>
          </a:p>
          <a:p>
            <a:pPr marL="533400" indent="-4763" algn="just">
              <a:buNone/>
            </a:pPr>
            <a:r>
              <a:rPr lang="id-ID" dirty="0" smtClean="0"/>
              <a:t>“</a:t>
            </a:r>
            <a:r>
              <a:rPr lang="id-ID" i="1" dirty="0" smtClean="0"/>
              <a:t>Our</a:t>
            </a:r>
            <a:r>
              <a:rPr lang="en-US" i="1" dirty="0" smtClean="0"/>
              <a:t> </a:t>
            </a:r>
            <a:r>
              <a:rPr lang="id-ID" i="1" dirty="0" smtClean="0"/>
              <a:t>department </a:t>
            </a:r>
            <a:r>
              <a:rPr lang="en-US" i="1" dirty="0" smtClean="0"/>
              <a:t>offers </a:t>
            </a:r>
            <a:r>
              <a:rPr lang="id-ID" b="1" i="1" dirty="0" smtClean="0"/>
              <a:t>Moodle</a:t>
            </a:r>
            <a:r>
              <a:rPr lang="id-ID" i="1" dirty="0" smtClean="0"/>
              <a:t>, </a:t>
            </a:r>
            <a:r>
              <a:rPr lang="en-US" i="1" dirty="0" smtClean="0"/>
              <a:t>a </a:t>
            </a:r>
            <a:r>
              <a:rPr lang="en-US" i="1" dirty="0" smtClean="0"/>
              <a:t>web-based learning platform for teachers </a:t>
            </a:r>
            <a:r>
              <a:rPr lang="en-US" i="1" dirty="0" smtClean="0"/>
              <a:t>and </a:t>
            </a:r>
            <a:r>
              <a:rPr lang="en-US" i="1" dirty="0" smtClean="0"/>
              <a:t>students to help students send their assignments</a:t>
            </a:r>
            <a:r>
              <a:rPr lang="id-ID" dirty="0" smtClean="0"/>
              <a:t>”</a:t>
            </a:r>
            <a:r>
              <a:rPr lang="en-US" dirty="0" smtClean="0"/>
              <a:t>.</a:t>
            </a:r>
            <a:r>
              <a:rPr lang="id-ID" dirty="0" smtClean="0"/>
              <a:t> (Student 3)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u="sng" dirty="0" smtClean="0">
                <a:solidFill>
                  <a:srgbClr val="FFC000"/>
                </a:solidFill>
              </a:rPr>
              <a:t>4.5 Writing Processes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3"/>
            <a:ext cx="857256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Example </a:t>
            </a:r>
            <a:r>
              <a:rPr lang="id-ID" dirty="0" smtClean="0"/>
              <a:t>8:</a:t>
            </a:r>
            <a:endParaRPr lang="en-US" dirty="0" smtClean="0"/>
          </a:p>
          <a:p>
            <a:pPr marL="630238" indent="-4763" algn="just">
              <a:buNone/>
            </a:pPr>
            <a:r>
              <a:rPr lang="id-ID" i="1" dirty="0" smtClean="0"/>
              <a:t>“</a:t>
            </a:r>
            <a:r>
              <a:rPr lang="en-US" i="1" dirty="0" smtClean="0"/>
              <a:t>I typically </a:t>
            </a:r>
            <a:r>
              <a:rPr lang="en-US" b="1" i="1" dirty="0" smtClean="0"/>
              <a:t>make a draft </a:t>
            </a:r>
            <a:r>
              <a:rPr lang="en-US" i="1" dirty="0" smtClean="0"/>
              <a:t>before I start writing and choose which one is the best draft and begin writing</a:t>
            </a:r>
            <a:r>
              <a:rPr lang="en-US" i="1" dirty="0" smtClean="0"/>
              <a:t>.</a:t>
            </a:r>
            <a:r>
              <a:rPr lang="id-ID" i="1" dirty="0" smtClean="0"/>
              <a:t> </a:t>
            </a:r>
            <a:r>
              <a:rPr lang="id-ID" dirty="0" smtClean="0"/>
              <a:t>(Student 2)</a:t>
            </a:r>
            <a:endParaRPr lang="id-ID" i="1" dirty="0" smtClean="0"/>
          </a:p>
          <a:p>
            <a:pPr marL="630238" indent="-4763" algn="just">
              <a:buNone/>
            </a:pPr>
            <a:endParaRPr lang="id-ID" i="1" dirty="0" smtClean="0"/>
          </a:p>
          <a:p>
            <a:pPr marL="173038" indent="-4763" algn="just">
              <a:buNone/>
            </a:pPr>
            <a:r>
              <a:rPr lang="id-ID" dirty="0" smtClean="0"/>
              <a:t>Example 9: </a:t>
            </a:r>
          </a:p>
          <a:p>
            <a:pPr marL="630238" indent="-4763" algn="just">
              <a:buNone/>
            </a:pPr>
            <a:r>
              <a:rPr lang="id-ID" dirty="0" smtClean="0"/>
              <a:t>	</a:t>
            </a:r>
            <a:r>
              <a:rPr lang="id-ID" dirty="0" smtClean="0"/>
              <a:t>“</a:t>
            </a:r>
            <a:r>
              <a:rPr lang="en-US" i="1" dirty="0" smtClean="0"/>
              <a:t>First of all, what I do to begin writing is do </a:t>
            </a:r>
            <a:r>
              <a:rPr lang="en-US" b="1" i="1" dirty="0" smtClean="0"/>
              <a:t>literature review</a:t>
            </a:r>
            <a:r>
              <a:rPr lang="id-ID" i="1" dirty="0" smtClean="0"/>
              <a:t>”</a:t>
            </a:r>
            <a:r>
              <a:rPr lang="en-US" i="1" dirty="0" smtClean="0"/>
              <a:t>.</a:t>
            </a:r>
            <a:r>
              <a:rPr lang="id-ID" dirty="0" smtClean="0"/>
              <a:t> (Student 4)</a:t>
            </a:r>
          </a:p>
          <a:p>
            <a:pPr marL="173038" indent="-4763" algn="just">
              <a:buNone/>
            </a:pPr>
            <a:endParaRPr lang="id-ID" dirty="0" smtClean="0"/>
          </a:p>
          <a:p>
            <a:pPr marL="630238" indent="-4763">
              <a:buNone/>
            </a:pPr>
            <a:endParaRPr lang="id-ID" i="1" dirty="0" smtClean="0"/>
          </a:p>
          <a:p>
            <a:pPr marL="630238" indent="-4763">
              <a:buNone/>
            </a:pP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dirty="0" smtClean="0">
                <a:solidFill>
                  <a:srgbClr val="FFC000"/>
                </a:solidFill>
              </a:rPr>
              <a:t>4.6 </a:t>
            </a:r>
            <a:r>
              <a:rPr lang="id-ID" sz="2800" u="sng" dirty="0" smtClean="0">
                <a:solidFill>
                  <a:srgbClr val="FFC000"/>
                </a:solidFill>
              </a:rPr>
              <a:t>Writing </a:t>
            </a:r>
            <a:r>
              <a:rPr lang="id-ID" sz="2800" u="sng" dirty="0" smtClean="0">
                <a:solidFill>
                  <a:srgbClr val="FFC000"/>
                </a:solidFill>
              </a:rPr>
              <a:t>Strategies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350" indent="-4763">
              <a:buNone/>
            </a:pPr>
            <a:r>
              <a:rPr lang="id-ID" dirty="0" smtClean="0"/>
              <a:t>Example </a:t>
            </a:r>
            <a:r>
              <a:rPr lang="id-ID" dirty="0" smtClean="0"/>
              <a:t>10:</a:t>
            </a:r>
            <a:endParaRPr lang="id-ID" dirty="0" smtClean="0"/>
          </a:p>
          <a:p>
            <a:pPr marL="630238" indent="-4763" algn="just">
              <a:buNone/>
            </a:pPr>
            <a:r>
              <a:rPr lang="id-ID" i="1" dirty="0" smtClean="0"/>
              <a:t>“</a:t>
            </a:r>
            <a:r>
              <a:rPr lang="en-US" i="1" dirty="0" smtClean="0"/>
              <a:t>I usually use </a:t>
            </a:r>
            <a:r>
              <a:rPr lang="en-US" b="1" i="1" dirty="0" smtClean="0"/>
              <a:t>Google Translate</a:t>
            </a:r>
            <a:r>
              <a:rPr lang="en-US" i="1" dirty="0" smtClean="0"/>
              <a:t> as well as </a:t>
            </a:r>
            <a:r>
              <a:rPr lang="en-US" b="1" i="1" dirty="0" err="1" smtClean="0"/>
              <a:t>Grammarly</a:t>
            </a:r>
            <a:r>
              <a:rPr lang="en-US" i="1" dirty="0" smtClean="0"/>
              <a:t> to enhance my writing</a:t>
            </a:r>
            <a:r>
              <a:rPr lang="id-ID" i="1" dirty="0" smtClean="0"/>
              <a:t>”</a:t>
            </a:r>
            <a:r>
              <a:rPr lang="en-US" i="1" dirty="0" smtClean="0"/>
              <a:t>. </a:t>
            </a:r>
            <a:endParaRPr lang="id-ID" i="1" dirty="0" smtClean="0"/>
          </a:p>
          <a:p>
            <a:pPr marL="630238" indent="-4763" algn="just">
              <a:buNone/>
            </a:pPr>
            <a:r>
              <a:rPr lang="id-ID" i="1" dirty="0" smtClean="0"/>
              <a:t>“</a:t>
            </a:r>
            <a:r>
              <a:rPr lang="en-US" i="1" dirty="0" smtClean="0"/>
              <a:t>I always read </a:t>
            </a:r>
            <a:r>
              <a:rPr lang="en-US" b="1" i="1" dirty="0" smtClean="0"/>
              <a:t>stories from the BBC, CNN, </a:t>
            </a:r>
            <a:r>
              <a:rPr lang="en-US" b="1" i="1" dirty="0" err="1" smtClean="0"/>
              <a:t>Aljazera</a:t>
            </a:r>
            <a:r>
              <a:rPr lang="en-US" b="1" i="1" dirty="0" smtClean="0"/>
              <a:t>, News and Politics</a:t>
            </a:r>
            <a:r>
              <a:rPr lang="id-ID" i="1" dirty="0" smtClean="0"/>
              <a:t>. </a:t>
            </a:r>
            <a:r>
              <a:rPr lang="en-US" i="1" dirty="0" smtClean="0"/>
              <a:t>They create benefits with updates and </a:t>
            </a:r>
            <a:r>
              <a:rPr lang="en-US" i="1" dirty="0" smtClean="0"/>
              <a:t>word</a:t>
            </a:r>
            <a:r>
              <a:rPr lang="id-ID" i="1" dirty="0" smtClean="0"/>
              <a:t> improvement</a:t>
            </a:r>
            <a:r>
              <a:rPr lang="en-US" i="1" dirty="0" smtClean="0"/>
              <a:t> </a:t>
            </a:r>
            <a:r>
              <a:rPr lang="en-US" i="1" dirty="0" smtClean="0"/>
              <a:t>that I can use in my writing</a:t>
            </a:r>
            <a:r>
              <a:rPr lang="id-ID" i="1" dirty="0" smtClean="0"/>
              <a:t>”</a:t>
            </a:r>
            <a:r>
              <a:rPr lang="en-US" dirty="0" smtClean="0"/>
              <a:t>.</a:t>
            </a:r>
            <a:r>
              <a:rPr lang="id-ID" dirty="0" smtClean="0"/>
              <a:t> (Student 1</a:t>
            </a:r>
            <a:r>
              <a:rPr lang="id-ID" dirty="0" smtClean="0"/>
              <a:t>)</a:t>
            </a:r>
          </a:p>
          <a:p>
            <a:pPr marL="630238" indent="-4763" algn="just">
              <a:buNone/>
            </a:pPr>
            <a:endParaRPr lang="id-ID" dirty="0" smtClean="0"/>
          </a:p>
          <a:p>
            <a:pPr marL="4763" indent="-4763" algn="just">
              <a:buNone/>
            </a:pPr>
            <a:r>
              <a:rPr lang="id-ID" dirty="0" smtClean="0"/>
              <a:t>Example 11:</a:t>
            </a:r>
            <a:endParaRPr lang="id-ID" b="1" dirty="0" smtClean="0"/>
          </a:p>
          <a:p>
            <a:pPr marL="630238" indent="-4763" algn="just">
              <a:buNone/>
            </a:pPr>
            <a:r>
              <a:rPr lang="id-ID" i="1" dirty="0" smtClean="0"/>
              <a:t>“</a:t>
            </a:r>
            <a:r>
              <a:rPr lang="en-US" i="1" dirty="0" smtClean="0"/>
              <a:t>I typically write in </a:t>
            </a:r>
            <a:r>
              <a:rPr lang="en-US" b="1" i="1" dirty="0" smtClean="0"/>
              <a:t>long sentences </a:t>
            </a:r>
            <a:r>
              <a:rPr lang="en-US" i="1" dirty="0" smtClean="0"/>
              <a:t>so </a:t>
            </a:r>
            <a:r>
              <a:rPr lang="en-US" b="1" i="1" dirty="0" smtClean="0"/>
              <a:t>many ideas</a:t>
            </a:r>
            <a:r>
              <a:rPr lang="en-US" i="1" dirty="0" smtClean="0"/>
              <a:t> can be covered and the paper </a:t>
            </a:r>
            <a:r>
              <a:rPr lang="id-ID" i="1" dirty="0" smtClean="0"/>
              <a:t>requirement </a:t>
            </a:r>
            <a:r>
              <a:rPr lang="en-US" i="1" dirty="0" smtClean="0"/>
              <a:t>will </a:t>
            </a:r>
            <a:r>
              <a:rPr lang="en-US" i="1" dirty="0" smtClean="0"/>
              <a:t>be met shortly</a:t>
            </a:r>
            <a:r>
              <a:rPr lang="id-ID" i="1" dirty="0" smtClean="0"/>
              <a:t>”</a:t>
            </a:r>
            <a:r>
              <a:rPr lang="en-US" i="1" dirty="0" smtClean="0"/>
              <a:t>.</a:t>
            </a:r>
            <a:r>
              <a:rPr lang="id-ID" i="1" dirty="0" smtClean="0"/>
              <a:t> </a:t>
            </a:r>
            <a:r>
              <a:rPr lang="id-ID" dirty="0" smtClean="0"/>
              <a:t>(Student 2)</a:t>
            </a:r>
          </a:p>
          <a:p>
            <a:pPr marL="630238" indent="-4763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94953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 smtClean="0">
                <a:solidFill>
                  <a:srgbClr val="FFC000"/>
                </a:solidFill>
              </a:rPr>
              <a:t>OUTLINE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80" y="1473858"/>
            <a:ext cx="8686800" cy="5098414"/>
          </a:xfrm>
        </p:spPr>
        <p:txBody>
          <a:bodyPr>
            <a:noAutofit/>
          </a:bodyPr>
          <a:lstStyle/>
          <a:p>
            <a:pPr marL="369888" indent="-346075">
              <a:buClr>
                <a:schemeClr val="tx1"/>
              </a:buClr>
              <a:buFont typeface="+mj-lt"/>
              <a:buAutoNum type="arabicParenR"/>
            </a:pPr>
            <a:r>
              <a:rPr lang="id-ID" sz="1900" b="1" dirty="0" smtClean="0"/>
              <a:t>Introduction</a:t>
            </a:r>
          </a:p>
          <a:p>
            <a:pPr marL="1082675" lvl="1" indent="-554038">
              <a:buClr>
                <a:schemeClr val="tx1"/>
              </a:buClr>
              <a:buNone/>
            </a:pPr>
            <a:r>
              <a:rPr lang="id-ID" sz="1900" dirty="0" smtClean="0"/>
              <a:t>1.1 English Medium Instruction (EMI) in Higher Education</a:t>
            </a:r>
          </a:p>
          <a:p>
            <a:pPr marL="369888" indent="-346075">
              <a:buClr>
                <a:schemeClr val="tx1"/>
              </a:buClr>
              <a:buFont typeface="+mj-lt"/>
              <a:buAutoNum type="arabicParenR"/>
            </a:pPr>
            <a:r>
              <a:rPr lang="id-ID" sz="1900" b="1" dirty="0" smtClean="0"/>
              <a:t>Theoretical Background</a:t>
            </a:r>
          </a:p>
          <a:p>
            <a:pPr marL="995363" lvl="1" indent="-466725">
              <a:buClr>
                <a:schemeClr val="tx1"/>
              </a:buClr>
              <a:buNone/>
            </a:pPr>
            <a:r>
              <a:rPr lang="id-ID" sz="1900" dirty="0" smtClean="0"/>
              <a:t>2.1 Some Definitions of L2 Academic Writers </a:t>
            </a:r>
          </a:p>
          <a:p>
            <a:pPr marL="995363" lvl="1" indent="-466725" defTabSz="1082675">
              <a:buClr>
                <a:schemeClr val="tx1"/>
              </a:buClr>
              <a:buNone/>
            </a:pPr>
            <a:r>
              <a:rPr lang="id-ID" sz="1900" dirty="0" smtClean="0"/>
              <a:t>2.2 Issues L2 English Academic Writing</a:t>
            </a:r>
          </a:p>
          <a:p>
            <a:pPr marL="995363" lvl="1" indent="-466725" defTabSz="1082675">
              <a:buClr>
                <a:schemeClr val="tx1"/>
              </a:buClr>
              <a:buNone/>
            </a:pPr>
            <a:r>
              <a:rPr lang="id-ID" sz="1900" dirty="0" smtClean="0"/>
              <a:t>2.3 Challenges for L2 English Academic Writers</a:t>
            </a:r>
          </a:p>
          <a:p>
            <a:pPr marL="369888" indent="-346075">
              <a:buClr>
                <a:schemeClr val="tx1"/>
              </a:buClr>
              <a:buFont typeface="+mj-lt"/>
              <a:buAutoNum type="arabicParenR"/>
            </a:pPr>
            <a:r>
              <a:rPr lang="id-ID" sz="1900" b="1" dirty="0" smtClean="0"/>
              <a:t>Research </a:t>
            </a:r>
            <a:r>
              <a:rPr lang="id-ID" sz="1900" b="1" dirty="0"/>
              <a:t>Design </a:t>
            </a:r>
            <a:r>
              <a:rPr lang="id-ID" sz="1900" b="1" dirty="0" smtClean="0"/>
              <a:t> </a:t>
            </a:r>
          </a:p>
          <a:p>
            <a:pPr marL="528638" lvl="1" indent="-241300">
              <a:buClr>
                <a:schemeClr val="tx1"/>
              </a:buClr>
              <a:buNone/>
            </a:pPr>
            <a:r>
              <a:rPr lang="id-ID" sz="1900" dirty="0" smtClean="0"/>
              <a:t>	3.1 	 Aims  and Research Questions</a:t>
            </a:r>
          </a:p>
          <a:p>
            <a:pPr marL="528638" lvl="1" indent="-241300">
              <a:buClr>
                <a:schemeClr val="tx1"/>
              </a:buClr>
              <a:buNone/>
            </a:pPr>
            <a:r>
              <a:rPr lang="id-ID" sz="1900" dirty="0" smtClean="0"/>
              <a:t>	3.2	Participants </a:t>
            </a:r>
          </a:p>
          <a:p>
            <a:pPr marL="528638" lvl="1" indent="-241300">
              <a:buClr>
                <a:schemeClr val="tx1"/>
              </a:buClr>
              <a:buNone/>
            </a:pPr>
            <a:r>
              <a:rPr lang="id-ID" sz="1900" dirty="0" smtClean="0"/>
              <a:t>	3.3 Data Collection Method</a:t>
            </a:r>
          </a:p>
          <a:p>
            <a:pPr marL="528638" lvl="1" indent="-241300">
              <a:buClr>
                <a:schemeClr val="tx1"/>
              </a:buClr>
              <a:buNone/>
            </a:pPr>
            <a:r>
              <a:rPr lang="id-ID" sz="1900" dirty="0" smtClean="0"/>
              <a:t>	3.4 Data Collection Procedures </a:t>
            </a:r>
          </a:p>
          <a:p>
            <a:pPr marL="528638" lvl="1" indent="-241300">
              <a:buClr>
                <a:schemeClr val="tx1"/>
              </a:buClr>
              <a:buNone/>
            </a:pPr>
            <a:r>
              <a:rPr lang="id-ID" sz="1900" dirty="0" smtClean="0"/>
              <a:t>	3.5 Data Analysis</a:t>
            </a:r>
          </a:p>
          <a:p>
            <a:pPr marL="369888" indent="-346075">
              <a:buClr>
                <a:schemeClr val="tx1"/>
              </a:buClr>
              <a:buFont typeface="+mj-lt"/>
              <a:buAutoNum type="arabicParenR"/>
            </a:pPr>
            <a:r>
              <a:rPr lang="id-ID" sz="1900" b="1" dirty="0" smtClean="0"/>
              <a:t>Results and Discussion</a:t>
            </a:r>
          </a:p>
          <a:p>
            <a:pPr marL="369888" indent="-346075">
              <a:buClr>
                <a:schemeClr val="tx1"/>
              </a:buClr>
              <a:buFont typeface="+mj-lt"/>
              <a:buAutoNum type="arabicParenR"/>
            </a:pPr>
            <a:r>
              <a:rPr lang="id-ID" sz="1900" b="1" dirty="0" smtClean="0"/>
              <a:t>Conclusion</a:t>
            </a:r>
          </a:p>
          <a:p>
            <a:pPr marL="369888" indent="-346075">
              <a:buClr>
                <a:schemeClr val="tx1"/>
              </a:buClr>
              <a:buFont typeface="+mj-lt"/>
              <a:buAutoNum type="arabicParenR"/>
            </a:pPr>
            <a:r>
              <a:rPr lang="id-ID" sz="1900" b="1" dirty="0" smtClean="0"/>
              <a:t>Future Directions</a:t>
            </a:r>
          </a:p>
          <a:p>
            <a:pPr marL="369888" indent="-346075">
              <a:buClr>
                <a:schemeClr val="tx1"/>
              </a:buClr>
              <a:buFont typeface="+mj-lt"/>
              <a:buAutoNum type="arabicParenR"/>
            </a:pPr>
            <a:r>
              <a:rPr lang="id-ID" sz="1900" b="1" dirty="0" smtClean="0"/>
              <a:t>References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" y="1571612"/>
            <a:ext cx="8829676" cy="4900626"/>
          </a:xfrm>
        </p:spPr>
        <p:txBody>
          <a:bodyPr/>
          <a:lstStyle/>
          <a:p>
            <a:pPr>
              <a:buNone/>
            </a:pPr>
            <a:r>
              <a:rPr lang="id-ID" sz="2800" dirty="0" smtClean="0"/>
              <a:t>Example 12: </a:t>
            </a:r>
            <a:endParaRPr lang="id-ID" sz="2800" dirty="0" smtClean="0"/>
          </a:p>
          <a:p>
            <a:pPr>
              <a:buNone/>
            </a:pPr>
            <a:endParaRPr lang="id-ID" sz="2800" dirty="0" smtClean="0"/>
          </a:p>
          <a:p>
            <a:pPr algn="just">
              <a:buNone/>
            </a:pPr>
            <a:r>
              <a:rPr lang="id-ID" sz="2800" dirty="0" smtClean="0"/>
              <a:t>	“</a:t>
            </a:r>
            <a:r>
              <a:rPr lang="en-US" sz="2800" i="1" dirty="0" smtClean="0"/>
              <a:t>What I can do to better my writing is to </a:t>
            </a:r>
            <a:r>
              <a:rPr lang="en-US" sz="2800" b="1" i="1" dirty="0" smtClean="0"/>
              <a:t>read </a:t>
            </a:r>
            <a:r>
              <a:rPr lang="en-US" sz="2800" b="1" i="1" dirty="0" smtClean="0"/>
              <a:t>earlier </a:t>
            </a:r>
            <a:r>
              <a:rPr lang="en-US" sz="2800" b="1" i="1" dirty="0" smtClean="0"/>
              <a:t>research </a:t>
            </a:r>
            <a:r>
              <a:rPr lang="en-US" sz="2800" b="1" i="1" dirty="0" smtClean="0"/>
              <a:t>article</a:t>
            </a:r>
            <a:r>
              <a:rPr lang="id-ID" sz="2800" b="1" i="1" dirty="0" smtClean="0"/>
              <a:t>s</a:t>
            </a:r>
            <a:r>
              <a:rPr lang="en-US" sz="2800" b="1" i="1" dirty="0" smtClean="0"/>
              <a:t> </a:t>
            </a:r>
            <a:r>
              <a:rPr lang="en-US" sz="2800" i="1" dirty="0" smtClean="0"/>
              <a:t>on the subject I'm going to write. The more papers I read, the more I learn about </a:t>
            </a:r>
            <a:r>
              <a:rPr lang="en-US" sz="2800" b="1" i="1" dirty="0" smtClean="0"/>
              <a:t>new vocabulary</a:t>
            </a:r>
            <a:r>
              <a:rPr lang="en-US" sz="2800" i="1" dirty="0" smtClean="0"/>
              <a:t>. This </a:t>
            </a:r>
            <a:r>
              <a:rPr lang="id-ID" sz="2800" i="1" dirty="0" smtClean="0"/>
              <a:t>method </a:t>
            </a:r>
            <a:r>
              <a:rPr lang="en-US" sz="2800" i="1" dirty="0" smtClean="0"/>
              <a:t>has been a way for my academic writing to develop. I also mention some new words from </a:t>
            </a:r>
            <a:r>
              <a:rPr lang="en-US" sz="2800" b="1" i="1" dirty="0" smtClean="0"/>
              <a:t>the teachers and the presentation </a:t>
            </a:r>
            <a:r>
              <a:rPr lang="en-US" sz="2800" i="1" dirty="0" smtClean="0"/>
              <a:t>of the group</a:t>
            </a:r>
            <a:r>
              <a:rPr lang="id-ID" sz="2800" i="1" dirty="0" smtClean="0"/>
              <a:t> in the class</a:t>
            </a:r>
            <a:r>
              <a:rPr lang="id-ID" sz="2800" dirty="0" smtClean="0"/>
              <a:t>”. (Student 4)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357298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FFC000"/>
                </a:solidFill>
              </a:rPr>
              <a:t>4.7 Attitudes </a:t>
            </a:r>
            <a:r>
              <a:rPr lang="id-ID" sz="3200" dirty="0" smtClean="0">
                <a:solidFill>
                  <a:srgbClr val="FFC000"/>
                </a:solidFill>
              </a:rPr>
              <a:t>towards </a:t>
            </a:r>
            <a:r>
              <a:rPr lang="id-ID" sz="3200" dirty="0" smtClean="0">
                <a:solidFill>
                  <a:srgbClr val="FFC000"/>
                </a:solidFill>
              </a:rPr>
              <a:t>English </a:t>
            </a:r>
            <a:r>
              <a:rPr lang="id-ID" sz="3200" dirty="0" smtClean="0">
                <a:solidFill>
                  <a:srgbClr val="FFC000"/>
                </a:solidFill>
              </a:rPr>
              <a:t>Academic Writing </a:t>
            </a:r>
            <a:r>
              <a:rPr lang="id-ID" sz="3200" dirty="0" smtClean="0">
                <a:solidFill>
                  <a:srgbClr val="FFC000"/>
                </a:solidFill>
              </a:rPr>
              <a:t>in </a:t>
            </a:r>
            <a:r>
              <a:rPr lang="id-ID" sz="3200" dirty="0" smtClean="0">
                <a:solidFill>
                  <a:srgbClr val="FFC000"/>
                </a:solidFill>
              </a:rPr>
              <a:t>A </a:t>
            </a:r>
            <a:r>
              <a:rPr lang="id-ID" sz="3200" dirty="0" smtClean="0">
                <a:solidFill>
                  <a:srgbClr val="FFC000"/>
                </a:solidFill>
              </a:rPr>
              <a:t>N</a:t>
            </a:r>
            <a:r>
              <a:rPr lang="id-ID" sz="3200" dirty="0" smtClean="0">
                <a:solidFill>
                  <a:srgbClr val="FFC000"/>
                </a:solidFill>
              </a:rPr>
              <a:t>on-native </a:t>
            </a:r>
            <a:r>
              <a:rPr lang="id-ID" sz="3200" dirty="0" smtClean="0">
                <a:solidFill>
                  <a:srgbClr val="FFC000"/>
                </a:solidFill>
              </a:rPr>
              <a:t>English </a:t>
            </a:r>
            <a:r>
              <a:rPr lang="id-ID" sz="3200" dirty="0" smtClean="0">
                <a:solidFill>
                  <a:srgbClr val="FFC000"/>
                </a:solidFill>
              </a:rPr>
              <a:t>Speaking </a:t>
            </a:r>
            <a:r>
              <a:rPr lang="id-ID" sz="3200" dirty="0" smtClean="0">
                <a:solidFill>
                  <a:srgbClr val="FFC000"/>
                </a:solidFill>
              </a:rPr>
              <a:t>C</a:t>
            </a:r>
            <a:r>
              <a:rPr lang="id-ID" sz="3200" dirty="0" smtClean="0">
                <a:solidFill>
                  <a:srgbClr val="FFC000"/>
                </a:solidFill>
              </a:rPr>
              <a:t>ountry and Teachers’ Feedback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" y="1500174"/>
            <a:ext cx="8858280" cy="53578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400" dirty="0" smtClean="0"/>
              <a:t>Example 13: </a:t>
            </a:r>
            <a:endParaRPr lang="id-ID" sz="2400" dirty="0" smtClean="0"/>
          </a:p>
          <a:p>
            <a:pPr algn="just">
              <a:buNone/>
            </a:pPr>
            <a:r>
              <a:rPr lang="id-ID" sz="2400" dirty="0" smtClean="0"/>
              <a:t>	“</a:t>
            </a:r>
            <a:r>
              <a:rPr lang="en-US" sz="2400" b="1" i="1" dirty="0" smtClean="0"/>
              <a:t>I haven't had any special issues </a:t>
            </a:r>
            <a:r>
              <a:rPr lang="en-US" sz="2400" i="1" dirty="0" smtClean="0"/>
              <a:t>with my English here in Hungary so far. Since we use English as our foreign language to carry out our lecturer's writing assignment, it </a:t>
            </a:r>
            <a:r>
              <a:rPr lang="en-US" sz="2400" b="1" i="1" dirty="0" smtClean="0"/>
              <a:t>helps me </a:t>
            </a:r>
            <a:r>
              <a:rPr lang="en-US" sz="2400" b="1" i="1" dirty="0" smtClean="0"/>
              <a:t>improve </a:t>
            </a:r>
            <a:r>
              <a:rPr lang="en-US" sz="2400" i="1" dirty="0" smtClean="0"/>
              <a:t>my English, especially in writing</a:t>
            </a:r>
            <a:r>
              <a:rPr lang="id-ID" sz="2400" i="1" dirty="0" smtClean="0"/>
              <a:t>”</a:t>
            </a:r>
            <a:r>
              <a:rPr lang="en-US" sz="2400" i="1" dirty="0" smtClean="0"/>
              <a:t>.</a:t>
            </a:r>
            <a:r>
              <a:rPr lang="id-ID" sz="2400" i="1" dirty="0" smtClean="0"/>
              <a:t> </a:t>
            </a:r>
            <a:r>
              <a:rPr lang="id-ID" sz="2400" dirty="0" smtClean="0"/>
              <a:t>(Student 4)</a:t>
            </a:r>
          </a:p>
          <a:p>
            <a:pPr algn="just">
              <a:buNone/>
            </a:pPr>
            <a:endParaRPr lang="id-ID" sz="2400" dirty="0" smtClean="0"/>
          </a:p>
          <a:p>
            <a:pPr algn="just">
              <a:buNone/>
            </a:pPr>
            <a:r>
              <a:rPr lang="id-ID" sz="2400" dirty="0" smtClean="0"/>
              <a:t>Example 14:</a:t>
            </a:r>
            <a:endParaRPr lang="id-ID" sz="2400" dirty="0" smtClean="0"/>
          </a:p>
          <a:p>
            <a:pPr algn="just">
              <a:buNone/>
            </a:pPr>
            <a:r>
              <a:rPr lang="id-ID" sz="2400" dirty="0" smtClean="0"/>
              <a:t>	</a:t>
            </a:r>
            <a:r>
              <a:rPr lang="id-ID" sz="2400" i="1" dirty="0" smtClean="0"/>
              <a:t>“</a:t>
            </a:r>
            <a:r>
              <a:rPr lang="en-US" sz="2400" b="1" i="1" dirty="0" smtClean="0"/>
              <a:t>I feel confident with my class in English </a:t>
            </a:r>
            <a:r>
              <a:rPr lang="en-US" sz="2400" i="1" dirty="0" smtClean="0"/>
              <a:t>because I understand that other international students are also struggling with English, particularly in writing, in the same situation. I know that I feel anxious about my writing sometimes. In fact, I realized that I had received a good score after my paper was written. This means </a:t>
            </a:r>
            <a:r>
              <a:rPr lang="en-US" sz="2400" b="1" i="1" dirty="0" smtClean="0"/>
              <a:t>my paper isn't that bad</a:t>
            </a:r>
            <a:r>
              <a:rPr lang="id-ID" sz="2400" dirty="0" smtClean="0"/>
              <a:t>”</a:t>
            </a:r>
            <a:r>
              <a:rPr lang="en-US" sz="2400" dirty="0" smtClean="0"/>
              <a:t>.</a:t>
            </a:r>
            <a:r>
              <a:rPr lang="id-ID" sz="2400" dirty="0" smtClean="0"/>
              <a:t> (Student 3)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d-ID" dirty="0" smtClean="0"/>
              <a:t>Example 15: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i="1" dirty="0" smtClean="0"/>
              <a:t>In the second semester, we </a:t>
            </a:r>
            <a:r>
              <a:rPr lang="id-ID" i="1" dirty="0" smtClean="0"/>
              <a:t>had </a:t>
            </a:r>
            <a:r>
              <a:rPr lang="en-US" b="1" i="1" dirty="0" smtClean="0"/>
              <a:t>English </a:t>
            </a:r>
            <a:r>
              <a:rPr lang="en-US" b="1" i="1" dirty="0" smtClean="0"/>
              <a:t>academic writing</a:t>
            </a:r>
            <a:r>
              <a:rPr lang="en-US" i="1" dirty="0" smtClean="0"/>
              <a:t>, which I think </a:t>
            </a:r>
            <a:r>
              <a:rPr lang="id-ID" i="1" dirty="0" smtClean="0"/>
              <a:t>t</a:t>
            </a:r>
            <a:r>
              <a:rPr lang="id-ID" i="1" dirty="0" smtClean="0"/>
              <a:t>his subject </a:t>
            </a:r>
            <a:r>
              <a:rPr lang="en-US" b="1" i="1" dirty="0" smtClean="0"/>
              <a:t>should </a:t>
            </a:r>
            <a:r>
              <a:rPr lang="en-US" b="1" i="1" dirty="0" smtClean="0"/>
              <a:t>be given at the beginning of our studies</a:t>
            </a:r>
            <a:r>
              <a:rPr lang="en-US" i="1" dirty="0" smtClean="0"/>
              <a:t>. So we have the fundamental knowledge to write an article</a:t>
            </a:r>
            <a:r>
              <a:rPr lang="en-US" dirty="0" smtClean="0"/>
              <a:t>.</a:t>
            </a:r>
            <a:r>
              <a:rPr lang="id-ID" dirty="0" smtClean="0"/>
              <a:t> (Student 1)</a:t>
            </a:r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id-ID" dirty="0" smtClean="0"/>
              <a:t>Example 16: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“</a:t>
            </a:r>
            <a:r>
              <a:rPr lang="en-US" i="1" dirty="0" smtClean="0"/>
              <a:t>Unfortunately, </a:t>
            </a:r>
            <a:r>
              <a:rPr lang="en-US" b="1" i="1" dirty="0" smtClean="0"/>
              <a:t>no courses </a:t>
            </a:r>
            <a:r>
              <a:rPr lang="en-US" i="1" dirty="0" smtClean="0"/>
              <a:t>related to academic writing are offered by our curriculum. I believe </a:t>
            </a:r>
            <a:r>
              <a:rPr lang="en-US" b="1" i="1" dirty="0" smtClean="0"/>
              <a:t>this course</a:t>
            </a:r>
            <a:r>
              <a:rPr lang="id-ID" b="1" i="1" dirty="0" smtClean="0"/>
              <a:t> is important for us </a:t>
            </a:r>
            <a:r>
              <a:rPr lang="id-ID" i="1" dirty="0" smtClean="0"/>
              <a:t>and it</a:t>
            </a:r>
            <a:r>
              <a:rPr lang="en-US" i="1" dirty="0" smtClean="0"/>
              <a:t> should be offered by our program to help us improve our writing, especially in writing our thesis at the end of our </a:t>
            </a:r>
            <a:r>
              <a:rPr lang="id-ID" i="1" dirty="0" smtClean="0"/>
              <a:t>study</a:t>
            </a:r>
            <a:r>
              <a:rPr lang="id-ID" dirty="0" smtClean="0"/>
              <a:t>”</a:t>
            </a:r>
            <a:r>
              <a:rPr lang="en-US" dirty="0" smtClean="0"/>
              <a:t>.</a:t>
            </a:r>
            <a:r>
              <a:rPr lang="id-ID" dirty="0" smtClean="0"/>
              <a:t> (Student 4)</a:t>
            </a:r>
          </a:p>
          <a:p>
            <a:pPr>
              <a:buNone/>
            </a:pPr>
            <a:endParaRPr lang="id-ID" dirty="0" smtClean="0"/>
          </a:p>
          <a:p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>
                <a:solidFill>
                  <a:srgbClr val="FFC000"/>
                </a:solidFill>
              </a:rPr>
              <a:t>4.8 Teachers’ feedback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dirty="0" smtClean="0"/>
              <a:t>Example 17: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“</a:t>
            </a:r>
            <a:r>
              <a:rPr lang="en-US" i="1" dirty="0" smtClean="0"/>
              <a:t>For my paper assignment, </a:t>
            </a:r>
            <a:r>
              <a:rPr lang="en-US" b="1" i="1" dirty="0" smtClean="0"/>
              <a:t>my teacher did not provide feedback</a:t>
            </a:r>
            <a:r>
              <a:rPr lang="en-US" i="1" dirty="0" smtClean="0"/>
              <a:t>. We can however, request feedback and our professor will have special time to provide feedback. This is </a:t>
            </a:r>
            <a:r>
              <a:rPr lang="en-US" b="1" i="1" dirty="0" smtClean="0"/>
              <a:t>a face-to-face consultation</a:t>
            </a:r>
            <a:r>
              <a:rPr lang="en-US" i="1" dirty="0" smtClean="0"/>
              <a:t> given by our teacher. Instead of grammar, the </a:t>
            </a:r>
            <a:r>
              <a:rPr lang="en-US" b="1" i="1" dirty="0" smtClean="0"/>
              <a:t>feedback normally puts more emphasis on the content</a:t>
            </a:r>
            <a:r>
              <a:rPr lang="en-US" i="1" dirty="0" smtClean="0"/>
              <a:t>. The most important point is that the related elements of the subject we wrote are included in our article</a:t>
            </a:r>
            <a:r>
              <a:rPr lang="id-ID" dirty="0" smtClean="0"/>
              <a:t>”</a:t>
            </a:r>
            <a:r>
              <a:rPr lang="en-US" dirty="0" smtClean="0"/>
              <a:t>.</a:t>
            </a:r>
            <a:r>
              <a:rPr lang="id-ID" dirty="0" smtClean="0"/>
              <a:t> (Student 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Example </a:t>
            </a:r>
            <a:r>
              <a:rPr lang="id-ID" dirty="0" smtClean="0"/>
              <a:t>18: </a:t>
            </a:r>
            <a:endParaRPr lang="id-ID" dirty="0" smtClean="0"/>
          </a:p>
          <a:p>
            <a:pPr marL="438150" indent="19050" algn="just">
              <a:buNone/>
            </a:pPr>
            <a:r>
              <a:rPr lang="id-ID" dirty="0" smtClean="0"/>
              <a:t>“</a:t>
            </a:r>
            <a:r>
              <a:rPr lang="en-US" i="1" dirty="0" smtClean="0"/>
              <a:t>To improve our writing, </a:t>
            </a:r>
            <a:r>
              <a:rPr lang="en-US" b="1" i="1" dirty="0" smtClean="0"/>
              <a:t>the feedback provided by our teachers is helpful</a:t>
            </a:r>
            <a:r>
              <a:rPr lang="en-US" i="1" dirty="0" smtClean="0"/>
              <a:t>. We received a lot of feedback as in English academic course, including grammar, citation and construction of logical ideas among </a:t>
            </a:r>
            <a:r>
              <a:rPr lang="id-ID" i="1" dirty="0" smtClean="0"/>
              <a:t>sentences</a:t>
            </a:r>
            <a:r>
              <a:rPr lang="id-ID" dirty="0" smtClean="0"/>
              <a:t>”</a:t>
            </a:r>
            <a:r>
              <a:rPr lang="en-US" dirty="0" smtClean="0"/>
              <a:t>.</a:t>
            </a:r>
            <a:r>
              <a:rPr lang="id-ID" dirty="0" smtClean="0"/>
              <a:t> (Student 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800" dirty="0" smtClean="0">
                <a:solidFill>
                  <a:srgbClr val="FFC000"/>
                </a:solidFill>
              </a:rPr>
              <a:t>5. 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d-ID" dirty="0" smtClean="0"/>
              <a:t>Interview study to answer proposed research questions </a:t>
            </a:r>
          </a:p>
          <a:p>
            <a:pPr algn="just">
              <a:buNone/>
            </a:pPr>
            <a:endParaRPr lang="id-ID" dirty="0" smtClean="0"/>
          </a:p>
          <a:p>
            <a:pPr algn="just"/>
            <a:r>
              <a:rPr lang="id-ID" b="1" dirty="0" smtClean="0"/>
              <a:t>Challenges and experiences </a:t>
            </a:r>
            <a:r>
              <a:rPr lang="id-ID" dirty="0" smtClean="0"/>
              <a:t>: time managemement, linguistic difficulties, plagiarism, learning platform</a:t>
            </a:r>
          </a:p>
          <a:p>
            <a:pPr algn="just">
              <a:buNone/>
            </a:pPr>
            <a:endParaRPr lang="id-ID" dirty="0" smtClean="0"/>
          </a:p>
          <a:p>
            <a:pPr algn="just"/>
            <a:r>
              <a:rPr lang="id-ID" b="1" dirty="0" smtClean="0"/>
              <a:t>To tackel the challenge</a:t>
            </a:r>
            <a:r>
              <a:rPr lang="id-ID" dirty="0" smtClean="0"/>
              <a:t> : making draft, reading research articles as well as social media or web-based information platforms, teachers and groups’ presentations</a:t>
            </a:r>
          </a:p>
          <a:p>
            <a:pPr algn="just">
              <a:buNone/>
            </a:pPr>
            <a:endParaRPr lang="id-ID" dirty="0" smtClean="0"/>
          </a:p>
          <a:p>
            <a:pPr algn="just"/>
            <a:r>
              <a:rPr lang="id-ID" b="1" dirty="0" smtClean="0"/>
              <a:t>Attitudes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: studying in Hungary  and teachers’ feedback help improve their academic writing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>
                <a:solidFill>
                  <a:srgbClr val="FFC000"/>
                </a:solidFill>
              </a:rPr>
              <a:t>6</a:t>
            </a:r>
            <a:r>
              <a:rPr lang="id-ID" sz="4000" b="1" dirty="0" smtClean="0">
                <a:solidFill>
                  <a:srgbClr val="FFC000"/>
                </a:solidFill>
              </a:rPr>
              <a:t>. </a:t>
            </a:r>
            <a:r>
              <a:rPr lang="id-ID" sz="4000" b="1" dirty="0" smtClean="0">
                <a:solidFill>
                  <a:srgbClr val="FFC000"/>
                </a:solidFill>
              </a:rPr>
              <a:t>FUTURE DIRECTIONS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3"/>
            <a:ext cx="8501122" cy="49081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en-US" dirty="0" smtClean="0"/>
              <a:t>Research instrument improvement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 smtClean="0"/>
              <a:t>Extend the participants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 smtClean="0"/>
              <a:t>Detailed interview phases (pre-middle-post studies)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dirty="0" smtClean="0"/>
              <a:t>English and subject/content teachers cross-examination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439718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solidFill>
                  <a:srgbClr val="FFC000"/>
                </a:solidFill>
              </a:rPr>
              <a:t>REFERENCES 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d-ID" sz="1500" dirty="0" smtClean="0"/>
              <a:t>Al-Zubaidi</a:t>
            </a:r>
            <a:r>
              <a:rPr lang="id-ID" sz="1500" dirty="0" smtClean="0"/>
              <a:t>, Khairi Obaid. (2012). The Academic Writing of Arab Postgraduate Students: Discussing the Main Language Issues. </a:t>
            </a:r>
            <a:r>
              <a:rPr lang="id-ID" sz="1500" i="1" dirty="0" smtClean="0"/>
              <a:t>The 8th International Language for Specific Purposes (LSP) Seminar - Aligning Theoretical </a:t>
            </a:r>
            <a:r>
              <a:rPr lang="id-ID" sz="1500" dirty="0" smtClean="0"/>
              <a:t>Knowledge with Professional Practice</a:t>
            </a:r>
            <a:r>
              <a:rPr lang="id-ID" sz="1500" i="1" dirty="0" smtClean="0"/>
              <a:t>. </a:t>
            </a:r>
            <a:r>
              <a:rPr lang="en-US" sz="1500" dirty="0" smtClean="0"/>
              <a:t>Social and Behavioral Sciences   66  ( 2012 )  46 – 52</a:t>
            </a:r>
          </a:p>
          <a:p>
            <a:pPr algn="just">
              <a:buNone/>
            </a:pPr>
            <a:r>
              <a:rPr lang="id-ID" sz="1500" dirty="0" smtClean="0"/>
              <a:t>Coleman</a:t>
            </a:r>
            <a:r>
              <a:rPr lang="id-ID" sz="1500" dirty="0" smtClean="0"/>
              <a:t>, Jim et al. (2017). Forum on English-medium Instruction.TESOL Quarterly. doi: 10.1002/tesq.469</a:t>
            </a:r>
            <a:endParaRPr lang="en-US" sz="1500" dirty="0" smtClean="0"/>
          </a:p>
          <a:p>
            <a:pPr algn="just">
              <a:buNone/>
            </a:pPr>
            <a:r>
              <a:rPr lang="en-GB" sz="1500" dirty="0" smtClean="0"/>
              <a:t>Hyland, K, &amp; </a:t>
            </a:r>
            <a:r>
              <a:rPr lang="en-GB" sz="1500" dirty="0" err="1" smtClean="0"/>
              <a:t>Salaga</a:t>
            </a:r>
            <a:r>
              <a:rPr lang="en-GB" sz="1500" dirty="0" smtClean="0"/>
              <a:t>-Meyer, F. (2008). Scientific Writing. </a:t>
            </a:r>
            <a:r>
              <a:rPr lang="en-GB" sz="1500" i="1" dirty="0" smtClean="0"/>
              <a:t>Annual Review of Information and Technology</a:t>
            </a:r>
            <a:r>
              <a:rPr lang="en-GB" sz="1500" dirty="0" smtClean="0"/>
              <a:t>, </a:t>
            </a:r>
            <a:r>
              <a:rPr lang="en-GB" sz="1500" i="1" dirty="0" smtClean="0"/>
              <a:t>42</a:t>
            </a:r>
            <a:r>
              <a:rPr lang="en-GB" sz="1500" dirty="0" smtClean="0"/>
              <a:t>(4), 283–284. https://doi.org/10.1016/j.wem.2017.09.007</a:t>
            </a:r>
            <a:endParaRPr lang="en-US" sz="1500" dirty="0" smtClean="0"/>
          </a:p>
          <a:p>
            <a:pPr algn="just">
              <a:buNone/>
            </a:pPr>
            <a:r>
              <a:rPr lang="en-GB" sz="1500" dirty="0" smtClean="0"/>
              <a:t>Hyland, Ken. (2003). </a:t>
            </a:r>
            <a:r>
              <a:rPr lang="en-GB" sz="1500" i="1" dirty="0" smtClean="0"/>
              <a:t>Second Language Writing</a:t>
            </a:r>
            <a:r>
              <a:rPr lang="en-GB" sz="1500" dirty="0" smtClean="0"/>
              <a:t>. City University of Hong </a:t>
            </a:r>
            <a:r>
              <a:rPr lang="en-GB" sz="1500" dirty="0" err="1" smtClean="0"/>
              <a:t>kong</a:t>
            </a:r>
            <a:r>
              <a:rPr lang="en-GB" sz="1500" dirty="0" smtClean="0"/>
              <a:t>: Cambridge University Press.</a:t>
            </a:r>
            <a:endParaRPr lang="en-US" sz="1500" dirty="0" smtClean="0"/>
          </a:p>
          <a:p>
            <a:pPr algn="just">
              <a:buNone/>
            </a:pPr>
            <a:r>
              <a:rPr lang="en-GB" sz="1500" dirty="0" smtClean="0"/>
              <a:t>Hyland, Ken. (2008). Genre and academic writing in the disciplines, (June 2007), 543–562. https://doi.org/10.1017/S0261444808005235</a:t>
            </a:r>
            <a:endParaRPr lang="en-US" sz="1500" dirty="0" smtClean="0"/>
          </a:p>
          <a:p>
            <a:pPr algn="just">
              <a:buNone/>
            </a:pPr>
            <a:r>
              <a:rPr lang="en-GB" sz="1500" dirty="0" smtClean="0"/>
              <a:t>Hyland, Ken. (2016). Journal of Second Language Writing Academic publishing and the myth of linguistic injustice. </a:t>
            </a:r>
            <a:r>
              <a:rPr lang="en-GB" sz="1500" i="1" dirty="0" smtClean="0"/>
              <a:t>Journal of Second Language Writing</a:t>
            </a:r>
            <a:r>
              <a:rPr lang="en-GB" sz="1500" dirty="0" smtClean="0"/>
              <a:t>, </a:t>
            </a:r>
            <a:r>
              <a:rPr lang="en-GB" sz="1500" i="1" dirty="0" smtClean="0"/>
              <a:t>31</a:t>
            </a:r>
            <a:r>
              <a:rPr lang="en-GB" sz="1500" dirty="0" smtClean="0"/>
              <a:t>, 58–69. https://doi.org/10.1016/j.jslw.2016.01.005</a:t>
            </a:r>
            <a:endParaRPr lang="en-US" sz="1500" dirty="0" smtClean="0"/>
          </a:p>
          <a:p>
            <a:pPr algn="just">
              <a:buNone/>
            </a:pPr>
            <a:r>
              <a:rPr lang="en-GB" sz="1500" dirty="0" err="1" smtClean="0"/>
              <a:t>Kaur</a:t>
            </a:r>
            <a:r>
              <a:rPr lang="en-GB" sz="1500" dirty="0" smtClean="0"/>
              <a:t>, M., &amp; Singh, M. (</a:t>
            </a:r>
            <a:r>
              <a:rPr lang="en-GB" sz="1500" dirty="0" smtClean="0"/>
              <a:t>2015). </a:t>
            </a:r>
            <a:r>
              <a:rPr lang="en-GB" sz="1500" dirty="0" smtClean="0"/>
              <a:t>International Graduate Students ’ Academic Writing Practices in Malaysia : Challenges and Solutions, </a:t>
            </a:r>
            <a:r>
              <a:rPr lang="en-GB" sz="1500" i="1" dirty="0" smtClean="0"/>
              <a:t>5</a:t>
            </a:r>
            <a:r>
              <a:rPr lang="en-GB" sz="1500" dirty="0" smtClean="0"/>
              <a:t>(1), 12–22.</a:t>
            </a:r>
            <a:endParaRPr lang="en-US" sz="1500" dirty="0" smtClean="0"/>
          </a:p>
          <a:p>
            <a:pPr algn="just">
              <a:buNone/>
            </a:pPr>
            <a:r>
              <a:rPr lang="en-GB" sz="1500" dirty="0" err="1" smtClean="0"/>
              <a:t>Langum</a:t>
            </a:r>
            <a:r>
              <a:rPr lang="en-GB" sz="1500" dirty="0" smtClean="0"/>
              <a:t>, V., &amp; Sullivan, K. P. H. (2017). Writing academic </a:t>
            </a:r>
            <a:r>
              <a:rPr lang="en-GB" sz="1500" dirty="0" err="1" smtClean="0"/>
              <a:t>english</a:t>
            </a:r>
            <a:r>
              <a:rPr lang="en-GB" sz="1500" dirty="0" smtClean="0"/>
              <a:t> as a doctoral student in </a:t>
            </a:r>
            <a:r>
              <a:rPr lang="en-GB" sz="1500" dirty="0" err="1" smtClean="0"/>
              <a:t>sweden</a:t>
            </a:r>
            <a:r>
              <a:rPr lang="en-GB" sz="1500" dirty="0" smtClean="0"/>
              <a:t>: narrative perspectives. </a:t>
            </a:r>
            <a:r>
              <a:rPr lang="en-GB" sz="1500" i="1" dirty="0" smtClean="0"/>
              <a:t>Journal of Second Language Writing</a:t>
            </a:r>
            <a:r>
              <a:rPr lang="en-GB" sz="1500" dirty="0" smtClean="0"/>
              <a:t>, </a:t>
            </a:r>
            <a:r>
              <a:rPr lang="en-GB" sz="1500" i="1" dirty="0" smtClean="0"/>
              <a:t>35</a:t>
            </a:r>
            <a:r>
              <a:rPr lang="en-GB" sz="1500" dirty="0" smtClean="0"/>
              <a:t>, 20–25. https://doi.org/10.1016/j.jslw.2016.12.004</a:t>
            </a:r>
            <a:endParaRPr lang="en-US" sz="1500" dirty="0" smtClean="0"/>
          </a:p>
          <a:p>
            <a:pPr marL="438150" indent="-342900" algn="just">
              <a:buNone/>
            </a:pPr>
            <a:r>
              <a:rPr lang="id-ID" sz="1500" dirty="0" smtClean="0"/>
              <a:t>Macaro, Ernesto. et al. (2018). A systematic review of English medium instruction in </a:t>
            </a:r>
            <a:r>
              <a:rPr lang="id-ID" sz="1500" dirty="0" smtClean="0"/>
              <a:t>higher education</a:t>
            </a:r>
            <a:r>
              <a:rPr lang="id-ID" sz="1500" dirty="0" smtClean="0"/>
              <a:t>. </a:t>
            </a:r>
            <a:r>
              <a:rPr lang="en-US" sz="1500" dirty="0" smtClean="0"/>
              <a:t>Cambridge University Press. Lang. Teach. (2018), 51.1, 36–76. doi:10.1017/S0261444817000350</a:t>
            </a:r>
          </a:p>
          <a:p>
            <a:pPr algn="just">
              <a:buNone/>
            </a:pPr>
            <a:r>
              <a:rPr lang="en-GB" sz="1500" dirty="0" smtClean="0"/>
              <a:t>Silva, T., &amp; Matsuda, P. K. (2012). </a:t>
            </a:r>
            <a:r>
              <a:rPr lang="en-GB" sz="1500" i="1" dirty="0" smtClean="0"/>
              <a:t>On second language writing</a:t>
            </a:r>
            <a:r>
              <a:rPr lang="en-GB" sz="1500" dirty="0" smtClean="0"/>
              <a:t>. </a:t>
            </a:r>
            <a:r>
              <a:rPr lang="en-GB" sz="1500" i="1" dirty="0" smtClean="0"/>
              <a:t>On Second Language Writing</a:t>
            </a:r>
            <a:r>
              <a:rPr lang="en-GB" sz="1500" dirty="0" smtClean="0"/>
              <a:t>. </a:t>
            </a:r>
            <a:r>
              <a:rPr lang="en-GB" sz="1500" dirty="0" smtClean="0">
                <a:hlinkClick r:id="rId2"/>
              </a:rPr>
              <a:t>https://doi.org/10.4324/9781410600899</a:t>
            </a:r>
            <a:endParaRPr lang="en-US" sz="1500" dirty="0" smtClean="0"/>
          </a:p>
          <a:p>
            <a:pPr algn="just">
              <a:buNone/>
            </a:pPr>
            <a:r>
              <a:rPr lang="en-GB" sz="1500" dirty="0" err="1" smtClean="0"/>
              <a:t>Xu</a:t>
            </a:r>
            <a:r>
              <a:rPr lang="en-GB" sz="1500" dirty="0" smtClean="0"/>
              <a:t>, L., &amp; Zhang, L. J. (2019). Journal of English for Academic Purposes L2 doctoral students ’ experiences in thesis writing in an English-medium university in New Zealand. </a:t>
            </a:r>
            <a:r>
              <a:rPr lang="en-GB" sz="1500" i="1" dirty="0" smtClean="0"/>
              <a:t>Journal of English for Academic Purposes</a:t>
            </a:r>
            <a:r>
              <a:rPr lang="en-GB" sz="1500" dirty="0" smtClean="0"/>
              <a:t>, </a:t>
            </a:r>
            <a:r>
              <a:rPr lang="en-GB" sz="1500" i="1" dirty="0" smtClean="0"/>
              <a:t>41</a:t>
            </a:r>
            <a:r>
              <a:rPr lang="en-GB" sz="1500" dirty="0" smtClean="0"/>
              <a:t>, 100779. https://doi.org/10.1016/j.jeap.2019.100779</a:t>
            </a:r>
            <a:endParaRPr lang="en-US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d-ID" sz="11500" baseline="-25000" dirty="0" smtClean="0"/>
          </a:p>
          <a:p>
            <a:pPr algn="ctr">
              <a:buNone/>
            </a:pPr>
            <a:r>
              <a:rPr lang="id-ID" sz="11500" baseline="-25000" dirty="0" smtClean="0"/>
              <a:t>Thank you !</a:t>
            </a:r>
            <a:endParaRPr lang="en-US" sz="115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8" y="2428868"/>
            <a:ext cx="9122222" cy="4143403"/>
          </a:xfrm>
        </p:spPr>
        <p:txBody>
          <a:bodyPr>
            <a:noAutofit/>
          </a:bodyPr>
          <a:lstStyle/>
          <a:p>
            <a:pPr marL="190500" lvl="1" indent="-190500">
              <a:buClr>
                <a:schemeClr val="tx1"/>
              </a:buClr>
              <a:buFont typeface="Wingdings" pitchFamily="2" charset="2"/>
              <a:buChar char="§"/>
            </a:pPr>
            <a:r>
              <a:rPr lang="id-ID" sz="2100" b="1" dirty="0" smtClean="0"/>
              <a:t>Definition </a:t>
            </a:r>
          </a:p>
          <a:p>
            <a:pPr marL="285750" lvl="1">
              <a:buNone/>
            </a:pPr>
            <a:r>
              <a:rPr lang="id-ID" sz="2100" dirty="0" smtClean="0"/>
              <a:t>	</a:t>
            </a:r>
            <a:r>
              <a:rPr lang="en-US" sz="2100" i="1" dirty="0" smtClean="0"/>
              <a:t>The use of the English language to </a:t>
            </a:r>
            <a:r>
              <a:rPr lang="en-US" sz="2100" i="1" u="sng" dirty="0" smtClean="0"/>
              <a:t>teach academic subjects </a:t>
            </a:r>
            <a:r>
              <a:rPr lang="en-US" sz="2100" i="1" dirty="0" smtClean="0"/>
              <a:t>(other than English itself) in countries where the ﬁrst language of</a:t>
            </a:r>
            <a:r>
              <a:rPr lang="id-ID" sz="2100" i="1" dirty="0" smtClean="0"/>
              <a:t> </a:t>
            </a:r>
            <a:r>
              <a:rPr lang="en-US" sz="2100" i="1" dirty="0" smtClean="0"/>
              <a:t>the majority of</a:t>
            </a:r>
            <a:r>
              <a:rPr lang="id-ID" sz="2100" i="1" dirty="0" smtClean="0"/>
              <a:t> </a:t>
            </a:r>
            <a:r>
              <a:rPr lang="en-US" sz="2100" i="1" u="sng" dirty="0" smtClean="0"/>
              <a:t>the population is not English</a:t>
            </a:r>
            <a:r>
              <a:rPr lang="id-ID" sz="2100" i="1" dirty="0" smtClean="0"/>
              <a:t> (</a:t>
            </a:r>
            <a:r>
              <a:rPr lang="en-US" sz="2100" i="1" dirty="0" err="1" smtClean="0"/>
              <a:t>Macaro</a:t>
            </a:r>
            <a:r>
              <a:rPr lang="en-US" sz="2100" i="1" dirty="0" smtClean="0"/>
              <a:t> </a:t>
            </a:r>
            <a:r>
              <a:rPr lang="id-ID" sz="2100" i="1" dirty="0" smtClean="0"/>
              <a:t>et al., </a:t>
            </a:r>
            <a:r>
              <a:rPr lang="en-US" sz="2100" i="1" dirty="0" smtClean="0"/>
              <a:t>2018</a:t>
            </a:r>
            <a:r>
              <a:rPr lang="id-ID" sz="2100" i="1" dirty="0" smtClean="0"/>
              <a:t>)</a:t>
            </a:r>
          </a:p>
          <a:p>
            <a:pPr marL="285750" lvl="1" algn="just">
              <a:buNone/>
            </a:pPr>
            <a:endParaRPr lang="id-ID" sz="2100" b="1" dirty="0" smtClean="0"/>
          </a:p>
          <a:p>
            <a:pPr marL="190500" lvl="1" indent="-1905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id-ID" sz="2100" b="1" dirty="0" smtClean="0"/>
              <a:t>Various labels </a:t>
            </a:r>
            <a:r>
              <a:rPr lang="id-ID" sz="2100" b="1" dirty="0" smtClean="0">
                <a:sym typeface="Wingdings" pitchFamily="2" charset="2"/>
              </a:rPr>
              <a:t> </a:t>
            </a:r>
            <a:r>
              <a:rPr lang="en-US" sz="2100" i="1" dirty="0" smtClean="0"/>
              <a:t>English as a medium of</a:t>
            </a:r>
            <a:r>
              <a:rPr lang="id-ID" sz="2100" i="1" dirty="0" smtClean="0"/>
              <a:t> </a:t>
            </a:r>
            <a:r>
              <a:rPr lang="en-US" sz="2100" i="1" dirty="0" smtClean="0"/>
              <a:t>instruction</a:t>
            </a:r>
            <a:r>
              <a:rPr lang="id-ID" sz="2100" i="1" dirty="0" smtClean="0"/>
              <a:t>,</a:t>
            </a:r>
            <a:r>
              <a:rPr lang="en-US" sz="2100" i="1" dirty="0" smtClean="0"/>
              <a:t> English</a:t>
            </a:r>
            <a:r>
              <a:rPr lang="id-ID" sz="2100" i="1" dirty="0" smtClean="0"/>
              <a:t> </a:t>
            </a:r>
            <a:r>
              <a:rPr lang="en-US" sz="2100" i="1" dirty="0" smtClean="0"/>
              <a:t>medium education</a:t>
            </a:r>
            <a:r>
              <a:rPr lang="id-ID" sz="2100" i="1" dirty="0" smtClean="0"/>
              <a:t>, </a:t>
            </a:r>
            <a:r>
              <a:rPr lang="en-US" sz="2100" i="1" dirty="0" smtClean="0"/>
              <a:t>parallel-language education</a:t>
            </a:r>
            <a:r>
              <a:rPr lang="id-ID" sz="2100" i="1" dirty="0" smtClean="0"/>
              <a:t>, </a:t>
            </a:r>
            <a:r>
              <a:rPr lang="en-US" sz="2100" i="1" dirty="0" smtClean="0"/>
              <a:t>English as a lingua franca</a:t>
            </a:r>
            <a:r>
              <a:rPr lang="id-ID" sz="2100" i="1" dirty="0" smtClean="0"/>
              <a:t>, </a:t>
            </a:r>
            <a:r>
              <a:rPr lang="en-US" sz="2100" i="1" dirty="0" smtClean="0"/>
              <a:t>English content-based instruction</a:t>
            </a:r>
            <a:r>
              <a:rPr lang="id-ID" sz="2100" i="1" dirty="0" smtClean="0"/>
              <a:t> </a:t>
            </a:r>
          </a:p>
          <a:p>
            <a:pPr marL="190500" lvl="1" indent="-1905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id-ID" sz="2100" b="1" dirty="0" smtClean="0"/>
              <a:t>G</a:t>
            </a:r>
            <a:r>
              <a:rPr lang="en-US" sz="2100" b="1" dirty="0" smtClean="0"/>
              <a:t>rowing global </a:t>
            </a:r>
            <a:r>
              <a:rPr lang="id-ID" sz="2100" b="1" dirty="0" smtClean="0">
                <a:sym typeface="Wingdings" pitchFamily="2" charset="2"/>
              </a:rPr>
              <a:t></a:t>
            </a:r>
            <a:r>
              <a:rPr lang="id-ID" sz="2100" dirty="0" smtClean="0">
                <a:sym typeface="Wingdings" pitchFamily="2" charset="2"/>
              </a:rPr>
              <a:t> </a:t>
            </a:r>
            <a:r>
              <a:rPr lang="id-ID" sz="2100" i="1" dirty="0" smtClean="0"/>
              <a:t>Internationalization, prestige, International students attraction, research publication, the status of English as an International language</a:t>
            </a:r>
          </a:p>
          <a:p>
            <a:pPr marL="190500" lvl="1" indent="-1905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id-ID" sz="2100" b="1" dirty="0" smtClean="0"/>
              <a:t>N</a:t>
            </a:r>
            <a:r>
              <a:rPr lang="en-US" sz="2100" b="1" dirty="0" smtClean="0"/>
              <a:t>on</a:t>
            </a:r>
            <a:r>
              <a:rPr lang="id-ID" sz="2100" b="1" dirty="0" smtClean="0"/>
              <a:t>-</a:t>
            </a:r>
            <a:r>
              <a:rPr lang="en-US" sz="2100" b="1" dirty="0" smtClean="0"/>
              <a:t>native English </a:t>
            </a:r>
            <a:r>
              <a:rPr lang="id-ID" sz="2100" b="1" dirty="0" smtClean="0"/>
              <a:t>students</a:t>
            </a:r>
          </a:p>
          <a:p>
            <a:pPr marL="285750" lvl="1">
              <a:buNone/>
            </a:pPr>
            <a:endParaRPr lang="id-ID" sz="2100" b="1" dirty="0" smtClean="0"/>
          </a:p>
          <a:p>
            <a:pPr marL="285750" lvl="1">
              <a:buNone/>
            </a:pPr>
            <a:endParaRPr lang="id-ID" sz="2100" b="1" dirty="0" smtClean="0"/>
          </a:p>
          <a:p>
            <a:pPr lvl="1"/>
            <a:endParaRPr lang="en-US" sz="2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01784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>
                <a:solidFill>
                  <a:srgbClr val="FFC000"/>
                </a:solidFill>
              </a:rPr>
              <a:t>1. INTRODUCTION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0" y="1643050"/>
            <a:ext cx="9144000" cy="595567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just">
              <a:spcBef>
                <a:spcPct val="0"/>
              </a:spcBef>
            </a:pPr>
            <a:r>
              <a:rPr lang="id-ID" sz="2400" b="1" u="sng" dirty="0" smtClean="0">
                <a:solidFill>
                  <a:srgbClr val="FFC000"/>
                </a:solidFill>
              </a:rPr>
              <a:t>1.1 ENGLISH MEDIUM INSTRUCTION (EMI) IN HIGHER EDUCATION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6143644"/>
            <a:ext cx="2704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/>
              <a:t>(</a:t>
            </a:r>
            <a:r>
              <a:rPr lang="en-US" sz="2200" dirty="0" smtClean="0"/>
              <a:t>Coleman et al</a:t>
            </a:r>
            <a:r>
              <a:rPr lang="id-ID" sz="2200" dirty="0" smtClean="0"/>
              <a:t>., </a:t>
            </a:r>
            <a:r>
              <a:rPr lang="en-US" sz="2200" dirty="0" smtClean="0"/>
              <a:t>201</a:t>
            </a:r>
            <a:r>
              <a:rPr lang="id-ID" sz="2200" dirty="0" smtClean="0"/>
              <a:t>7)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00174"/>
            <a:ext cx="8229600" cy="796908"/>
          </a:xfrm>
        </p:spPr>
        <p:txBody>
          <a:bodyPr>
            <a:normAutofit/>
          </a:bodyPr>
          <a:lstStyle/>
          <a:p>
            <a:r>
              <a:rPr lang="id-ID" sz="2800" u="sng" dirty="0" smtClean="0">
                <a:solidFill>
                  <a:srgbClr val="FFC000"/>
                </a:solidFill>
              </a:rPr>
              <a:t>2.1 Some Definitions of L2 Academic Writers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8" y="2334118"/>
            <a:ext cx="8686800" cy="4056738"/>
          </a:xfrm>
        </p:spPr>
        <p:txBody>
          <a:bodyPr>
            <a:normAutofit fontScale="92500" lnSpcReduction="10000"/>
          </a:bodyPr>
          <a:lstStyle/>
          <a:p>
            <a:pPr marL="319088" indent="-319088" algn="just"/>
            <a:r>
              <a:rPr lang="id-ID" sz="2800" dirty="0" smtClean="0"/>
              <a:t>Anyone who is writing or learning to write in a language other than native language including </a:t>
            </a:r>
            <a:r>
              <a:rPr lang="id-ID" sz="2800" b="1" i="1" dirty="0" smtClean="0"/>
              <a:t>second or foreign languages, third </a:t>
            </a:r>
            <a:r>
              <a:rPr lang="id-ID" sz="2800" i="1" dirty="0" smtClean="0"/>
              <a:t>and</a:t>
            </a:r>
            <a:r>
              <a:rPr lang="id-ID" sz="2800" b="1" i="1" dirty="0" smtClean="0"/>
              <a:t> </a:t>
            </a:r>
            <a:r>
              <a:rPr lang="id-ID" sz="2800" dirty="0" smtClean="0"/>
              <a:t>so forth (Matsuda &amp; Silva, 2020)</a:t>
            </a:r>
          </a:p>
          <a:p>
            <a:pPr marL="319088" indent="-319088" algn="just"/>
            <a:endParaRPr lang="id-ID" sz="2800" dirty="0" smtClean="0"/>
          </a:p>
          <a:p>
            <a:pPr marL="319088" indent="-319088" algn="just"/>
            <a:r>
              <a:rPr lang="id-ID" sz="2800" b="1" i="1" dirty="0" smtClean="0"/>
              <a:t>Non-native speakers of English</a:t>
            </a:r>
            <a:r>
              <a:rPr lang="id-ID" sz="2800" dirty="0" smtClean="0"/>
              <a:t> at English-speaking universities (Langum  &amp; Sullivan, 2017)</a:t>
            </a:r>
          </a:p>
          <a:p>
            <a:pPr marL="319088" indent="-319088" algn="just"/>
            <a:endParaRPr lang="id-ID" sz="2800" dirty="0" smtClean="0"/>
          </a:p>
          <a:p>
            <a:pPr marL="319088" indent="-319088" algn="just"/>
            <a:r>
              <a:rPr lang="id-ID" sz="2800" b="1" i="1" dirty="0" smtClean="0"/>
              <a:t>International students</a:t>
            </a:r>
            <a:r>
              <a:rPr lang="id-ID" sz="2800" dirty="0" smtClean="0"/>
              <a:t> pursuing their studies in </a:t>
            </a:r>
            <a:r>
              <a:rPr lang="id-ID" sz="2800" b="1" i="1" dirty="0" smtClean="0"/>
              <a:t>English-medium universities</a:t>
            </a:r>
            <a:r>
              <a:rPr lang="id-ID" sz="2800" dirty="0" smtClean="0"/>
              <a:t> overseas and writing thesis in English (Xu &amp; Zhang, 2019)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571472" y="331601"/>
            <a:ext cx="8229600" cy="79690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THEORETICAL</a:t>
            </a:r>
            <a:r>
              <a:rPr kumimoji="0" lang="id-ID" sz="4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BACKGROUND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642942"/>
          </a:xfrm>
        </p:spPr>
        <p:txBody>
          <a:bodyPr>
            <a:noAutofit/>
          </a:bodyPr>
          <a:lstStyle/>
          <a:p>
            <a:r>
              <a:rPr lang="id-ID" sz="3200" u="sng" dirty="0" smtClean="0">
                <a:solidFill>
                  <a:srgbClr val="FFC000"/>
                </a:solidFill>
              </a:rPr>
              <a:t>2.2 Issues in L2 English Academic Writing</a:t>
            </a:r>
            <a:endParaRPr lang="en-US" sz="32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8" y="1643050"/>
            <a:ext cx="8572560" cy="49292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d-ID" b="1" dirty="0" smtClean="0"/>
              <a:t>Perspectives </a:t>
            </a:r>
            <a:r>
              <a:rPr lang="id-ID" dirty="0" smtClean="0"/>
              <a:t>(</a:t>
            </a:r>
            <a:r>
              <a:rPr lang="en-GB" dirty="0" smtClean="0"/>
              <a:t>Hyland, 2016) </a:t>
            </a:r>
            <a:r>
              <a:rPr lang="id-ID" b="1" dirty="0" smtClean="0"/>
              <a:t>:</a:t>
            </a:r>
            <a:endParaRPr lang="id-ID" b="1" i="1" dirty="0" smtClean="0"/>
          </a:p>
          <a:p>
            <a:pPr marL="360363" indent="0" algn="just">
              <a:buNone/>
            </a:pPr>
            <a:r>
              <a:rPr lang="id-ID" dirty="0" smtClean="0"/>
              <a:t>L2 </a:t>
            </a:r>
            <a:r>
              <a:rPr lang="id-ID" dirty="0" smtClean="0"/>
              <a:t>TPublication, Teaching Methods</a:t>
            </a:r>
          </a:p>
          <a:p>
            <a:pPr marL="360363" indent="0" algn="just">
              <a:buNone/>
            </a:pPr>
            <a:r>
              <a:rPr lang="id-ID" dirty="0" smtClean="0"/>
              <a:t>eachers </a:t>
            </a:r>
            <a:r>
              <a:rPr lang="id-ID" dirty="0" smtClean="0"/>
              <a:t>: </a:t>
            </a:r>
          </a:p>
          <a:p>
            <a:pPr marL="360363" indent="0" algn="just">
              <a:buNone/>
            </a:pPr>
            <a:r>
              <a:rPr lang="id-ID" dirty="0" smtClean="0"/>
              <a:t>L2 </a:t>
            </a:r>
            <a:r>
              <a:rPr lang="id-ID" dirty="0" smtClean="0"/>
              <a:t>graduate students : </a:t>
            </a:r>
          </a:p>
          <a:p>
            <a:pPr marL="360363" indent="0" algn="just">
              <a:buNone/>
            </a:pPr>
            <a:r>
              <a:rPr lang="id-ID" dirty="0" smtClean="0"/>
              <a:t>2000-5000 words of </a:t>
            </a:r>
            <a:r>
              <a:rPr lang="id-ID" dirty="0" smtClean="0"/>
              <a:t>essay, </a:t>
            </a:r>
            <a:r>
              <a:rPr lang="id-ID" dirty="0" smtClean="0"/>
              <a:t>publication for a PhD student</a:t>
            </a:r>
          </a:p>
          <a:p>
            <a:pPr marL="457200" indent="0"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id-ID" b="1" dirty="0" smtClean="0"/>
              <a:t>Faculty support </a:t>
            </a:r>
            <a:r>
              <a:rPr lang="id-ID" dirty="0" smtClean="0"/>
              <a:t>(AlZubaidi, 2012) </a:t>
            </a:r>
            <a:r>
              <a:rPr lang="id-ID" b="1" dirty="0" smtClean="0"/>
              <a:t>:   </a:t>
            </a:r>
          </a:p>
          <a:p>
            <a:pPr algn="just">
              <a:buNone/>
            </a:pPr>
            <a:r>
              <a:rPr lang="id-ID" b="1" dirty="0" smtClean="0"/>
              <a:t>	</a:t>
            </a:r>
            <a:r>
              <a:rPr lang="id-ID" i="1" dirty="0" smtClean="0"/>
              <a:t>Academic integration </a:t>
            </a:r>
            <a:r>
              <a:rPr lang="id-ID" dirty="0" smtClean="0"/>
              <a:t>(e.g. advanced academic training/English academic writing course)</a:t>
            </a:r>
          </a:p>
          <a:p>
            <a:pPr algn="just">
              <a:buNone/>
            </a:pPr>
            <a:r>
              <a:rPr lang="id-ID" i="1" dirty="0" smtClean="0"/>
              <a:t>	social integration</a:t>
            </a:r>
            <a:r>
              <a:rPr lang="id-ID" dirty="0" smtClean="0"/>
              <a:t> (e.g. supportive interaction inside and outside the department)</a:t>
            </a:r>
          </a:p>
          <a:p>
            <a:pPr algn="just"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Written Academic Genre </a:t>
            </a:r>
            <a:r>
              <a:rPr lang="id-ID" dirty="0" smtClean="0"/>
              <a:t>(Hyland, 2008) </a:t>
            </a:r>
            <a:r>
              <a:rPr lang="id-ID" b="1" dirty="0" smtClean="0"/>
              <a:t>: </a:t>
            </a:r>
          </a:p>
          <a:p>
            <a:pPr marL="463550" indent="-6350" algn="just">
              <a:buNone/>
            </a:pPr>
            <a:r>
              <a:rPr lang="id-ID" dirty="0" smtClean="0"/>
              <a:t>Article abstract, scientific letters, acknowledgments, theses, book reviews, conference abstracts, student essays, article submission letters, grant proposals, editors’ responses to journal submissions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55413"/>
            <a:ext cx="9144000" cy="989034"/>
          </a:xfrm>
        </p:spPr>
        <p:txBody>
          <a:bodyPr>
            <a:noAutofit/>
          </a:bodyPr>
          <a:lstStyle/>
          <a:p>
            <a:r>
              <a:rPr lang="id-ID" sz="2800" b="1" u="sng" dirty="0" smtClean="0">
                <a:solidFill>
                  <a:srgbClr val="FFC000"/>
                </a:solidFill>
              </a:rPr>
              <a:t>2.3 Challlenges for L2 English Academic Writers </a:t>
            </a:r>
            <a:endParaRPr lang="en-US" sz="28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8929718" cy="4714908"/>
          </a:xfrm>
        </p:spPr>
        <p:txBody>
          <a:bodyPr>
            <a:noAutofit/>
          </a:bodyPr>
          <a:lstStyle/>
          <a:p>
            <a:pPr marL="454025" lvl="1" indent="-187325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id-ID" sz="2200" b="1" dirty="0" smtClean="0"/>
              <a:t>The task of lecturers</a:t>
            </a:r>
          </a:p>
          <a:p>
            <a:pPr marL="454025" lvl="1" indent="-187325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id-ID" sz="2200" b="1" dirty="0" smtClean="0"/>
              <a:t>Linguistic constraints </a:t>
            </a:r>
          </a:p>
          <a:p>
            <a:pPr marL="454025" lvl="2" indent="-454025" algn="just">
              <a:buNone/>
            </a:pPr>
            <a:r>
              <a:rPr lang="id-ID" sz="2200" dirty="0" smtClean="0"/>
              <a:t>	(e.g. </a:t>
            </a:r>
            <a:r>
              <a:rPr lang="id-ID" sz="2200" i="1" dirty="0" smtClean="0"/>
              <a:t>vocabulary and syntax errors mainly grammatical issues</a:t>
            </a:r>
            <a:r>
              <a:rPr lang="id-ID" sz="2200" dirty="0" smtClean="0"/>
              <a:t>)</a:t>
            </a:r>
          </a:p>
          <a:p>
            <a:pPr marL="454025" lvl="1" indent="-187325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id-ID" sz="2200" b="1" dirty="0" smtClean="0"/>
              <a:t>Writing culture </a:t>
            </a:r>
          </a:p>
          <a:p>
            <a:pPr marL="454025" lvl="2" indent="-454025" algn="just">
              <a:buNone/>
            </a:pPr>
            <a:r>
              <a:rPr lang="id-ID" sz="2200" dirty="0" smtClean="0"/>
              <a:t>	(e.g.  </a:t>
            </a:r>
            <a:r>
              <a:rPr lang="id-ID" sz="2200" i="1" dirty="0" smtClean="0"/>
              <a:t>style, </a:t>
            </a:r>
            <a:r>
              <a:rPr lang="id-ID" sz="2200" dirty="0" smtClean="0"/>
              <a:t>and</a:t>
            </a:r>
            <a:r>
              <a:rPr lang="id-ID" sz="2200" i="1" dirty="0" smtClean="0"/>
              <a:t> referencing formats</a:t>
            </a:r>
            <a:r>
              <a:rPr lang="id-ID" sz="2200" dirty="0" smtClean="0"/>
              <a:t>)</a:t>
            </a:r>
          </a:p>
          <a:p>
            <a:pPr marL="454025" lvl="1" indent="-187325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id-ID" sz="2200" b="1" dirty="0" smtClean="0"/>
              <a:t>Time limit and help to cope the required standards of academic writing </a:t>
            </a:r>
          </a:p>
          <a:p>
            <a:pPr marL="454025" lvl="1" indent="-187325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id-ID" sz="2200" b="1" dirty="0" smtClean="0"/>
              <a:t>Critical thinking </a:t>
            </a:r>
          </a:p>
          <a:p>
            <a:pPr marL="454025" lvl="2" indent="-454025" algn="just">
              <a:buNone/>
            </a:pPr>
            <a:r>
              <a:rPr lang="id-ID" sz="2200" dirty="0" smtClean="0"/>
              <a:t>	(e.g. </a:t>
            </a:r>
            <a:r>
              <a:rPr lang="id-ID" sz="2200" i="1" dirty="0" smtClean="0"/>
              <a:t>knowledge of research skills, read complex texts, understanding of key disciplinary concepts</a:t>
            </a:r>
            <a:r>
              <a:rPr lang="id-ID" sz="2200" dirty="0" smtClean="0"/>
              <a:t>) </a:t>
            </a:r>
          </a:p>
          <a:p>
            <a:pPr marL="454025" lvl="1" indent="-187325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id-ID" sz="2200" b="1" dirty="0" smtClean="0"/>
              <a:t>strategies to analyse and respond to new information</a:t>
            </a:r>
          </a:p>
          <a:p>
            <a:pPr marL="454025" lvl="1" indent="-454025" algn="just"/>
            <a:endParaRPr lang="id-ID" sz="23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24440" y="6124594"/>
            <a:ext cx="39116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/>
              <a:t>(Singh, 2015); (Al-Zubaidi , 2012)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rgbClr val="FFC000"/>
                </a:solidFill>
              </a:rPr>
              <a:t>3. RESEARCH DESIGN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29" y="1571612"/>
            <a:ext cx="8715404" cy="4786346"/>
          </a:xfrm>
        </p:spPr>
        <p:txBody>
          <a:bodyPr>
            <a:normAutofit fontScale="85000" lnSpcReduction="10000"/>
          </a:bodyPr>
          <a:lstStyle/>
          <a:p>
            <a:pPr marL="633222" indent="-514350">
              <a:buNone/>
            </a:pPr>
            <a:r>
              <a:rPr lang="id-ID" sz="3600" b="1" u="sng" dirty="0" smtClean="0">
                <a:solidFill>
                  <a:srgbClr val="FFC000"/>
                </a:solidFill>
              </a:rPr>
              <a:t>3.1 Aims and Research Questions </a:t>
            </a:r>
          </a:p>
          <a:p>
            <a:pPr marL="633222" indent="-514350">
              <a:buNone/>
            </a:pPr>
            <a:endParaRPr lang="id-ID" b="1" u="sng" dirty="0" smtClean="0">
              <a:solidFill>
                <a:srgbClr val="FFC000"/>
              </a:solidFill>
            </a:endParaRPr>
          </a:p>
          <a:p>
            <a:pPr marL="633222" indent="-514350">
              <a:buNone/>
            </a:pPr>
            <a:r>
              <a:rPr lang="id-ID" b="1" u="sng" dirty="0" smtClean="0"/>
              <a:t>Aims:</a:t>
            </a:r>
          </a:p>
          <a:p>
            <a:pPr marL="533400" indent="-419100" algn="just">
              <a:buClr>
                <a:schemeClr val="tx1"/>
              </a:buClr>
              <a:buFont typeface="+mj-lt"/>
              <a:buAutoNum type="arabicParenR"/>
            </a:pPr>
            <a:r>
              <a:rPr lang="en-US" dirty="0" smtClean="0"/>
              <a:t>Piloting PhD research project</a:t>
            </a:r>
          </a:p>
          <a:p>
            <a:pPr marL="533400" indent="-419100" algn="just">
              <a:buClr>
                <a:schemeClr val="tx1"/>
              </a:buClr>
              <a:buFont typeface="+mj-lt"/>
              <a:buAutoNum type="arabicParenR"/>
            </a:pPr>
            <a:r>
              <a:rPr lang="id-ID" dirty="0" smtClean="0"/>
              <a:t>English academic writing experiences and challenges of Indonesian graduate students in Hungar</a:t>
            </a:r>
            <a:r>
              <a:rPr lang="id-ID" dirty="0" smtClean="0"/>
              <a:t>y</a:t>
            </a:r>
          </a:p>
          <a:p>
            <a:pPr algn="just">
              <a:buNone/>
            </a:pPr>
            <a:endParaRPr lang="id-ID" dirty="0" smtClean="0"/>
          </a:p>
          <a:p>
            <a:pPr algn="just">
              <a:buNone/>
            </a:pPr>
            <a:r>
              <a:rPr lang="id-ID" b="1" dirty="0" smtClean="0"/>
              <a:t>Research Questions:</a:t>
            </a:r>
          </a:p>
          <a:p>
            <a:pPr marL="514350" indent="-342900" algn="just">
              <a:buClrTx/>
              <a:buFont typeface="+mj-lt"/>
              <a:buAutoNum type="arabicParenR"/>
            </a:pPr>
            <a:r>
              <a:rPr lang="id-ID" dirty="0" smtClean="0"/>
              <a:t>What challenges do Indonesian graduate students face in English academic writing situation?</a:t>
            </a:r>
          </a:p>
          <a:p>
            <a:pPr marL="514350" indent="-342900" algn="just">
              <a:buClrTx/>
              <a:buFont typeface="+mj-lt"/>
              <a:buAutoNum type="arabicParenR"/>
            </a:pPr>
            <a:r>
              <a:rPr lang="id-ID" dirty="0" smtClean="0"/>
              <a:t>How do they tackle these challenges?</a:t>
            </a:r>
          </a:p>
          <a:p>
            <a:pPr marL="514350" indent="-342900" algn="just">
              <a:buClrTx/>
              <a:buFont typeface="+mj-lt"/>
              <a:buAutoNum type="arabicParenR"/>
            </a:pPr>
            <a:r>
              <a:rPr lang="id-ID" dirty="0" smtClean="0"/>
              <a:t>What attitudes do they have regarding these challenges?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FFC000"/>
                </a:solidFill>
              </a:rPr>
              <a:t>3.2. </a:t>
            </a:r>
            <a:r>
              <a:rPr lang="id-ID" sz="3600" u="sng" dirty="0" smtClean="0">
                <a:solidFill>
                  <a:srgbClr val="FFC000"/>
                </a:solidFill>
              </a:rPr>
              <a:t>Participants 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ClrTx/>
              <a:buFont typeface="+mj-lt"/>
              <a:buAutoNum type="arabicParenR"/>
            </a:pPr>
            <a:r>
              <a:rPr lang="id-ID" dirty="0" smtClean="0"/>
              <a:t>3 females and 1 male master students </a:t>
            </a:r>
          </a:p>
          <a:p>
            <a:pPr marL="514350" indent="-514350" algn="just">
              <a:buClrTx/>
              <a:buFont typeface="+mj-lt"/>
              <a:buAutoNum type="arabicParenR"/>
            </a:pPr>
            <a:r>
              <a:rPr lang="id-ID" dirty="0" smtClean="0"/>
              <a:t>Third semester</a:t>
            </a:r>
          </a:p>
          <a:p>
            <a:pPr marL="514350" indent="-514350" algn="just">
              <a:buClrTx/>
              <a:buFont typeface="+mj-lt"/>
              <a:buAutoNum type="arabicParenR"/>
            </a:pPr>
            <a:r>
              <a:rPr lang="id-ID" dirty="0" smtClean="0"/>
              <a:t>28 -30 years old</a:t>
            </a:r>
          </a:p>
          <a:p>
            <a:pPr marL="514350" indent="-514350" algn="just">
              <a:buClrTx/>
              <a:buFont typeface="+mj-lt"/>
              <a:buAutoNum type="arabicParenR"/>
            </a:pPr>
            <a:r>
              <a:rPr lang="id-ID" dirty="0" smtClean="0"/>
              <a:t>Social sciences faculty in </a:t>
            </a:r>
            <a:r>
              <a:rPr lang="id-ID" dirty="0" smtClean="0"/>
              <a:t>three different </a:t>
            </a:r>
            <a:r>
              <a:rPr lang="id-ID" dirty="0" smtClean="0"/>
              <a:t>universities in Hungary</a:t>
            </a:r>
          </a:p>
          <a:p>
            <a:pPr marL="514350" indent="-514350" algn="just">
              <a:buClrTx/>
              <a:buFont typeface="+mj-lt"/>
              <a:buAutoNum type="arabicParenR"/>
            </a:pPr>
            <a:r>
              <a:rPr lang="id-ID" dirty="0" smtClean="0"/>
              <a:t>International </a:t>
            </a:r>
            <a:r>
              <a:rPr lang="id-ID" dirty="0" smtClean="0"/>
              <a:t>relations, Regional </a:t>
            </a:r>
            <a:r>
              <a:rPr lang="id-ID" dirty="0" smtClean="0"/>
              <a:t>and Environmental </a:t>
            </a:r>
            <a:r>
              <a:rPr lang="id-ID" dirty="0" smtClean="0"/>
              <a:t>Economics </a:t>
            </a:r>
            <a:endParaRPr lang="id-ID" dirty="0" smtClean="0"/>
          </a:p>
          <a:p>
            <a:pPr marL="514350" indent="-514350" algn="just">
              <a:buClrTx/>
              <a:buFont typeface="+mj-lt"/>
              <a:buAutoNum type="arabicParenR"/>
            </a:pPr>
            <a:r>
              <a:rPr lang="id-ID" dirty="0" smtClean="0"/>
              <a:t>Selection database </a:t>
            </a:r>
            <a:r>
              <a:rPr lang="id-ID" dirty="0" smtClean="0">
                <a:sym typeface="Wingdings" pitchFamily="2" charset="2"/>
              </a:rPr>
              <a:t> Indonesian student association (</a:t>
            </a:r>
            <a:r>
              <a:rPr lang="id-ID" i="1" dirty="0" smtClean="0">
                <a:sym typeface="Wingdings" pitchFamily="2" charset="2"/>
              </a:rPr>
              <a:t>PPI Hongaria</a:t>
            </a:r>
            <a:r>
              <a:rPr lang="id-ID" dirty="0" smtClean="0">
                <a:sym typeface="Wingdings" pitchFamily="2" charset="2"/>
              </a:rPr>
              <a:t>)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FFC000"/>
                </a:solidFill>
              </a:rPr>
              <a:t>3.3 </a:t>
            </a:r>
            <a:r>
              <a:rPr lang="id-ID" sz="3600" u="sng" dirty="0" smtClean="0">
                <a:solidFill>
                  <a:srgbClr val="FFC000"/>
                </a:solidFill>
              </a:rPr>
              <a:t>Data Collection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Semi-</a:t>
            </a:r>
            <a:r>
              <a:rPr lang="en-US" dirty="0" err="1" smtClean="0"/>
              <a:t>struct</a:t>
            </a:r>
            <a:r>
              <a:rPr lang="id-ID" dirty="0" smtClean="0"/>
              <a:t>u</a:t>
            </a:r>
            <a:r>
              <a:rPr lang="en-US" dirty="0" smtClean="0"/>
              <a:t>red interview</a:t>
            </a:r>
            <a:r>
              <a:rPr lang="id-ID" dirty="0" smtClean="0"/>
              <a:t> (</a:t>
            </a:r>
            <a:r>
              <a:rPr lang="id-ID" dirty="0" smtClean="0"/>
              <a:t>30 minutes</a:t>
            </a:r>
            <a:r>
              <a:rPr lang="id-ID" dirty="0" smtClean="0"/>
              <a:t>)</a:t>
            </a:r>
          </a:p>
          <a:p>
            <a:r>
              <a:rPr lang="en-US" dirty="0" smtClean="0"/>
              <a:t>24 questions</a:t>
            </a:r>
            <a:r>
              <a:rPr lang="id-ID" dirty="0" smtClean="0"/>
              <a:t> 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id-ID" dirty="0" smtClean="0"/>
              <a:t>Academic background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id-ID" dirty="0" smtClean="0"/>
              <a:t>English as medium instruction (EMI)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id-ID" dirty="0" smtClean="0"/>
              <a:t>Writing assignment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id-ID" dirty="0" smtClean="0"/>
              <a:t>Self-consciousness toward  English academic writing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id-ID" dirty="0" smtClean="0"/>
              <a:t>Strategies to face the obstacles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id-ID" dirty="0" smtClean="0"/>
              <a:t>Writing development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id-ID" dirty="0" smtClean="0"/>
              <a:t>Lecturers’ feedback</a:t>
            </a:r>
          </a:p>
          <a:p>
            <a:pPr lvl="1">
              <a:buClr>
                <a:schemeClr val="tx1"/>
              </a:buClr>
              <a:buNone/>
            </a:pPr>
            <a:endParaRPr lang="id-ID" b="1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id-ID" dirty="0" smtClean="0"/>
          </a:p>
          <a:p>
            <a:pPr lvl="1">
              <a:buNone/>
            </a:pPr>
            <a:endParaRPr lang="id-ID" dirty="0" smtClean="0"/>
          </a:p>
          <a:p>
            <a:pPr lvl="1">
              <a:buNone/>
            </a:pPr>
            <a:endParaRPr lang="id-ID" dirty="0" smtClean="0"/>
          </a:p>
          <a:p>
            <a:pPr lvl="1">
              <a:buNone/>
            </a:pPr>
            <a:endParaRPr lang="id-ID" dirty="0" smtClean="0"/>
          </a:p>
          <a:p>
            <a:pPr lvl="1">
              <a:buNone/>
            </a:pPr>
            <a:endParaRPr lang="id-ID" dirty="0" smtClean="0"/>
          </a:p>
          <a:p>
            <a:pPr lvl="1">
              <a:buNone/>
            </a:pPr>
            <a:endParaRPr lang="id-ID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Cover and End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Section Break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Kids Alphabet Blocks PowerPoint Templates</Template>
  <TotalTime>2271</TotalTime>
  <Words>1110</Words>
  <Application>Microsoft Office PowerPoint</Application>
  <PresentationFormat>On-screen Show (4:3)</PresentationFormat>
  <Paragraphs>215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1_Section Break Slide Master</vt:lpstr>
      <vt:lpstr>2_Cover and End Slide Master</vt:lpstr>
      <vt:lpstr>2_Contents Slide Master</vt:lpstr>
      <vt:lpstr>2_Section Break Slide Master</vt:lpstr>
      <vt:lpstr>3_Cover and End Slide Master</vt:lpstr>
      <vt:lpstr>3_Contents Slide Master</vt:lpstr>
      <vt:lpstr>3_Section Break Slide Master</vt:lpstr>
      <vt:lpstr>Module</vt:lpstr>
      <vt:lpstr>Slide 1</vt:lpstr>
      <vt:lpstr>OUTLINE</vt:lpstr>
      <vt:lpstr>1. INTRODUCTION</vt:lpstr>
      <vt:lpstr>2.1 Some Definitions of L2 Academic Writers </vt:lpstr>
      <vt:lpstr>2.2 Issues in L2 English Academic Writing</vt:lpstr>
      <vt:lpstr>2.3 Challlenges for L2 English Academic Writers </vt:lpstr>
      <vt:lpstr>3. RESEARCH DESIGN </vt:lpstr>
      <vt:lpstr>3.2. Participants </vt:lpstr>
      <vt:lpstr>3.3 Data Collection Method</vt:lpstr>
      <vt:lpstr>3.4 Data Collection Procedures</vt:lpstr>
      <vt:lpstr>3.5. Data Analysis Technique</vt:lpstr>
      <vt:lpstr>4. RESULTS AND DISCUSSION </vt:lpstr>
      <vt:lpstr>Discussion</vt:lpstr>
      <vt:lpstr>4.2 Linguistic issues </vt:lpstr>
      <vt:lpstr>Slide 15</vt:lpstr>
      <vt:lpstr>4.3 Plagiarism</vt:lpstr>
      <vt:lpstr>4.4 Learning Platform</vt:lpstr>
      <vt:lpstr>4.5 Writing Processes</vt:lpstr>
      <vt:lpstr>4.6 Writing Strategies </vt:lpstr>
      <vt:lpstr>Slide 20</vt:lpstr>
      <vt:lpstr>4.7 Attitudes towards English Academic Writing in A Non-native English Speaking Country and Teachers’ Feedback </vt:lpstr>
      <vt:lpstr>Slide 22</vt:lpstr>
      <vt:lpstr>4.8 Teachers’ feedback</vt:lpstr>
      <vt:lpstr>Slide 24</vt:lpstr>
      <vt:lpstr>5. CONCLUSION </vt:lpstr>
      <vt:lpstr>6. FUTURE DIRECTIONS</vt:lpstr>
      <vt:lpstr>REFERENCES 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DEDY</dc:creator>
  <cp:lastModifiedBy>DEDY</cp:lastModifiedBy>
  <cp:revision>223</cp:revision>
  <dcterms:created xsi:type="dcterms:W3CDTF">2020-11-07T05:23:42Z</dcterms:created>
  <dcterms:modified xsi:type="dcterms:W3CDTF">2020-12-03T03:30:32Z</dcterms:modified>
</cp:coreProperties>
</file>