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5" r:id="rId9"/>
    <p:sldId id="276" r:id="rId10"/>
    <p:sldId id="263" r:id="rId11"/>
    <p:sldId id="264" r:id="rId12"/>
    <p:sldId id="265" r:id="rId13"/>
    <p:sldId id="266" r:id="rId14"/>
    <p:sldId id="267" r:id="rId15"/>
    <p:sldId id="268" r:id="rId16"/>
    <p:sldId id="269" r:id="rId17"/>
    <p:sldId id="270" r:id="rId18"/>
    <p:sldId id="271" r:id="rId19"/>
    <p:sldId id="272" r:id="rId20"/>
    <p:sldId id="273" r:id="rId21"/>
    <p:sldId id="277" r:id="rId22"/>
    <p:sldId id="274"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0" d="100"/>
          <a:sy n="40" d="100"/>
        </p:scale>
        <p:origin x="-72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C93B68-19C6-4C6D-952C-58FB998C2897}"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en-US"/>
        </a:p>
      </dgm:t>
    </dgm:pt>
    <dgm:pt modelId="{02ABEF57-0DB2-4765-B4FE-AEB8CD0DC7D1}">
      <dgm:prSet phldrT="[Text]" custT="1"/>
      <dgm:spPr/>
      <dgm:t>
        <a:bodyPr/>
        <a:lstStyle/>
        <a:p>
          <a:r>
            <a:rPr lang="id-ID" sz="2000" dirty="0" smtClean="0"/>
            <a:t>Focus in linguistics on written language as highly structured and organized </a:t>
          </a:r>
          <a:endParaRPr lang="en-US" sz="2000" dirty="0"/>
        </a:p>
      </dgm:t>
    </dgm:pt>
    <dgm:pt modelId="{E38C6C07-C706-48BF-8696-46EBE083F3A4}" type="parTrans" cxnId="{312700D7-A241-4CE6-9F55-B14C42BDD837}">
      <dgm:prSet/>
      <dgm:spPr/>
      <dgm:t>
        <a:bodyPr/>
        <a:lstStyle/>
        <a:p>
          <a:endParaRPr lang="en-US"/>
        </a:p>
      </dgm:t>
    </dgm:pt>
    <dgm:pt modelId="{224F45AC-A113-4FA5-8D05-6AB11525A92F}" type="sibTrans" cxnId="{312700D7-A241-4CE6-9F55-B14C42BDD837}">
      <dgm:prSet/>
      <dgm:spPr/>
      <dgm:t>
        <a:bodyPr/>
        <a:lstStyle/>
        <a:p>
          <a:endParaRPr lang="en-US"/>
        </a:p>
      </dgm:t>
    </dgm:pt>
    <dgm:pt modelId="{5BC6D3A2-BBBD-4AA8-A04E-5C7403D2C74C}">
      <dgm:prSet phldrT="[Text]" custT="1"/>
      <dgm:spPr/>
      <dgm:t>
        <a:bodyPr/>
        <a:lstStyle/>
        <a:p>
          <a:r>
            <a:rPr lang="id-ID" sz="2000" dirty="0" smtClean="0"/>
            <a:t>Spoken language seems to be formless and ungrammatical</a:t>
          </a:r>
          <a:endParaRPr lang="en-US" sz="2000" dirty="0"/>
        </a:p>
      </dgm:t>
    </dgm:pt>
    <dgm:pt modelId="{08420FB0-CEFD-48EF-8C17-829D43DA47A2}" type="parTrans" cxnId="{AC974866-1F19-48B5-9C48-D200C352FCF7}">
      <dgm:prSet/>
      <dgm:spPr/>
      <dgm:t>
        <a:bodyPr/>
        <a:lstStyle/>
        <a:p>
          <a:endParaRPr lang="en-US"/>
        </a:p>
      </dgm:t>
    </dgm:pt>
    <dgm:pt modelId="{F89A049B-E6AA-4D52-AAAD-67498BFE5E8A}" type="sibTrans" cxnId="{AC974866-1F19-48B5-9C48-D200C352FCF7}">
      <dgm:prSet/>
      <dgm:spPr/>
      <dgm:t>
        <a:bodyPr/>
        <a:lstStyle/>
        <a:p>
          <a:endParaRPr lang="en-US"/>
        </a:p>
      </dgm:t>
    </dgm:pt>
    <dgm:pt modelId="{037EFFED-B337-400A-A702-2777C49F5540}" type="pres">
      <dgm:prSet presAssocID="{CAC93B68-19C6-4C6D-952C-58FB998C2897}" presName="compositeShape" presStyleCnt="0">
        <dgm:presLayoutVars>
          <dgm:chMax val="2"/>
          <dgm:dir/>
          <dgm:resizeHandles val="exact"/>
        </dgm:presLayoutVars>
      </dgm:prSet>
      <dgm:spPr/>
      <dgm:t>
        <a:bodyPr/>
        <a:lstStyle/>
        <a:p>
          <a:endParaRPr lang="en-US"/>
        </a:p>
      </dgm:t>
    </dgm:pt>
    <dgm:pt modelId="{887E688F-37B8-4F8E-A6F4-AF8434F815B8}" type="pres">
      <dgm:prSet presAssocID="{02ABEF57-0DB2-4765-B4FE-AEB8CD0DC7D1}" presName="upArrow" presStyleLbl="node1" presStyleIdx="0" presStyleCnt="2" custFlipHor="1" custScaleX="16456" custScaleY="55209" custLinFactNeighborX="-26724" custLinFactNeighborY="27915"/>
      <dgm:spPr/>
    </dgm:pt>
    <dgm:pt modelId="{646E75C6-7889-4DEC-9F9E-0F56A3EAE435}" type="pres">
      <dgm:prSet presAssocID="{02ABEF57-0DB2-4765-B4FE-AEB8CD0DC7D1}" presName="upArrowText" presStyleLbl="revTx" presStyleIdx="0" presStyleCnt="2" custScaleX="79514" custScaleY="42748" custLinFactNeighborX="-52771" custLinFactNeighborY="15108">
        <dgm:presLayoutVars>
          <dgm:chMax val="0"/>
          <dgm:bulletEnabled val="1"/>
        </dgm:presLayoutVars>
      </dgm:prSet>
      <dgm:spPr/>
      <dgm:t>
        <a:bodyPr/>
        <a:lstStyle/>
        <a:p>
          <a:endParaRPr lang="en-US"/>
        </a:p>
      </dgm:t>
    </dgm:pt>
    <dgm:pt modelId="{0773B824-031A-4142-830A-9FF1F0D11501}" type="pres">
      <dgm:prSet presAssocID="{5BC6D3A2-BBBD-4AA8-A04E-5C7403D2C74C}" presName="downArrow" presStyleLbl="node1" presStyleIdx="1" presStyleCnt="2" custScaleX="16698" custScaleY="53964" custLinFactNeighborX="-44366" custLinFactNeighborY="-33066"/>
      <dgm:spPr/>
    </dgm:pt>
    <dgm:pt modelId="{2AED383D-9EDA-4BBD-A519-BEE380E98171}" type="pres">
      <dgm:prSet presAssocID="{5BC6D3A2-BBBD-4AA8-A04E-5C7403D2C74C}" presName="downArrowText" presStyleLbl="revTx" presStyleIdx="1" presStyleCnt="2" custScaleX="76713" custScaleY="38110" custLinFactNeighborX="-64100" custLinFactNeighborY="-42931">
        <dgm:presLayoutVars>
          <dgm:chMax val="0"/>
          <dgm:bulletEnabled val="1"/>
        </dgm:presLayoutVars>
      </dgm:prSet>
      <dgm:spPr/>
      <dgm:t>
        <a:bodyPr/>
        <a:lstStyle/>
        <a:p>
          <a:endParaRPr lang="en-US"/>
        </a:p>
      </dgm:t>
    </dgm:pt>
  </dgm:ptLst>
  <dgm:cxnLst>
    <dgm:cxn modelId="{312700D7-A241-4CE6-9F55-B14C42BDD837}" srcId="{CAC93B68-19C6-4C6D-952C-58FB998C2897}" destId="{02ABEF57-0DB2-4765-B4FE-AEB8CD0DC7D1}" srcOrd="0" destOrd="0" parTransId="{E38C6C07-C706-48BF-8696-46EBE083F3A4}" sibTransId="{224F45AC-A113-4FA5-8D05-6AB11525A92F}"/>
    <dgm:cxn modelId="{DAB67B18-4B51-49AC-A3CD-E5C7903C63F2}" type="presOf" srcId="{CAC93B68-19C6-4C6D-952C-58FB998C2897}" destId="{037EFFED-B337-400A-A702-2777C49F5540}" srcOrd="0" destOrd="0" presId="urn:microsoft.com/office/officeart/2005/8/layout/arrow4"/>
    <dgm:cxn modelId="{7D6FC191-2B07-4E52-A071-6E2767ABB8CA}" type="presOf" srcId="{02ABEF57-0DB2-4765-B4FE-AEB8CD0DC7D1}" destId="{646E75C6-7889-4DEC-9F9E-0F56A3EAE435}" srcOrd="0" destOrd="0" presId="urn:microsoft.com/office/officeart/2005/8/layout/arrow4"/>
    <dgm:cxn modelId="{C3BAEC1C-F5C1-48FA-93C1-5051D1A2CBA9}" type="presOf" srcId="{5BC6D3A2-BBBD-4AA8-A04E-5C7403D2C74C}" destId="{2AED383D-9EDA-4BBD-A519-BEE380E98171}" srcOrd="0" destOrd="0" presId="urn:microsoft.com/office/officeart/2005/8/layout/arrow4"/>
    <dgm:cxn modelId="{AC974866-1F19-48B5-9C48-D200C352FCF7}" srcId="{CAC93B68-19C6-4C6D-952C-58FB998C2897}" destId="{5BC6D3A2-BBBD-4AA8-A04E-5C7403D2C74C}" srcOrd="1" destOrd="0" parTransId="{08420FB0-CEFD-48EF-8C17-829D43DA47A2}" sibTransId="{F89A049B-E6AA-4D52-AAAD-67498BFE5E8A}"/>
    <dgm:cxn modelId="{9688DC76-11BB-4240-AFD3-598BEBF0A6DB}" type="presParOf" srcId="{037EFFED-B337-400A-A702-2777C49F5540}" destId="{887E688F-37B8-4F8E-A6F4-AF8434F815B8}" srcOrd="0" destOrd="0" presId="urn:microsoft.com/office/officeart/2005/8/layout/arrow4"/>
    <dgm:cxn modelId="{013CC837-B287-4970-A5BB-469FE17D1ECE}" type="presParOf" srcId="{037EFFED-B337-400A-A702-2777C49F5540}" destId="{646E75C6-7889-4DEC-9F9E-0F56A3EAE435}" srcOrd="1" destOrd="0" presId="urn:microsoft.com/office/officeart/2005/8/layout/arrow4"/>
    <dgm:cxn modelId="{055A313C-E354-430A-A46A-28940416D306}" type="presParOf" srcId="{037EFFED-B337-400A-A702-2777C49F5540}" destId="{0773B824-031A-4142-830A-9FF1F0D11501}" srcOrd="2" destOrd="0" presId="urn:microsoft.com/office/officeart/2005/8/layout/arrow4"/>
    <dgm:cxn modelId="{263DD734-78A9-45C4-ACF3-FD9EDED249A2}" type="presParOf" srcId="{037EFFED-B337-400A-A702-2777C49F5540}" destId="{2AED383D-9EDA-4BBD-A519-BEE380E98171}" srcOrd="3" destOrd="0" presId="urn:microsoft.com/office/officeart/2005/8/layout/arrow4"/>
  </dgm:cxnLst>
  <dgm:bg/>
  <dgm:whole/>
</dgm:dataModel>
</file>

<file path=ppt/diagrams/data2.xml><?xml version="1.0" encoding="utf-8"?>
<dgm:dataModel xmlns:dgm="http://schemas.openxmlformats.org/drawingml/2006/diagram" xmlns:a="http://schemas.openxmlformats.org/drawingml/2006/main">
  <dgm:ptLst>
    <dgm:pt modelId="{613FFC2C-7380-4666-8192-7F665DC649D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C4AF1123-C8BA-425C-BC32-5A54084D65CA}">
      <dgm:prSet phldrT="[Text]" custT="1"/>
      <dgm:spPr/>
      <dgm:t>
        <a:bodyPr/>
        <a:lstStyle/>
        <a:p>
          <a:r>
            <a:rPr lang="id-ID" sz="2800" dirty="0" smtClean="0"/>
            <a:t>Sociology Approaches</a:t>
          </a:r>
          <a:endParaRPr lang="en-US" sz="2800" dirty="0"/>
        </a:p>
      </dgm:t>
    </dgm:pt>
    <dgm:pt modelId="{BFC1C04C-33F6-42AD-B422-B43957D00CAE}" type="parTrans" cxnId="{C0792CCA-0FA5-49D4-9FEB-208F00A4D6DD}">
      <dgm:prSet/>
      <dgm:spPr/>
      <dgm:t>
        <a:bodyPr/>
        <a:lstStyle/>
        <a:p>
          <a:endParaRPr lang="en-US" sz="2800"/>
        </a:p>
      </dgm:t>
    </dgm:pt>
    <dgm:pt modelId="{774ECC7E-F2BF-4531-8125-97922F79C2D2}" type="sibTrans" cxnId="{C0792CCA-0FA5-49D4-9FEB-208F00A4D6DD}">
      <dgm:prSet/>
      <dgm:spPr/>
      <dgm:t>
        <a:bodyPr/>
        <a:lstStyle/>
        <a:p>
          <a:endParaRPr lang="en-US" sz="2800"/>
        </a:p>
      </dgm:t>
    </dgm:pt>
    <dgm:pt modelId="{C050C3E1-3BB2-4685-A5E2-5A0D51509710}">
      <dgm:prSet phldrT="[Text]" custT="1"/>
      <dgm:spPr/>
      <dgm:t>
        <a:bodyPr/>
        <a:lstStyle/>
        <a:p>
          <a:r>
            <a:rPr lang="id-ID" sz="2800" dirty="0" smtClean="0"/>
            <a:t>Conversational analysis</a:t>
          </a:r>
          <a:endParaRPr lang="en-US" sz="2800" dirty="0"/>
        </a:p>
      </dgm:t>
    </dgm:pt>
    <dgm:pt modelId="{61B530C5-96EC-47D7-AC0F-481D815475EC}" type="parTrans" cxnId="{2AC945C4-E740-49B3-A6F3-444CC42CA0B5}">
      <dgm:prSet/>
      <dgm:spPr/>
      <dgm:t>
        <a:bodyPr/>
        <a:lstStyle/>
        <a:p>
          <a:endParaRPr lang="en-US" sz="2800"/>
        </a:p>
      </dgm:t>
    </dgm:pt>
    <dgm:pt modelId="{B18E751E-6103-4E06-AF6D-1F8720FEDCBC}" type="sibTrans" cxnId="{2AC945C4-E740-49B3-A6F3-444CC42CA0B5}">
      <dgm:prSet/>
      <dgm:spPr/>
      <dgm:t>
        <a:bodyPr/>
        <a:lstStyle/>
        <a:p>
          <a:endParaRPr lang="en-US" sz="2800"/>
        </a:p>
      </dgm:t>
    </dgm:pt>
    <dgm:pt modelId="{F97ED93D-89F9-4D24-8377-398A568E5DE0}">
      <dgm:prSet phldrT="[Text]" custT="1"/>
      <dgm:spPr/>
      <dgm:t>
        <a:bodyPr/>
        <a:lstStyle/>
        <a:p>
          <a:r>
            <a:rPr lang="id-ID" sz="2800" dirty="0" smtClean="0"/>
            <a:t>Turn-taking</a:t>
          </a:r>
          <a:endParaRPr lang="en-US" sz="2800" dirty="0"/>
        </a:p>
      </dgm:t>
    </dgm:pt>
    <dgm:pt modelId="{819C8DC1-95E8-4D30-96A8-8E5B78988585}" type="parTrans" cxnId="{587883B1-2B01-4A46-9B60-8FD18366A945}">
      <dgm:prSet/>
      <dgm:spPr/>
      <dgm:t>
        <a:bodyPr/>
        <a:lstStyle/>
        <a:p>
          <a:endParaRPr lang="en-US" sz="2800"/>
        </a:p>
      </dgm:t>
    </dgm:pt>
    <dgm:pt modelId="{F71C8651-710B-4E8D-89FB-9CE4999823C6}" type="sibTrans" cxnId="{587883B1-2B01-4A46-9B60-8FD18366A945}">
      <dgm:prSet/>
      <dgm:spPr/>
      <dgm:t>
        <a:bodyPr/>
        <a:lstStyle/>
        <a:p>
          <a:endParaRPr lang="en-US" sz="2800"/>
        </a:p>
      </dgm:t>
    </dgm:pt>
    <dgm:pt modelId="{42BE8017-9D35-41C9-A675-68923E5BE48C}">
      <dgm:prSet phldrT="[Text]" custT="1"/>
      <dgm:spPr/>
      <dgm:t>
        <a:bodyPr/>
        <a:lstStyle/>
        <a:p>
          <a:r>
            <a:rPr lang="id-ID" sz="2800" dirty="0" smtClean="0"/>
            <a:t>Sociolinguistic approaches</a:t>
          </a:r>
          <a:endParaRPr lang="en-US" sz="2800" dirty="0"/>
        </a:p>
      </dgm:t>
    </dgm:pt>
    <dgm:pt modelId="{9CDE24EE-7C6A-4EF2-A4CE-09DFC8A93E2C}" type="parTrans" cxnId="{68865ACA-4D28-4ED2-811F-839EFD99B95F}">
      <dgm:prSet/>
      <dgm:spPr/>
      <dgm:t>
        <a:bodyPr/>
        <a:lstStyle/>
        <a:p>
          <a:endParaRPr lang="en-US" sz="2800"/>
        </a:p>
      </dgm:t>
    </dgm:pt>
    <dgm:pt modelId="{CD2DDC3B-0084-462D-A628-83F4E2A53769}" type="sibTrans" cxnId="{68865ACA-4D28-4ED2-811F-839EFD99B95F}">
      <dgm:prSet/>
      <dgm:spPr/>
      <dgm:t>
        <a:bodyPr/>
        <a:lstStyle/>
        <a:p>
          <a:endParaRPr lang="en-US" sz="2800"/>
        </a:p>
      </dgm:t>
    </dgm:pt>
    <dgm:pt modelId="{136E5659-6779-42CB-9199-EA7537BA719A}">
      <dgm:prSet phldrT="[Text]" custT="1"/>
      <dgm:spPr/>
      <dgm:t>
        <a:bodyPr/>
        <a:lstStyle/>
        <a:p>
          <a:r>
            <a:rPr lang="id-ID" sz="2800" dirty="0" smtClean="0"/>
            <a:t>Ethnography </a:t>
          </a:r>
          <a:endParaRPr lang="en-US" sz="2800" dirty="0"/>
        </a:p>
      </dgm:t>
    </dgm:pt>
    <dgm:pt modelId="{B3EC2060-72C9-49BD-9623-AD97EEE714DD}" type="parTrans" cxnId="{3E650D4F-59A7-413D-B8A4-26B8A8D24420}">
      <dgm:prSet/>
      <dgm:spPr/>
      <dgm:t>
        <a:bodyPr/>
        <a:lstStyle/>
        <a:p>
          <a:endParaRPr lang="en-US" sz="2800"/>
        </a:p>
      </dgm:t>
    </dgm:pt>
    <dgm:pt modelId="{F2B0162D-41B1-4477-92CF-76D3B44CD3A0}" type="sibTrans" cxnId="{3E650D4F-59A7-413D-B8A4-26B8A8D24420}">
      <dgm:prSet/>
      <dgm:spPr/>
      <dgm:t>
        <a:bodyPr/>
        <a:lstStyle/>
        <a:p>
          <a:endParaRPr lang="en-US" sz="2800"/>
        </a:p>
      </dgm:t>
    </dgm:pt>
    <dgm:pt modelId="{E05D2950-99A8-4DAE-AA6D-D3FB01F231EF}">
      <dgm:prSet phldrT="[Text]" custT="1"/>
      <dgm:spPr/>
      <dgm:t>
        <a:bodyPr/>
        <a:lstStyle/>
        <a:p>
          <a:r>
            <a:rPr lang="id-ID" sz="2800" dirty="0" smtClean="0"/>
            <a:t>Variation theory</a:t>
          </a:r>
          <a:endParaRPr lang="en-US" sz="2800" dirty="0"/>
        </a:p>
      </dgm:t>
    </dgm:pt>
    <dgm:pt modelId="{76778D0E-EB11-4E63-817E-9369DA335D2C}" type="parTrans" cxnId="{9AFA62FA-6C94-4F96-A163-197DFBDF59C2}">
      <dgm:prSet/>
      <dgm:spPr/>
      <dgm:t>
        <a:bodyPr/>
        <a:lstStyle/>
        <a:p>
          <a:endParaRPr lang="en-US" sz="2800"/>
        </a:p>
      </dgm:t>
    </dgm:pt>
    <dgm:pt modelId="{EB27BBD8-A481-4681-8061-D817125E03E2}" type="sibTrans" cxnId="{9AFA62FA-6C94-4F96-A163-197DFBDF59C2}">
      <dgm:prSet/>
      <dgm:spPr/>
      <dgm:t>
        <a:bodyPr/>
        <a:lstStyle/>
        <a:p>
          <a:endParaRPr lang="en-US" sz="2800"/>
        </a:p>
      </dgm:t>
    </dgm:pt>
    <dgm:pt modelId="{3FA0C38D-E384-41A9-8DFB-D3700D6F65E1}">
      <dgm:prSet phldrT="[Text]" custT="1"/>
      <dgm:spPr/>
      <dgm:t>
        <a:bodyPr/>
        <a:lstStyle/>
        <a:p>
          <a:r>
            <a:rPr lang="id-ID" sz="2800" dirty="0" smtClean="0"/>
            <a:t>Linguistic approaches </a:t>
          </a:r>
          <a:endParaRPr lang="en-US" sz="2800" dirty="0"/>
        </a:p>
      </dgm:t>
    </dgm:pt>
    <dgm:pt modelId="{0D4D2993-FD46-4A7C-8DB8-564355CAC19C}" type="parTrans" cxnId="{60DEE160-A92E-4628-B958-F3C6FAF83A7C}">
      <dgm:prSet/>
      <dgm:spPr/>
      <dgm:t>
        <a:bodyPr/>
        <a:lstStyle/>
        <a:p>
          <a:endParaRPr lang="en-US" sz="2800"/>
        </a:p>
      </dgm:t>
    </dgm:pt>
    <dgm:pt modelId="{6D6F0C9A-EDA4-4C9C-80D9-31E114AC3A25}" type="sibTrans" cxnId="{60DEE160-A92E-4628-B958-F3C6FAF83A7C}">
      <dgm:prSet/>
      <dgm:spPr/>
      <dgm:t>
        <a:bodyPr/>
        <a:lstStyle/>
        <a:p>
          <a:endParaRPr lang="en-US" sz="2800"/>
        </a:p>
      </dgm:t>
    </dgm:pt>
    <dgm:pt modelId="{1EAEC9A8-4BBE-4BB2-89C6-F618E2A16EA1}">
      <dgm:prSet phldrT="[Text]" custT="1"/>
      <dgm:spPr/>
      <dgm:t>
        <a:bodyPr/>
        <a:lstStyle/>
        <a:p>
          <a:r>
            <a:rPr lang="id-ID" sz="2400" dirty="0" smtClean="0"/>
            <a:t>The Birmingham School</a:t>
          </a:r>
          <a:endParaRPr lang="en-US" sz="2400" dirty="0"/>
        </a:p>
      </dgm:t>
    </dgm:pt>
    <dgm:pt modelId="{B0F3AD90-52E4-412C-B9E2-D823B07FB891}" type="parTrans" cxnId="{44BFBDB4-968E-4E16-8807-D8C2CEA45FCC}">
      <dgm:prSet/>
      <dgm:spPr/>
      <dgm:t>
        <a:bodyPr/>
        <a:lstStyle/>
        <a:p>
          <a:endParaRPr lang="en-US" sz="2800"/>
        </a:p>
      </dgm:t>
    </dgm:pt>
    <dgm:pt modelId="{E0D64A2E-F6C8-4917-86C4-4ED4BE173104}" type="sibTrans" cxnId="{44BFBDB4-968E-4E16-8807-D8C2CEA45FCC}">
      <dgm:prSet/>
      <dgm:spPr/>
      <dgm:t>
        <a:bodyPr/>
        <a:lstStyle/>
        <a:p>
          <a:endParaRPr lang="en-US" sz="2800"/>
        </a:p>
      </dgm:t>
    </dgm:pt>
    <dgm:pt modelId="{A0D314C2-FD33-4739-A61C-F5350D33D8F5}">
      <dgm:prSet phldrT="[Text]" custT="1"/>
      <dgm:spPr/>
      <dgm:t>
        <a:bodyPr/>
        <a:lstStyle/>
        <a:p>
          <a:r>
            <a:rPr lang="id-ID" sz="2400" dirty="0" smtClean="0"/>
            <a:t>Systemic Functional Linguistics</a:t>
          </a:r>
          <a:endParaRPr lang="en-US" sz="2400" dirty="0"/>
        </a:p>
      </dgm:t>
    </dgm:pt>
    <dgm:pt modelId="{A91E5942-0365-49EB-9AA7-F300682612F7}" type="parTrans" cxnId="{8AB340D9-852E-44AE-9D98-1A3485EA779A}">
      <dgm:prSet/>
      <dgm:spPr/>
      <dgm:t>
        <a:bodyPr/>
        <a:lstStyle/>
        <a:p>
          <a:endParaRPr lang="en-US" sz="2800"/>
        </a:p>
      </dgm:t>
    </dgm:pt>
    <dgm:pt modelId="{88E6D273-BC22-4FD8-99D4-1AC67A092259}" type="sibTrans" cxnId="{8AB340D9-852E-44AE-9D98-1A3485EA779A}">
      <dgm:prSet/>
      <dgm:spPr/>
      <dgm:t>
        <a:bodyPr/>
        <a:lstStyle/>
        <a:p>
          <a:endParaRPr lang="en-US" sz="2800"/>
        </a:p>
      </dgm:t>
    </dgm:pt>
    <dgm:pt modelId="{7EC169DB-C800-42C2-AD13-285C81804921}">
      <dgm:prSet phldrT="[Text]" custT="1"/>
      <dgm:spPr/>
      <dgm:t>
        <a:bodyPr/>
        <a:lstStyle/>
        <a:p>
          <a:r>
            <a:rPr lang="id-ID" sz="2800" dirty="0" smtClean="0"/>
            <a:t>Critical Discourse Analysis</a:t>
          </a:r>
          <a:endParaRPr lang="en-US" sz="2800" dirty="0"/>
        </a:p>
      </dgm:t>
    </dgm:pt>
    <dgm:pt modelId="{2801DCB0-CA14-4C74-B7DF-DA0EB9A0F7A0}" type="parTrans" cxnId="{6AC3D825-450E-41B0-9D88-13524B14FA4A}">
      <dgm:prSet/>
      <dgm:spPr/>
      <dgm:t>
        <a:bodyPr/>
        <a:lstStyle/>
        <a:p>
          <a:endParaRPr lang="en-US" sz="2800"/>
        </a:p>
      </dgm:t>
    </dgm:pt>
    <dgm:pt modelId="{4F6E34BE-AE69-43C2-8822-F772B2667C69}" type="sibTrans" cxnId="{6AC3D825-450E-41B0-9D88-13524B14FA4A}">
      <dgm:prSet/>
      <dgm:spPr/>
      <dgm:t>
        <a:bodyPr/>
        <a:lstStyle/>
        <a:p>
          <a:endParaRPr lang="en-US" sz="2800"/>
        </a:p>
      </dgm:t>
    </dgm:pt>
    <dgm:pt modelId="{6EF47A40-D327-4D3A-A185-66C8A73B0E11}">
      <dgm:prSet phldrT="[Text]" custT="1"/>
      <dgm:spPr/>
      <dgm:t>
        <a:bodyPr/>
        <a:lstStyle/>
        <a:p>
          <a:r>
            <a:rPr lang="id-ID" sz="2800" dirty="0" smtClean="0"/>
            <a:t>Language Ideology &amp; Power</a:t>
          </a:r>
          <a:endParaRPr lang="en-US" sz="2800" dirty="0"/>
        </a:p>
      </dgm:t>
    </dgm:pt>
    <dgm:pt modelId="{939FB1E4-0758-4B73-AA30-2F06BAD12A52}" type="parTrans" cxnId="{47E556B8-77AF-4975-846B-3EF31779C634}">
      <dgm:prSet/>
      <dgm:spPr/>
      <dgm:t>
        <a:bodyPr/>
        <a:lstStyle/>
        <a:p>
          <a:endParaRPr lang="en-US" sz="2800"/>
        </a:p>
      </dgm:t>
    </dgm:pt>
    <dgm:pt modelId="{99D4CAF1-5EEB-4920-945B-EE6C820AECC0}" type="sibTrans" cxnId="{47E556B8-77AF-4975-846B-3EF31779C634}">
      <dgm:prSet/>
      <dgm:spPr/>
      <dgm:t>
        <a:bodyPr/>
        <a:lstStyle/>
        <a:p>
          <a:endParaRPr lang="en-US" sz="2800"/>
        </a:p>
      </dgm:t>
    </dgm:pt>
    <dgm:pt modelId="{D5025AAD-EB0B-4482-876F-2F7EF868E3E5}">
      <dgm:prSet phldrT="[Text]" custT="1"/>
      <dgm:spPr/>
      <dgm:t>
        <a:bodyPr/>
        <a:lstStyle/>
        <a:p>
          <a:r>
            <a:rPr lang="id-ID" sz="2800" dirty="0" smtClean="0"/>
            <a:t>Genre</a:t>
          </a:r>
          <a:endParaRPr lang="en-US" sz="2800" dirty="0"/>
        </a:p>
      </dgm:t>
    </dgm:pt>
    <dgm:pt modelId="{AE853795-EE74-4E3A-8346-D0F5253DDE53}" type="parTrans" cxnId="{78FC7878-ED9D-4B7B-8469-DB15B752BEB8}">
      <dgm:prSet/>
      <dgm:spPr/>
      <dgm:t>
        <a:bodyPr/>
        <a:lstStyle/>
        <a:p>
          <a:endParaRPr lang="en-US" sz="2800"/>
        </a:p>
      </dgm:t>
    </dgm:pt>
    <dgm:pt modelId="{A85E0A0D-8EE7-4721-BC10-02BBDE568109}" type="sibTrans" cxnId="{78FC7878-ED9D-4B7B-8469-DB15B752BEB8}">
      <dgm:prSet/>
      <dgm:spPr/>
      <dgm:t>
        <a:bodyPr/>
        <a:lstStyle/>
        <a:p>
          <a:endParaRPr lang="en-US" sz="2800"/>
        </a:p>
      </dgm:t>
    </dgm:pt>
    <dgm:pt modelId="{18DFAA99-B3A7-4753-9B23-148409B5E614}" type="pres">
      <dgm:prSet presAssocID="{613FFC2C-7380-4666-8192-7F665DC649D1}" presName="Name0" presStyleCnt="0">
        <dgm:presLayoutVars>
          <dgm:dir/>
          <dgm:animLvl val="lvl"/>
          <dgm:resizeHandles/>
        </dgm:presLayoutVars>
      </dgm:prSet>
      <dgm:spPr/>
      <dgm:t>
        <a:bodyPr/>
        <a:lstStyle/>
        <a:p>
          <a:endParaRPr lang="en-US"/>
        </a:p>
      </dgm:t>
    </dgm:pt>
    <dgm:pt modelId="{EC4BF27C-5EC5-4DBD-90E1-39522AFAACB3}" type="pres">
      <dgm:prSet presAssocID="{C4AF1123-C8BA-425C-BC32-5A54084D65CA}" presName="linNode" presStyleCnt="0"/>
      <dgm:spPr/>
    </dgm:pt>
    <dgm:pt modelId="{36D7F777-1D47-4DCB-BDA1-D053FE78B721}" type="pres">
      <dgm:prSet presAssocID="{C4AF1123-C8BA-425C-BC32-5A54084D65CA}" presName="parentShp" presStyleLbl="node1" presStyleIdx="0" presStyleCnt="4">
        <dgm:presLayoutVars>
          <dgm:bulletEnabled val="1"/>
        </dgm:presLayoutVars>
      </dgm:prSet>
      <dgm:spPr/>
      <dgm:t>
        <a:bodyPr/>
        <a:lstStyle/>
        <a:p>
          <a:endParaRPr lang="en-US"/>
        </a:p>
      </dgm:t>
    </dgm:pt>
    <dgm:pt modelId="{061BF354-55A3-493A-9D9B-792FD219D6AC}" type="pres">
      <dgm:prSet presAssocID="{C4AF1123-C8BA-425C-BC32-5A54084D65CA}" presName="childShp" presStyleLbl="bgAccFollowNode1" presStyleIdx="0" presStyleCnt="4">
        <dgm:presLayoutVars>
          <dgm:bulletEnabled val="1"/>
        </dgm:presLayoutVars>
      </dgm:prSet>
      <dgm:spPr/>
      <dgm:t>
        <a:bodyPr/>
        <a:lstStyle/>
        <a:p>
          <a:endParaRPr lang="en-US"/>
        </a:p>
      </dgm:t>
    </dgm:pt>
    <dgm:pt modelId="{CCA610FD-7664-4686-B611-1A6CC75D9E3F}" type="pres">
      <dgm:prSet presAssocID="{774ECC7E-F2BF-4531-8125-97922F79C2D2}" presName="spacing" presStyleCnt="0"/>
      <dgm:spPr/>
    </dgm:pt>
    <dgm:pt modelId="{19BA52EB-63BA-438C-B092-D6CD05A5E0F0}" type="pres">
      <dgm:prSet presAssocID="{42BE8017-9D35-41C9-A675-68923E5BE48C}" presName="linNode" presStyleCnt="0"/>
      <dgm:spPr/>
    </dgm:pt>
    <dgm:pt modelId="{B102F252-1BDD-4663-9514-82FC0EF23997}" type="pres">
      <dgm:prSet presAssocID="{42BE8017-9D35-41C9-A675-68923E5BE48C}" presName="parentShp" presStyleLbl="node1" presStyleIdx="1" presStyleCnt="4">
        <dgm:presLayoutVars>
          <dgm:bulletEnabled val="1"/>
        </dgm:presLayoutVars>
      </dgm:prSet>
      <dgm:spPr/>
      <dgm:t>
        <a:bodyPr/>
        <a:lstStyle/>
        <a:p>
          <a:endParaRPr lang="en-US"/>
        </a:p>
      </dgm:t>
    </dgm:pt>
    <dgm:pt modelId="{4BFFFFB5-D5EA-4645-BC8F-511CBFA473EB}" type="pres">
      <dgm:prSet presAssocID="{42BE8017-9D35-41C9-A675-68923E5BE48C}" presName="childShp" presStyleLbl="bgAccFollowNode1" presStyleIdx="1" presStyleCnt="4">
        <dgm:presLayoutVars>
          <dgm:bulletEnabled val="1"/>
        </dgm:presLayoutVars>
      </dgm:prSet>
      <dgm:spPr/>
      <dgm:t>
        <a:bodyPr/>
        <a:lstStyle/>
        <a:p>
          <a:endParaRPr lang="en-US"/>
        </a:p>
      </dgm:t>
    </dgm:pt>
    <dgm:pt modelId="{834F5937-4BC2-4B02-9E28-239E2DBBC21C}" type="pres">
      <dgm:prSet presAssocID="{CD2DDC3B-0084-462D-A628-83F4E2A53769}" presName="spacing" presStyleCnt="0"/>
      <dgm:spPr/>
    </dgm:pt>
    <dgm:pt modelId="{6CD1C650-7933-4DAE-B139-4AAA92D96193}" type="pres">
      <dgm:prSet presAssocID="{3FA0C38D-E384-41A9-8DFB-D3700D6F65E1}" presName="linNode" presStyleCnt="0"/>
      <dgm:spPr/>
    </dgm:pt>
    <dgm:pt modelId="{FDDF7713-12C5-4F07-AF6B-C302F037E292}" type="pres">
      <dgm:prSet presAssocID="{3FA0C38D-E384-41A9-8DFB-D3700D6F65E1}" presName="parentShp" presStyleLbl="node1" presStyleIdx="2" presStyleCnt="4">
        <dgm:presLayoutVars>
          <dgm:bulletEnabled val="1"/>
        </dgm:presLayoutVars>
      </dgm:prSet>
      <dgm:spPr/>
      <dgm:t>
        <a:bodyPr/>
        <a:lstStyle/>
        <a:p>
          <a:endParaRPr lang="en-US"/>
        </a:p>
      </dgm:t>
    </dgm:pt>
    <dgm:pt modelId="{E54BFCAB-6965-4DA9-A8D3-3D717A0CF885}" type="pres">
      <dgm:prSet presAssocID="{3FA0C38D-E384-41A9-8DFB-D3700D6F65E1}" presName="childShp" presStyleLbl="bgAccFollowNode1" presStyleIdx="2" presStyleCnt="4">
        <dgm:presLayoutVars>
          <dgm:bulletEnabled val="1"/>
        </dgm:presLayoutVars>
      </dgm:prSet>
      <dgm:spPr/>
      <dgm:t>
        <a:bodyPr/>
        <a:lstStyle/>
        <a:p>
          <a:endParaRPr lang="en-US"/>
        </a:p>
      </dgm:t>
    </dgm:pt>
    <dgm:pt modelId="{53E6674D-4F59-45B1-9B30-160D1AB7F38E}" type="pres">
      <dgm:prSet presAssocID="{6D6F0C9A-EDA4-4C9C-80D9-31E114AC3A25}" presName="spacing" presStyleCnt="0"/>
      <dgm:spPr/>
    </dgm:pt>
    <dgm:pt modelId="{D993F87D-3271-425D-A0DC-CB2A09FEAE11}" type="pres">
      <dgm:prSet presAssocID="{7EC169DB-C800-42C2-AD13-285C81804921}" presName="linNode" presStyleCnt="0"/>
      <dgm:spPr/>
    </dgm:pt>
    <dgm:pt modelId="{31F8FCC1-A6A8-4A38-B364-04B5DBBA2967}" type="pres">
      <dgm:prSet presAssocID="{7EC169DB-C800-42C2-AD13-285C81804921}" presName="parentShp" presStyleLbl="node1" presStyleIdx="3" presStyleCnt="4">
        <dgm:presLayoutVars>
          <dgm:bulletEnabled val="1"/>
        </dgm:presLayoutVars>
      </dgm:prSet>
      <dgm:spPr/>
      <dgm:t>
        <a:bodyPr/>
        <a:lstStyle/>
        <a:p>
          <a:endParaRPr lang="en-US"/>
        </a:p>
      </dgm:t>
    </dgm:pt>
    <dgm:pt modelId="{14A07847-8412-4B07-852C-1295D2BB1310}" type="pres">
      <dgm:prSet presAssocID="{7EC169DB-C800-42C2-AD13-285C81804921}" presName="childShp" presStyleLbl="bgAccFollowNode1" presStyleIdx="3" presStyleCnt="4">
        <dgm:presLayoutVars>
          <dgm:bulletEnabled val="1"/>
        </dgm:presLayoutVars>
      </dgm:prSet>
      <dgm:spPr/>
      <dgm:t>
        <a:bodyPr/>
        <a:lstStyle/>
        <a:p>
          <a:endParaRPr lang="en-US"/>
        </a:p>
      </dgm:t>
    </dgm:pt>
  </dgm:ptLst>
  <dgm:cxnLst>
    <dgm:cxn modelId="{60DEE160-A92E-4628-B958-F3C6FAF83A7C}" srcId="{613FFC2C-7380-4666-8192-7F665DC649D1}" destId="{3FA0C38D-E384-41A9-8DFB-D3700D6F65E1}" srcOrd="2" destOrd="0" parTransId="{0D4D2993-FD46-4A7C-8DB8-564355CAC19C}" sibTransId="{6D6F0C9A-EDA4-4C9C-80D9-31E114AC3A25}"/>
    <dgm:cxn modelId="{B1B1532F-49E4-4F23-8984-3101F1932AAF}" type="presOf" srcId="{136E5659-6779-42CB-9199-EA7537BA719A}" destId="{4BFFFFB5-D5EA-4645-BC8F-511CBFA473EB}" srcOrd="0" destOrd="0" presId="urn:microsoft.com/office/officeart/2005/8/layout/vList6"/>
    <dgm:cxn modelId="{2AC945C4-E740-49B3-A6F3-444CC42CA0B5}" srcId="{C4AF1123-C8BA-425C-BC32-5A54084D65CA}" destId="{C050C3E1-3BB2-4685-A5E2-5A0D51509710}" srcOrd="0" destOrd="0" parTransId="{61B530C5-96EC-47D7-AC0F-481D815475EC}" sibTransId="{B18E751E-6103-4E06-AF6D-1F8720FEDCBC}"/>
    <dgm:cxn modelId="{3DA88AF8-ABA0-4BBC-A4F9-32D62D41F2E3}" type="presOf" srcId="{7EC169DB-C800-42C2-AD13-285C81804921}" destId="{31F8FCC1-A6A8-4A38-B364-04B5DBBA2967}" srcOrd="0" destOrd="0" presId="urn:microsoft.com/office/officeart/2005/8/layout/vList6"/>
    <dgm:cxn modelId="{587883B1-2B01-4A46-9B60-8FD18366A945}" srcId="{C4AF1123-C8BA-425C-BC32-5A54084D65CA}" destId="{F97ED93D-89F9-4D24-8377-398A568E5DE0}" srcOrd="1" destOrd="0" parTransId="{819C8DC1-95E8-4D30-96A8-8E5B78988585}" sibTransId="{F71C8651-710B-4E8D-89FB-9CE4999823C6}"/>
    <dgm:cxn modelId="{68865ACA-4D28-4ED2-811F-839EFD99B95F}" srcId="{613FFC2C-7380-4666-8192-7F665DC649D1}" destId="{42BE8017-9D35-41C9-A675-68923E5BE48C}" srcOrd="1" destOrd="0" parTransId="{9CDE24EE-7C6A-4EF2-A4CE-09DFC8A93E2C}" sibTransId="{CD2DDC3B-0084-462D-A628-83F4E2A53769}"/>
    <dgm:cxn modelId="{8AB340D9-852E-44AE-9D98-1A3485EA779A}" srcId="{3FA0C38D-E384-41A9-8DFB-D3700D6F65E1}" destId="{A0D314C2-FD33-4739-A61C-F5350D33D8F5}" srcOrd="1" destOrd="0" parTransId="{A91E5942-0365-49EB-9AA7-F300682612F7}" sibTransId="{88E6D273-BC22-4FD8-99D4-1AC67A092259}"/>
    <dgm:cxn modelId="{733438F6-DE26-4690-B918-FEFC10D6D1AA}" type="presOf" srcId="{F97ED93D-89F9-4D24-8377-398A568E5DE0}" destId="{061BF354-55A3-493A-9D9B-792FD219D6AC}" srcOrd="0" destOrd="1" presId="urn:microsoft.com/office/officeart/2005/8/layout/vList6"/>
    <dgm:cxn modelId="{D8C11EF7-9DB9-44EA-B26B-57A45B2747FF}" type="presOf" srcId="{D5025AAD-EB0B-4482-876F-2F7EF868E3E5}" destId="{14A07847-8412-4B07-852C-1295D2BB1310}" srcOrd="0" destOrd="1" presId="urn:microsoft.com/office/officeart/2005/8/layout/vList6"/>
    <dgm:cxn modelId="{D244D425-EF35-446C-A637-64595AAE081F}" type="presOf" srcId="{3FA0C38D-E384-41A9-8DFB-D3700D6F65E1}" destId="{FDDF7713-12C5-4F07-AF6B-C302F037E292}" srcOrd="0" destOrd="0" presId="urn:microsoft.com/office/officeart/2005/8/layout/vList6"/>
    <dgm:cxn modelId="{0C44746A-6200-424B-80A3-6FEA6A544D9E}" type="presOf" srcId="{C4AF1123-C8BA-425C-BC32-5A54084D65CA}" destId="{36D7F777-1D47-4DCB-BDA1-D053FE78B721}" srcOrd="0" destOrd="0" presId="urn:microsoft.com/office/officeart/2005/8/layout/vList6"/>
    <dgm:cxn modelId="{C27F4061-7F42-4E18-ADE8-6CBBAF72FD79}" type="presOf" srcId="{42BE8017-9D35-41C9-A675-68923E5BE48C}" destId="{B102F252-1BDD-4663-9514-82FC0EF23997}" srcOrd="0" destOrd="0" presId="urn:microsoft.com/office/officeart/2005/8/layout/vList6"/>
    <dgm:cxn modelId="{17AE4654-CAB6-4A24-A07A-8412572D503A}" type="presOf" srcId="{613FFC2C-7380-4666-8192-7F665DC649D1}" destId="{18DFAA99-B3A7-4753-9B23-148409B5E614}" srcOrd="0" destOrd="0" presId="urn:microsoft.com/office/officeart/2005/8/layout/vList6"/>
    <dgm:cxn modelId="{BC37909F-96C4-41B2-92CE-0312A8F1D159}" type="presOf" srcId="{E05D2950-99A8-4DAE-AA6D-D3FB01F231EF}" destId="{4BFFFFB5-D5EA-4645-BC8F-511CBFA473EB}" srcOrd="0" destOrd="1" presId="urn:microsoft.com/office/officeart/2005/8/layout/vList6"/>
    <dgm:cxn modelId="{0D851150-BD90-41C1-8C06-B1EA3F78948F}" type="presOf" srcId="{1EAEC9A8-4BBE-4BB2-89C6-F618E2A16EA1}" destId="{E54BFCAB-6965-4DA9-A8D3-3D717A0CF885}" srcOrd="0" destOrd="0" presId="urn:microsoft.com/office/officeart/2005/8/layout/vList6"/>
    <dgm:cxn modelId="{6AC3D825-450E-41B0-9D88-13524B14FA4A}" srcId="{613FFC2C-7380-4666-8192-7F665DC649D1}" destId="{7EC169DB-C800-42C2-AD13-285C81804921}" srcOrd="3" destOrd="0" parTransId="{2801DCB0-CA14-4C74-B7DF-DA0EB9A0F7A0}" sibTransId="{4F6E34BE-AE69-43C2-8822-F772B2667C69}"/>
    <dgm:cxn modelId="{3E650D4F-59A7-413D-B8A4-26B8A8D24420}" srcId="{42BE8017-9D35-41C9-A675-68923E5BE48C}" destId="{136E5659-6779-42CB-9199-EA7537BA719A}" srcOrd="0" destOrd="0" parTransId="{B3EC2060-72C9-49BD-9623-AD97EEE714DD}" sibTransId="{F2B0162D-41B1-4477-92CF-76D3B44CD3A0}"/>
    <dgm:cxn modelId="{78FC7878-ED9D-4B7B-8469-DB15B752BEB8}" srcId="{7EC169DB-C800-42C2-AD13-285C81804921}" destId="{D5025AAD-EB0B-4482-876F-2F7EF868E3E5}" srcOrd="1" destOrd="0" parTransId="{AE853795-EE74-4E3A-8346-D0F5253DDE53}" sibTransId="{A85E0A0D-8EE7-4721-BC10-02BBDE568109}"/>
    <dgm:cxn modelId="{47E556B8-77AF-4975-846B-3EF31779C634}" srcId="{7EC169DB-C800-42C2-AD13-285C81804921}" destId="{6EF47A40-D327-4D3A-A185-66C8A73B0E11}" srcOrd="0" destOrd="0" parTransId="{939FB1E4-0758-4B73-AA30-2F06BAD12A52}" sibTransId="{99D4CAF1-5EEB-4920-945B-EE6C820AECC0}"/>
    <dgm:cxn modelId="{C0792CCA-0FA5-49D4-9FEB-208F00A4D6DD}" srcId="{613FFC2C-7380-4666-8192-7F665DC649D1}" destId="{C4AF1123-C8BA-425C-BC32-5A54084D65CA}" srcOrd="0" destOrd="0" parTransId="{BFC1C04C-33F6-42AD-B422-B43957D00CAE}" sibTransId="{774ECC7E-F2BF-4531-8125-97922F79C2D2}"/>
    <dgm:cxn modelId="{B0465C77-041D-4220-A36C-8A4B348BB6D5}" type="presOf" srcId="{6EF47A40-D327-4D3A-A185-66C8A73B0E11}" destId="{14A07847-8412-4B07-852C-1295D2BB1310}" srcOrd="0" destOrd="0" presId="urn:microsoft.com/office/officeart/2005/8/layout/vList6"/>
    <dgm:cxn modelId="{9AFA62FA-6C94-4F96-A163-197DFBDF59C2}" srcId="{42BE8017-9D35-41C9-A675-68923E5BE48C}" destId="{E05D2950-99A8-4DAE-AA6D-D3FB01F231EF}" srcOrd="1" destOrd="0" parTransId="{76778D0E-EB11-4E63-817E-9369DA335D2C}" sibTransId="{EB27BBD8-A481-4681-8061-D817125E03E2}"/>
    <dgm:cxn modelId="{670F455C-C014-47DC-AFAE-895288ED08BE}" type="presOf" srcId="{A0D314C2-FD33-4739-A61C-F5350D33D8F5}" destId="{E54BFCAB-6965-4DA9-A8D3-3D717A0CF885}" srcOrd="0" destOrd="1" presId="urn:microsoft.com/office/officeart/2005/8/layout/vList6"/>
    <dgm:cxn modelId="{44BFBDB4-968E-4E16-8807-D8C2CEA45FCC}" srcId="{3FA0C38D-E384-41A9-8DFB-D3700D6F65E1}" destId="{1EAEC9A8-4BBE-4BB2-89C6-F618E2A16EA1}" srcOrd="0" destOrd="0" parTransId="{B0F3AD90-52E4-412C-B9E2-D823B07FB891}" sibTransId="{E0D64A2E-F6C8-4917-86C4-4ED4BE173104}"/>
    <dgm:cxn modelId="{0B579EA0-5426-4A21-8475-79E6C99F7843}" type="presOf" srcId="{C050C3E1-3BB2-4685-A5E2-5A0D51509710}" destId="{061BF354-55A3-493A-9D9B-792FD219D6AC}" srcOrd="0" destOrd="0" presId="urn:microsoft.com/office/officeart/2005/8/layout/vList6"/>
    <dgm:cxn modelId="{614B19AA-C9E5-466D-A965-9BDC508DB8F0}" type="presParOf" srcId="{18DFAA99-B3A7-4753-9B23-148409B5E614}" destId="{EC4BF27C-5EC5-4DBD-90E1-39522AFAACB3}" srcOrd="0" destOrd="0" presId="urn:microsoft.com/office/officeart/2005/8/layout/vList6"/>
    <dgm:cxn modelId="{9F22CFB9-D471-4EBA-90A3-E00B3CEE66B8}" type="presParOf" srcId="{EC4BF27C-5EC5-4DBD-90E1-39522AFAACB3}" destId="{36D7F777-1D47-4DCB-BDA1-D053FE78B721}" srcOrd="0" destOrd="0" presId="urn:microsoft.com/office/officeart/2005/8/layout/vList6"/>
    <dgm:cxn modelId="{5C5F0731-B775-4DE4-B8DF-F4BC74B95025}" type="presParOf" srcId="{EC4BF27C-5EC5-4DBD-90E1-39522AFAACB3}" destId="{061BF354-55A3-493A-9D9B-792FD219D6AC}" srcOrd="1" destOrd="0" presId="urn:microsoft.com/office/officeart/2005/8/layout/vList6"/>
    <dgm:cxn modelId="{EAC952D6-CD07-4EB9-BF35-CF6157E435D1}" type="presParOf" srcId="{18DFAA99-B3A7-4753-9B23-148409B5E614}" destId="{CCA610FD-7664-4686-B611-1A6CC75D9E3F}" srcOrd="1" destOrd="0" presId="urn:microsoft.com/office/officeart/2005/8/layout/vList6"/>
    <dgm:cxn modelId="{82925B28-B97D-4D65-9859-D22B05A61732}" type="presParOf" srcId="{18DFAA99-B3A7-4753-9B23-148409B5E614}" destId="{19BA52EB-63BA-438C-B092-D6CD05A5E0F0}" srcOrd="2" destOrd="0" presId="urn:microsoft.com/office/officeart/2005/8/layout/vList6"/>
    <dgm:cxn modelId="{33BE4564-903D-45BA-914B-C667FB519CDA}" type="presParOf" srcId="{19BA52EB-63BA-438C-B092-D6CD05A5E0F0}" destId="{B102F252-1BDD-4663-9514-82FC0EF23997}" srcOrd="0" destOrd="0" presId="urn:microsoft.com/office/officeart/2005/8/layout/vList6"/>
    <dgm:cxn modelId="{E23B1E19-2308-416E-BF51-4858E28616CE}" type="presParOf" srcId="{19BA52EB-63BA-438C-B092-D6CD05A5E0F0}" destId="{4BFFFFB5-D5EA-4645-BC8F-511CBFA473EB}" srcOrd="1" destOrd="0" presId="urn:microsoft.com/office/officeart/2005/8/layout/vList6"/>
    <dgm:cxn modelId="{00D6585B-0850-41FB-BE56-89FBFC147A7E}" type="presParOf" srcId="{18DFAA99-B3A7-4753-9B23-148409B5E614}" destId="{834F5937-4BC2-4B02-9E28-239E2DBBC21C}" srcOrd="3" destOrd="0" presId="urn:microsoft.com/office/officeart/2005/8/layout/vList6"/>
    <dgm:cxn modelId="{EFE8F1D2-CDBF-4017-A162-1424B081A3EC}" type="presParOf" srcId="{18DFAA99-B3A7-4753-9B23-148409B5E614}" destId="{6CD1C650-7933-4DAE-B139-4AAA92D96193}" srcOrd="4" destOrd="0" presId="urn:microsoft.com/office/officeart/2005/8/layout/vList6"/>
    <dgm:cxn modelId="{FD354304-4305-4DD6-A3EC-809C021FCC41}" type="presParOf" srcId="{6CD1C650-7933-4DAE-B139-4AAA92D96193}" destId="{FDDF7713-12C5-4F07-AF6B-C302F037E292}" srcOrd="0" destOrd="0" presId="urn:microsoft.com/office/officeart/2005/8/layout/vList6"/>
    <dgm:cxn modelId="{0D6EA003-63D4-4232-B43D-CA9EB7975DFB}" type="presParOf" srcId="{6CD1C650-7933-4DAE-B139-4AAA92D96193}" destId="{E54BFCAB-6965-4DA9-A8D3-3D717A0CF885}" srcOrd="1" destOrd="0" presId="urn:microsoft.com/office/officeart/2005/8/layout/vList6"/>
    <dgm:cxn modelId="{C7938B95-2684-4738-AF67-E689F9006AD3}" type="presParOf" srcId="{18DFAA99-B3A7-4753-9B23-148409B5E614}" destId="{53E6674D-4F59-45B1-9B30-160D1AB7F38E}" srcOrd="5" destOrd="0" presId="urn:microsoft.com/office/officeart/2005/8/layout/vList6"/>
    <dgm:cxn modelId="{7D2BAAF3-38D3-4F87-8476-7B99FCE43A87}" type="presParOf" srcId="{18DFAA99-B3A7-4753-9B23-148409B5E614}" destId="{D993F87D-3271-425D-A0DC-CB2A09FEAE11}" srcOrd="6" destOrd="0" presId="urn:microsoft.com/office/officeart/2005/8/layout/vList6"/>
    <dgm:cxn modelId="{930A2F26-4780-48FB-B1C2-0F35541C8398}" type="presParOf" srcId="{D993F87D-3271-425D-A0DC-CB2A09FEAE11}" destId="{31F8FCC1-A6A8-4A38-B364-04B5DBBA2967}" srcOrd="0" destOrd="0" presId="urn:microsoft.com/office/officeart/2005/8/layout/vList6"/>
    <dgm:cxn modelId="{3852BF40-6258-42FF-B5B3-04BDED3302A6}" type="presParOf" srcId="{D993F87D-3271-425D-A0DC-CB2A09FEAE11}" destId="{14A07847-8412-4B07-852C-1295D2BB1310}" srcOrd="1" destOrd="0" presId="urn:microsoft.com/office/officeart/2005/8/layout/vList6"/>
  </dgm:cxnLst>
  <dgm:bg/>
  <dgm:whole/>
</dgm:dataModel>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7E4679-E79A-4099-9B12-25B283D752E6}" type="datetimeFigureOut">
              <a:rPr lang="en-US" smtClean="0"/>
              <a:pPr/>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7FE08-8113-44F2-8B9D-C317972C4F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E4679-E79A-4099-9B12-25B283D752E6}" type="datetimeFigureOut">
              <a:rPr lang="en-US" smtClean="0"/>
              <a:pPr/>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7FE08-8113-44F2-8B9D-C317972C4F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E4679-E79A-4099-9B12-25B283D752E6}" type="datetimeFigureOut">
              <a:rPr lang="en-US" smtClean="0"/>
              <a:pPr/>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7FE08-8113-44F2-8B9D-C317972C4F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E4679-E79A-4099-9B12-25B283D752E6}" type="datetimeFigureOut">
              <a:rPr lang="en-US" smtClean="0"/>
              <a:pPr/>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7FE08-8113-44F2-8B9D-C317972C4F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7E4679-E79A-4099-9B12-25B283D752E6}" type="datetimeFigureOut">
              <a:rPr lang="en-US" smtClean="0"/>
              <a:pPr/>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7FE08-8113-44F2-8B9D-C317972C4F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7E4679-E79A-4099-9B12-25B283D752E6}" type="datetimeFigureOut">
              <a:rPr lang="en-US" smtClean="0"/>
              <a:pPr/>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47FE08-8113-44F2-8B9D-C317972C4F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7E4679-E79A-4099-9B12-25B283D752E6}" type="datetimeFigureOut">
              <a:rPr lang="en-US" smtClean="0"/>
              <a:pPr/>
              <a:t>11/19/2020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47FE08-8113-44F2-8B9D-C317972C4F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7E4679-E79A-4099-9B12-25B283D752E6}" type="datetimeFigureOut">
              <a:rPr lang="en-US" smtClean="0"/>
              <a:pPr/>
              <a:t>11/19/2020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47FE08-8113-44F2-8B9D-C317972C4F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7E4679-E79A-4099-9B12-25B283D752E6}" type="datetimeFigureOut">
              <a:rPr lang="en-US" smtClean="0"/>
              <a:pPr/>
              <a:t>11/19/2020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47FE08-8113-44F2-8B9D-C317972C4F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7E4679-E79A-4099-9B12-25B283D752E6}" type="datetimeFigureOut">
              <a:rPr lang="en-US" smtClean="0"/>
              <a:pPr/>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47FE08-8113-44F2-8B9D-C317972C4F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7E4679-E79A-4099-9B12-25B283D752E6}" type="datetimeFigureOut">
              <a:rPr lang="en-US" smtClean="0"/>
              <a:pPr/>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47FE08-8113-44F2-8B9D-C317972C4F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7E4679-E79A-4099-9B12-25B283D752E6}" type="datetimeFigureOut">
              <a:rPr lang="en-US" smtClean="0"/>
              <a:pPr/>
              <a:t>11/19/2020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47FE08-8113-44F2-8B9D-C317972C4F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714348" y="285728"/>
            <a:ext cx="7772400" cy="928694"/>
          </a:xfrm>
        </p:spPr>
        <p:txBody>
          <a:bodyPr>
            <a:noAutofit/>
          </a:bodyPr>
          <a:lstStyle/>
          <a:p>
            <a:r>
              <a:rPr lang="en-US" sz="4800" b="1" dirty="0" smtClean="0"/>
              <a:t>Psycholinguistics</a:t>
            </a:r>
            <a:endParaRPr lang="en-US" sz="4800" b="1" dirty="0"/>
          </a:p>
        </p:txBody>
      </p:sp>
      <p:sp>
        <p:nvSpPr>
          <p:cNvPr id="9" name="Subtitle 8"/>
          <p:cNvSpPr>
            <a:spLocks noGrp="1"/>
          </p:cNvSpPr>
          <p:nvPr>
            <p:ph type="subTitle" idx="1"/>
          </p:nvPr>
        </p:nvSpPr>
        <p:spPr>
          <a:xfrm>
            <a:off x="857224" y="3786190"/>
            <a:ext cx="7429552" cy="2571768"/>
          </a:xfrm>
        </p:spPr>
        <p:txBody>
          <a:bodyPr>
            <a:normAutofit fontScale="85000" lnSpcReduction="10000"/>
          </a:bodyPr>
          <a:lstStyle/>
          <a:p>
            <a:r>
              <a:rPr lang="id-ID" sz="5600" b="1" dirty="0" smtClean="0">
                <a:solidFill>
                  <a:schemeClr val="tx1"/>
                </a:solidFill>
              </a:rPr>
              <a:t>Discourse and Conversation </a:t>
            </a:r>
          </a:p>
          <a:p>
            <a:pPr algn="r"/>
            <a:endParaRPr lang="id-ID" sz="2000" dirty="0" smtClean="0"/>
          </a:p>
          <a:p>
            <a:pPr algn="r"/>
            <a:endParaRPr lang="id-ID" sz="2000" dirty="0" smtClean="0"/>
          </a:p>
          <a:p>
            <a:pPr algn="r"/>
            <a:endParaRPr lang="id-ID" sz="2000" dirty="0" smtClean="0"/>
          </a:p>
          <a:p>
            <a:pPr algn="r"/>
            <a:r>
              <a:rPr lang="id-ID" sz="2000" dirty="0" smtClean="0"/>
              <a:t>Dedy Subandowo</a:t>
            </a:r>
          </a:p>
          <a:p>
            <a:pPr algn="r"/>
            <a:r>
              <a:rPr lang="id-ID" sz="2000" dirty="0" smtClean="0"/>
              <a:t>11.18.2020</a:t>
            </a:r>
            <a:endParaRPr lang="en-US" dirty="0"/>
          </a:p>
        </p:txBody>
      </p:sp>
      <p:pic>
        <p:nvPicPr>
          <p:cNvPr id="10" name="Picture 2" descr="Képtalálat a következőre: „ppke btk bölcsészet és társadalomtudományi ka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42621" y="1572363"/>
            <a:ext cx="865236" cy="164342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197"/>
            <a:ext cx="8229600" cy="654032"/>
          </a:xfrm>
        </p:spPr>
        <p:txBody>
          <a:bodyPr>
            <a:normAutofit/>
          </a:bodyPr>
          <a:lstStyle/>
          <a:p>
            <a:r>
              <a:rPr lang="id-ID" sz="3600" b="1" dirty="0" smtClean="0"/>
              <a:t>4. Approaches to Discourse Analysis</a:t>
            </a:r>
            <a:endParaRPr lang="en-US" sz="3600" b="1" dirty="0"/>
          </a:p>
        </p:txBody>
      </p:sp>
      <p:graphicFrame>
        <p:nvGraphicFramePr>
          <p:cNvPr id="7" name="Content Placeholder 6"/>
          <p:cNvGraphicFramePr>
            <a:graphicFrameLocks noGrp="1"/>
          </p:cNvGraphicFramePr>
          <p:nvPr>
            <p:ph idx="1"/>
          </p:nvPr>
        </p:nvGraphicFramePr>
        <p:xfrm>
          <a:off x="285750" y="1000125"/>
          <a:ext cx="8572500" cy="5429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87974"/>
            <a:ext cx="8229600" cy="582594"/>
          </a:xfrm>
        </p:spPr>
        <p:txBody>
          <a:bodyPr>
            <a:noAutofit/>
          </a:bodyPr>
          <a:lstStyle/>
          <a:p>
            <a:r>
              <a:rPr lang="id-ID" sz="3600" b="1" dirty="0" smtClean="0"/>
              <a:t>4.1 Sociology Approaches </a:t>
            </a:r>
            <a:endParaRPr lang="en-US" sz="3600" b="1" dirty="0"/>
          </a:p>
        </p:txBody>
      </p:sp>
      <p:sp>
        <p:nvSpPr>
          <p:cNvPr id="3" name="Content Placeholder 2"/>
          <p:cNvSpPr>
            <a:spLocks noGrp="1"/>
          </p:cNvSpPr>
          <p:nvPr>
            <p:ph idx="1"/>
          </p:nvPr>
        </p:nvSpPr>
        <p:spPr>
          <a:xfrm>
            <a:off x="357158" y="928670"/>
            <a:ext cx="8501122" cy="5572164"/>
          </a:xfrm>
        </p:spPr>
        <p:txBody>
          <a:bodyPr>
            <a:normAutofit fontScale="92500" lnSpcReduction="10000"/>
          </a:bodyPr>
          <a:lstStyle/>
          <a:p>
            <a:r>
              <a:rPr lang="id-ID" sz="2800" b="1" dirty="0" smtClean="0"/>
              <a:t>Conversational analysis : </a:t>
            </a:r>
          </a:p>
          <a:p>
            <a:pPr lvl="1"/>
            <a:r>
              <a:rPr lang="id-ID" dirty="0" smtClean="0"/>
              <a:t>Detailed organization of everyday interaction</a:t>
            </a:r>
          </a:p>
          <a:p>
            <a:pPr lvl="1"/>
            <a:r>
              <a:rPr lang="id-ID" dirty="0" smtClean="0"/>
              <a:t>Dialogue</a:t>
            </a:r>
          </a:p>
          <a:p>
            <a:pPr lvl="1"/>
            <a:r>
              <a:rPr lang="id-ID" dirty="0" smtClean="0"/>
              <a:t>Spoken discourse of a fairly informal character</a:t>
            </a:r>
          </a:p>
          <a:p>
            <a:pPr lvl="1"/>
            <a:r>
              <a:rPr lang="id-ID" dirty="0" smtClean="0"/>
              <a:t>appropriate and accessible resource for sociological inquiry</a:t>
            </a:r>
          </a:p>
          <a:p>
            <a:pPr lvl="1"/>
            <a:r>
              <a:rPr lang="id-ID" dirty="0" smtClean="0"/>
              <a:t>Fine-grain analyses with key questions for conversation : </a:t>
            </a:r>
          </a:p>
          <a:p>
            <a:pPr marL="1371600" lvl="2" indent="-457200">
              <a:buFont typeface="+mj-lt"/>
              <a:buAutoNum type="arabicParenR"/>
            </a:pPr>
            <a:r>
              <a:rPr lang="id-ID" sz="2800" dirty="0" smtClean="0"/>
              <a:t>How do people take turns in conversation?</a:t>
            </a:r>
          </a:p>
          <a:p>
            <a:pPr marL="1371600" lvl="2" indent="-457200">
              <a:buFont typeface="+mj-lt"/>
              <a:buAutoNum type="arabicParenR"/>
            </a:pPr>
            <a:r>
              <a:rPr lang="id-ID" sz="2800" dirty="0" smtClean="0"/>
              <a:t>How do people </a:t>
            </a:r>
            <a:r>
              <a:rPr lang="en-US" sz="2800" dirty="0" smtClean="0"/>
              <a:t>open and close conversations?</a:t>
            </a:r>
            <a:endParaRPr lang="id-ID" sz="2800" dirty="0" smtClean="0"/>
          </a:p>
          <a:p>
            <a:pPr marL="1371600" lvl="2" indent="-457200">
              <a:buFont typeface="+mj-lt"/>
              <a:buAutoNum type="arabicParenR"/>
            </a:pPr>
            <a:r>
              <a:rPr lang="en-US" sz="2800" dirty="0" smtClean="0"/>
              <a:t>How do people launch new topics, close old ones, shift topic, etc.?</a:t>
            </a:r>
            <a:endParaRPr lang="id-ID" sz="2800" dirty="0" smtClean="0"/>
          </a:p>
          <a:p>
            <a:pPr marL="1371600" lvl="2" indent="-457200">
              <a:buFont typeface="+mj-lt"/>
              <a:buAutoNum type="arabicParenR"/>
            </a:pPr>
            <a:r>
              <a:rPr lang="en-US" sz="2800" dirty="0" smtClean="0"/>
              <a:t>How is it that conversation generally progresses satisfactorily from one utterance</a:t>
            </a:r>
            <a:r>
              <a:rPr lang="id-ID" sz="2800" dirty="0" smtClean="0"/>
              <a:t> </a:t>
            </a:r>
            <a:r>
              <a:rPr lang="en-US" sz="2800" dirty="0" smtClean="0"/>
              <a:t>to the next?</a:t>
            </a:r>
            <a:endParaRPr lang="id-ID" sz="2800"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717" y="308289"/>
            <a:ext cx="8786842" cy="6072230"/>
          </a:xfrm>
        </p:spPr>
        <p:txBody>
          <a:bodyPr>
            <a:normAutofit lnSpcReduction="10000"/>
          </a:bodyPr>
          <a:lstStyle/>
          <a:p>
            <a:r>
              <a:rPr lang="id-ID" b="1" dirty="0" smtClean="0"/>
              <a:t>Turn-taking</a:t>
            </a:r>
          </a:p>
          <a:p>
            <a:pPr lvl="1"/>
            <a:r>
              <a:rPr lang="id-ID" dirty="0" smtClean="0"/>
              <a:t>Basic unit of speech in conversational analysis</a:t>
            </a:r>
          </a:p>
          <a:p>
            <a:pPr lvl="1"/>
            <a:r>
              <a:rPr lang="id-ID" i="1" dirty="0" smtClean="0"/>
              <a:t>Turn</a:t>
            </a:r>
            <a:r>
              <a:rPr lang="id-ID" dirty="0" smtClean="0"/>
              <a:t> means any occasion when a speaker speaks and a turn ends when another speaker takes a turn. </a:t>
            </a:r>
          </a:p>
          <a:p>
            <a:pPr lvl="1"/>
            <a:r>
              <a:rPr lang="id-ID" dirty="0" smtClean="0"/>
              <a:t>Rules for who speaks when, by nomination from current speakers</a:t>
            </a:r>
          </a:p>
          <a:p>
            <a:pPr lvl="1"/>
            <a:r>
              <a:rPr lang="id-ID" dirty="0" smtClean="0"/>
              <a:t>Silence leads to self-selection </a:t>
            </a:r>
          </a:p>
          <a:p>
            <a:pPr lvl="1"/>
            <a:r>
              <a:rPr lang="id-ID" dirty="0" smtClean="0"/>
              <a:t>Features for nomination :</a:t>
            </a:r>
          </a:p>
          <a:p>
            <a:pPr lvl="2"/>
            <a:r>
              <a:rPr lang="en-US" i="1" dirty="0" smtClean="0"/>
              <a:t>If I may ask a question of the panel’, Can I speak?</a:t>
            </a:r>
            <a:endParaRPr lang="id-ID" i="1" dirty="0" smtClean="0"/>
          </a:p>
          <a:p>
            <a:pPr lvl="2"/>
            <a:r>
              <a:rPr lang="id-ID" dirty="0" smtClean="0"/>
              <a:t>Back channel  responses ( e.g. </a:t>
            </a:r>
            <a:r>
              <a:rPr lang="en-US" i="1" dirty="0" err="1" smtClean="0"/>
              <a:t>Mmm</a:t>
            </a:r>
            <a:r>
              <a:rPr lang="en-US" i="1" dirty="0" smtClean="0"/>
              <a:t>, </a:t>
            </a:r>
            <a:r>
              <a:rPr lang="en-US" i="1" dirty="0" err="1" smtClean="0"/>
              <a:t>uhuh</a:t>
            </a:r>
            <a:r>
              <a:rPr lang="en-US" i="1" dirty="0" smtClean="0"/>
              <a:t>, yeah, sure, right</a:t>
            </a:r>
            <a:r>
              <a:rPr lang="id-ID" dirty="0" smtClean="0"/>
              <a:t>)</a:t>
            </a:r>
          </a:p>
          <a:p>
            <a:pPr lvl="1"/>
            <a:r>
              <a:rPr lang="id-ID" dirty="0" smtClean="0"/>
              <a:t>Interlocutor’s prediction of one another’s turn </a:t>
            </a:r>
          </a:p>
          <a:p>
            <a:pPr lvl="1"/>
            <a:r>
              <a:rPr lang="id-ID" dirty="0" smtClean="0"/>
              <a:t>Overlap while another speaker is talking</a:t>
            </a:r>
          </a:p>
          <a:p>
            <a:pPr lvl="2"/>
            <a:endParaRPr lang="id-ID" i="1" dirty="0" smtClean="0"/>
          </a:p>
          <a:p>
            <a:pPr lvl="2">
              <a:buNone/>
            </a:pPr>
            <a:endParaRPr lang="id-ID" i="1" dirty="0" smtClean="0"/>
          </a:p>
          <a:p>
            <a:pPr lvl="1"/>
            <a:endParaRPr lang="id-ID" dirty="0" smtClean="0"/>
          </a:p>
          <a:p>
            <a:pPr lvl="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428604"/>
            <a:ext cx="8501122" cy="6072230"/>
          </a:xfrm>
        </p:spPr>
        <p:txBody>
          <a:bodyPr>
            <a:normAutofit/>
          </a:bodyPr>
          <a:lstStyle/>
          <a:p>
            <a:r>
              <a:rPr lang="id-ID" b="1" dirty="0" smtClean="0"/>
              <a:t>Patterns in turn-taking : adjacency pairs</a:t>
            </a:r>
          </a:p>
          <a:p>
            <a:pPr lvl="1"/>
            <a:r>
              <a:rPr lang="en-US" dirty="0" smtClean="0"/>
              <a:t>adjacency pair</a:t>
            </a:r>
            <a:r>
              <a:rPr lang="id-ID" dirty="0" smtClean="0"/>
              <a:t> </a:t>
            </a:r>
            <a:r>
              <a:rPr lang="en-US" dirty="0" smtClean="0"/>
              <a:t>is a pair</a:t>
            </a:r>
            <a:r>
              <a:rPr lang="id-ID" dirty="0" smtClean="0"/>
              <a:t> </a:t>
            </a:r>
            <a:r>
              <a:rPr lang="en-US" dirty="0" smtClean="0"/>
              <a:t>of turns that mutually </a:t>
            </a:r>
            <a:r>
              <a:rPr lang="en-US" dirty="0" err="1" smtClean="0"/>
              <a:t>aﬀect</a:t>
            </a:r>
            <a:r>
              <a:rPr lang="en-US" dirty="0" smtClean="0"/>
              <a:t> one another. </a:t>
            </a:r>
            <a:endParaRPr lang="id-ID" dirty="0" smtClean="0"/>
          </a:p>
          <a:p>
            <a:pPr lvl="2"/>
            <a:r>
              <a:rPr lang="id-ID" b="1" dirty="0" smtClean="0"/>
              <a:t>E.g  </a:t>
            </a:r>
            <a:r>
              <a:rPr lang="id-ID" i="1" dirty="0" smtClean="0"/>
              <a:t>g</a:t>
            </a:r>
            <a:r>
              <a:rPr lang="en-US" i="1" dirty="0" err="1" smtClean="0"/>
              <a:t>reeting</a:t>
            </a:r>
            <a:r>
              <a:rPr lang="en-US" i="1" dirty="0" smtClean="0"/>
              <a:t>–greeting, compliment–thanks, apology–acceptance.</a:t>
            </a:r>
            <a:r>
              <a:rPr lang="en-US" dirty="0" smtClean="0"/>
              <a:t> </a:t>
            </a:r>
            <a:endParaRPr lang="id-ID" b="1" dirty="0" smtClean="0"/>
          </a:p>
          <a:p>
            <a:pPr lvl="1"/>
            <a:r>
              <a:rPr lang="en-US" dirty="0" smtClean="0"/>
              <a:t>adjacency pair</a:t>
            </a:r>
            <a:r>
              <a:rPr lang="id-ID" dirty="0" smtClean="0"/>
              <a:t> involves first pair-part and second pair-part </a:t>
            </a:r>
          </a:p>
          <a:p>
            <a:pPr lvl="2"/>
            <a:endParaRPr lang="id-ID" dirty="0" smtClean="0"/>
          </a:p>
          <a:p>
            <a:pPr lvl="2">
              <a:buNone/>
            </a:pPr>
            <a:endParaRPr lang="id-ID" dirty="0" smtClean="0"/>
          </a:p>
          <a:p>
            <a:pPr lvl="2"/>
            <a:endParaRPr lang="id-ID" dirty="0" smtClean="0"/>
          </a:p>
          <a:p>
            <a:pPr lvl="2"/>
            <a:endParaRPr lang="id-ID" dirty="0" smtClean="0"/>
          </a:p>
          <a:p>
            <a:pPr lvl="3"/>
            <a:endParaRPr lang="id-ID" dirty="0" smtClean="0"/>
          </a:p>
          <a:p>
            <a:pPr lvl="2">
              <a:buNone/>
            </a:pPr>
            <a:r>
              <a:rPr lang="id-ID" dirty="0" smtClean="0"/>
              <a:t>	</a:t>
            </a:r>
          </a:p>
          <a:p>
            <a:pPr lvl="1"/>
            <a:endParaRPr lang="id-ID" dirty="0" smtClean="0"/>
          </a:p>
          <a:p>
            <a:pPr lvl="1"/>
            <a:endParaRPr lang="id-ID" dirty="0" smtClean="0"/>
          </a:p>
          <a:p>
            <a:pPr lvl="1"/>
            <a:endParaRPr lang="id-ID" dirty="0" smtClean="0"/>
          </a:p>
          <a:p>
            <a:pPr lvl="2">
              <a:buNone/>
            </a:pPr>
            <a:endParaRPr lang="id-ID" dirty="0" smtClean="0"/>
          </a:p>
        </p:txBody>
      </p:sp>
      <p:graphicFrame>
        <p:nvGraphicFramePr>
          <p:cNvPr id="4" name="Table 3"/>
          <p:cNvGraphicFramePr>
            <a:graphicFrameLocks noGrp="1"/>
          </p:cNvGraphicFramePr>
          <p:nvPr/>
        </p:nvGraphicFramePr>
        <p:xfrm>
          <a:off x="1357290" y="3786190"/>
          <a:ext cx="7143800" cy="2522668"/>
        </p:xfrm>
        <a:graphic>
          <a:graphicData uri="http://schemas.openxmlformats.org/drawingml/2006/table">
            <a:tbl>
              <a:tblPr firstRow="1" bandRow="1">
                <a:tableStyleId>{5C22544A-7EE6-4342-B048-85BDC9FD1C3A}</a:tableStyleId>
              </a:tblPr>
              <a:tblGrid>
                <a:gridCol w="3571900"/>
                <a:gridCol w="3571900"/>
              </a:tblGrid>
              <a:tr h="306047">
                <a:tc>
                  <a:txBody>
                    <a:bodyPr/>
                    <a:lstStyle/>
                    <a:p>
                      <a:pPr algn="ctr"/>
                      <a:r>
                        <a:rPr lang="id-ID" sz="2000" dirty="0" smtClean="0"/>
                        <a:t>First pair-part </a:t>
                      </a:r>
                      <a:endParaRPr lang="en-US" sz="2000" dirty="0"/>
                    </a:p>
                  </a:txBody>
                  <a:tcPr/>
                </a:tc>
                <a:tc>
                  <a:txBody>
                    <a:bodyPr/>
                    <a:lstStyle/>
                    <a:p>
                      <a:pPr algn="ctr"/>
                      <a:r>
                        <a:rPr lang="id-ID" sz="2000" dirty="0" smtClean="0"/>
                        <a:t>Second pair-part</a:t>
                      </a:r>
                      <a:endParaRPr lang="en-US" sz="2000" dirty="0"/>
                    </a:p>
                  </a:txBody>
                  <a:tcPr/>
                </a:tc>
              </a:tr>
              <a:tr h="306047">
                <a:tc gridSpan="2">
                  <a:txBody>
                    <a:bodyPr/>
                    <a:lstStyle/>
                    <a:p>
                      <a:pPr algn="l"/>
                      <a:r>
                        <a:rPr lang="id-ID" sz="2000" b="1" dirty="0" smtClean="0"/>
                        <a:t>Smooth preferred sequence</a:t>
                      </a:r>
                      <a:endParaRPr lang="en-US" sz="2000" b="1" dirty="0"/>
                    </a:p>
                  </a:txBody>
                  <a:tcPr/>
                </a:tc>
                <a:tc hMerge="1">
                  <a:txBody>
                    <a:bodyPr/>
                    <a:lstStyle/>
                    <a:p>
                      <a:endParaRPr lang="en-US" sz="2000" dirty="0"/>
                    </a:p>
                  </a:txBody>
                  <a:tcPr/>
                </a:tc>
              </a:tr>
              <a:tr h="306047">
                <a:tc>
                  <a:txBody>
                    <a:bodyPr/>
                    <a:lstStyle/>
                    <a:p>
                      <a:r>
                        <a:rPr lang="id-ID" sz="2000" i="1" dirty="0" smtClean="0"/>
                        <a:t>Good morning</a:t>
                      </a:r>
                      <a:r>
                        <a:rPr lang="id-ID" sz="2000" i="1" baseline="0" dirty="0" smtClean="0"/>
                        <a:t> </a:t>
                      </a:r>
                      <a:endParaRPr lang="en-US" sz="2000" i="1" dirty="0"/>
                    </a:p>
                  </a:txBody>
                  <a:tcPr/>
                </a:tc>
                <a:tc>
                  <a:txBody>
                    <a:bodyPr/>
                    <a:lstStyle/>
                    <a:p>
                      <a:r>
                        <a:rPr lang="id-ID" sz="2000" i="1" dirty="0" smtClean="0"/>
                        <a:t>Hi, good morning</a:t>
                      </a:r>
                      <a:endParaRPr lang="en-US" sz="2000" i="1" dirty="0"/>
                    </a:p>
                  </a:txBody>
                  <a:tcPr/>
                </a:tc>
              </a:tr>
              <a:tr h="541468">
                <a:tc>
                  <a:txBody>
                    <a:bodyPr/>
                    <a:lstStyle/>
                    <a:p>
                      <a:r>
                        <a:rPr lang="en-US" sz="2000" i="1" kern="1200" dirty="0" smtClean="0">
                          <a:solidFill>
                            <a:schemeClr val="dk1"/>
                          </a:solidFill>
                          <a:latin typeface="+mn-lt"/>
                          <a:ea typeface="+mn-ea"/>
                          <a:cs typeface="+mn-cs"/>
                        </a:rPr>
                        <a:t>Congratulations on the new job </a:t>
                      </a:r>
                      <a:endParaRPr lang="en-US" sz="2000" i="1" dirty="0"/>
                    </a:p>
                  </a:txBody>
                  <a:tcPr/>
                </a:tc>
                <a:tc>
                  <a:txBody>
                    <a:bodyPr/>
                    <a:lstStyle/>
                    <a:p>
                      <a:r>
                        <a:rPr lang="en-US" sz="2000" i="1" kern="1200" dirty="0" smtClean="0">
                          <a:solidFill>
                            <a:schemeClr val="dk1"/>
                          </a:solidFill>
                          <a:latin typeface="+mn-lt"/>
                          <a:ea typeface="+mn-ea"/>
                          <a:cs typeface="+mn-cs"/>
                        </a:rPr>
                        <a:t>Oh, thanks</a:t>
                      </a:r>
                      <a:endParaRPr lang="en-US" sz="2000" i="1" dirty="0"/>
                    </a:p>
                  </a:txBody>
                  <a:tcPr/>
                </a:tc>
              </a:tr>
              <a:tr h="306047">
                <a:tc gridSpan="2">
                  <a:txBody>
                    <a:bodyPr/>
                    <a:lstStyle/>
                    <a:p>
                      <a:pPr algn="l"/>
                      <a:r>
                        <a:rPr lang="id-ID" sz="2000" b="1" dirty="0" smtClean="0"/>
                        <a:t>Dispreferred</a:t>
                      </a:r>
                      <a:r>
                        <a:rPr lang="id-ID" sz="2000" b="1" baseline="0" dirty="0" smtClean="0"/>
                        <a:t> sequence </a:t>
                      </a:r>
                      <a:endParaRPr lang="en-US" sz="2000" b="1" dirty="0"/>
                    </a:p>
                  </a:txBody>
                  <a:tcPr/>
                </a:tc>
                <a:tc hMerge="1">
                  <a:txBody>
                    <a:bodyPr/>
                    <a:lstStyle/>
                    <a:p>
                      <a:endParaRPr lang="en-US" sz="2000" dirty="0"/>
                    </a:p>
                  </a:txBody>
                  <a:tcPr/>
                </a:tc>
              </a:tr>
              <a:tr h="306047">
                <a:tc>
                  <a:txBody>
                    <a:bodyPr/>
                    <a:lstStyle/>
                    <a:p>
                      <a:r>
                        <a:rPr lang="id-ID" sz="2000" i="1" dirty="0" smtClean="0"/>
                        <a:t>Hi,</a:t>
                      </a:r>
                      <a:r>
                        <a:rPr lang="id-ID" sz="2000" i="1" baseline="0" dirty="0" smtClean="0"/>
                        <a:t> how are you?</a:t>
                      </a:r>
                      <a:endParaRPr lang="en-US" sz="2000" i="1" dirty="0"/>
                    </a:p>
                  </a:txBody>
                  <a:tcPr/>
                </a:tc>
                <a:tc>
                  <a:txBody>
                    <a:bodyPr/>
                    <a:lstStyle/>
                    <a:p>
                      <a:r>
                        <a:rPr lang="id-ID" sz="2000" i="1" dirty="0" smtClean="0"/>
                        <a:t>Drop</a:t>
                      </a:r>
                      <a:r>
                        <a:rPr lang="id-ID" sz="2000" i="1" baseline="0" dirty="0" smtClean="0"/>
                        <a:t> dead!</a:t>
                      </a:r>
                      <a:endParaRPr lang="en-US" sz="2000" i="1"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572560" cy="6072230"/>
          </a:xfrm>
        </p:spPr>
        <p:txBody>
          <a:bodyPr/>
          <a:lstStyle/>
          <a:p>
            <a:r>
              <a:rPr lang="id-ID" b="1" dirty="0" smtClean="0"/>
              <a:t>Patterns in turn-taking : adjacency pairs</a:t>
            </a:r>
          </a:p>
          <a:p>
            <a:pPr lvl="1"/>
            <a:r>
              <a:rPr lang="id-ID" dirty="0" smtClean="0"/>
              <a:t>Politeness</a:t>
            </a:r>
          </a:p>
          <a:p>
            <a:pPr lvl="1"/>
            <a:r>
              <a:rPr lang="id-ID" dirty="0" smtClean="0"/>
              <a:t>Small talk </a:t>
            </a:r>
          </a:p>
          <a:p>
            <a:pPr lvl="1"/>
            <a:r>
              <a:rPr lang="id-ID" dirty="0" smtClean="0"/>
              <a:t>Opening and closing </a:t>
            </a:r>
          </a:p>
          <a:p>
            <a:pPr lvl="1"/>
            <a:r>
              <a:rPr lang="id-ID" dirty="0" smtClean="0"/>
              <a:t>Solidarity routines :</a:t>
            </a:r>
          </a:p>
          <a:p>
            <a:pPr lvl="2">
              <a:buNone/>
            </a:pPr>
            <a:r>
              <a:rPr lang="en-US" dirty="0" smtClean="0"/>
              <a:t>A: </a:t>
            </a:r>
            <a:r>
              <a:rPr lang="en-US" i="1" dirty="0" smtClean="0"/>
              <a:t>I have a terrible </a:t>
            </a:r>
            <a:r>
              <a:rPr lang="en-US" i="1" dirty="0" err="1" smtClean="0"/>
              <a:t>headach</a:t>
            </a:r>
            <a:r>
              <a:rPr lang="id-ID" i="1" dirty="0" smtClean="0"/>
              <a:t>e</a:t>
            </a:r>
          </a:p>
          <a:p>
            <a:pPr lvl="2">
              <a:buNone/>
            </a:pPr>
            <a:r>
              <a:rPr lang="en-US" i="1" dirty="0" smtClean="0"/>
              <a:t>B:Oh, I’m</a:t>
            </a:r>
            <a:r>
              <a:rPr lang="id-ID" i="1" dirty="0" smtClean="0"/>
              <a:t> </a:t>
            </a:r>
            <a:r>
              <a:rPr lang="en-US" i="1" dirty="0" smtClean="0"/>
              <a:t>sorry, can I do anything?</a:t>
            </a:r>
            <a:endParaRPr lang="id-ID" i="1" dirty="0" smtClean="0"/>
          </a:p>
          <a:p>
            <a:pPr lvl="1"/>
            <a:r>
              <a:rPr lang="id-ID" dirty="0" smtClean="0"/>
              <a:t>C</a:t>
            </a:r>
            <a:r>
              <a:rPr lang="en-US" dirty="0" err="1" smtClean="0"/>
              <a:t>onverging</a:t>
            </a:r>
            <a:r>
              <a:rPr lang="en-US" dirty="0" smtClean="0"/>
              <a:t> pairs’ </a:t>
            </a:r>
            <a:endParaRPr lang="id-ID" dirty="0" smtClean="0"/>
          </a:p>
          <a:p>
            <a:pPr lvl="2">
              <a:buNone/>
            </a:pPr>
            <a:r>
              <a:rPr lang="id-ID" dirty="0" smtClean="0"/>
              <a:t>A</a:t>
            </a:r>
            <a:r>
              <a:rPr lang="en-US" i="1" dirty="0" smtClean="0"/>
              <a:t>: I just love that</a:t>
            </a:r>
            <a:r>
              <a:rPr lang="id-ID" i="1" dirty="0" smtClean="0"/>
              <a:t> </a:t>
            </a:r>
            <a:r>
              <a:rPr lang="en-US" i="1" dirty="0" smtClean="0"/>
              <a:t>green sweater</a:t>
            </a:r>
            <a:endParaRPr lang="id-ID" i="1" dirty="0" smtClean="0"/>
          </a:p>
          <a:p>
            <a:pPr lvl="2">
              <a:buNone/>
            </a:pPr>
            <a:r>
              <a:rPr lang="en-US" i="1" dirty="0" smtClean="0"/>
              <a:t>B:Oh,so</a:t>
            </a:r>
            <a:r>
              <a:rPr lang="id-ID" i="1" dirty="0" smtClean="0"/>
              <a:t> </a:t>
            </a:r>
            <a:r>
              <a:rPr lang="en-US" i="1" dirty="0" smtClean="0"/>
              <a:t>do</a:t>
            </a:r>
            <a:r>
              <a:rPr lang="id-ID" i="1" dirty="0" smtClean="0"/>
              <a:t> </a:t>
            </a:r>
            <a:r>
              <a:rPr lang="en-US" i="1" dirty="0" smtClean="0"/>
              <a:t>I,</a:t>
            </a:r>
            <a:r>
              <a:rPr lang="id-ID" i="1" dirty="0" smtClean="0"/>
              <a:t> </a:t>
            </a:r>
            <a:r>
              <a:rPr lang="en-US" i="1" dirty="0" smtClean="0"/>
              <a:t>isn’t</a:t>
            </a:r>
            <a:r>
              <a:rPr lang="id-ID" i="1" dirty="0" smtClean="0"/>
              <a:t> </a:t>
            </a:r>
            <a:r>
              <a:rPr lang="en-US" i="1" dirty="0" smtClean="0"/>
              <a:t>it</a:t>
            </a:r>
            <a:r>
              <a:rPr lang="id-ID" i="1" dirty="0" smtClean="0"/>
              <a:t> </a:t>
            </a:r>
            <a:r>
              <a:rPr lang="en-US" i="1" dirty="0" smtClean="0"/>
              <a:t>great!)</a:t>
            </a:r>
            <a:endParaRPr lang="id-ID" i="1"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071"/>
            <a:ext cx="8229600" cy="654032"/>
          </a:xfrm>
        </p:spPr>
        <p:txBody>
          <a:bodyPr>
            <a:normAutofit/>
          </a:bodyPr>
          <a:lstStyle/>
          <a:p>
            <a:r>
              <a:rPr lang="id-ID" sz="3200" b="1" dirty="0" smtClean="0"/>
              <a:t>4.2 Sociolinguistic Approaches</a:t>
            </a:r>
            <a:endParaRPr lang="en-US" sz="3200" b="1" dirty="0"/>
          </a:p>
        </p:txBody>
      </p:sp>
      <p:sp>
        <p:nvSpPr>
          <p:cNvPr id="3" name="Content Placeholder 2"/>
          <p:cNvSpPr>
            <a:spLocks noGrp="1"/>
          </p:cNvSpPr>
          <p:nvPr>
            <p:ph idx="1"/>
          </p:nvPr>
        </p:nvSpPr>
        <p:spPr>
          <a:xfrm>
            <a:off x="285720" y="642918"/>
            <a:ext cx="8501122" cy="5929354"/>
          </a:xfrm>
        </p:spPr>
        <p:txBody>
          <a:bodyPr/>
          <a:lstStyle/>
          <a:p>
            <a:r>
              <a:rPr lang="id-ID" sz="2400" b="1" dirty="0" smtClean="0"/>
              <a:t>Ethnography </a:t>
            </a:r>
            <a:endParaRPr lang="id-ID" sz="2200" b="1" dirty="0" smtClean="0"/>
          </a:p>
          <a:p>
            <a:pPr lvl="1"/>
            <a:r>
              <a:rPr lang="id-ID" sz="2200" dirty="0" smtClean="0"/>
              <a:t>Deals with the situation and uses, </a:t>
            </a:r>
            <a:r>
              <a:rPr lang="en-US" sz="2200" dirty="0" smtClean="0"/>
              <a:t>the patterns and</a:t>
            </a:r>
            <a:r>
              <a:rPr lang="id-ID" sz="2200" dirty="0" smtClean="0"/>
              <a:t> </a:t>
            </a:r>
            <a:r>
              <a:rPr lang="en-US" sz="2200" dirty="0" smtClean="0"/>
              <a:t>functions, of speaking as an activity in its own right</a:t>
            </a:r>
            <a:r>
              <a:rPr lang="id-ID" sz="2200" dirty="0" smtClean="0"/>
              <a:t> </a:t>
            </a:r>
            <a:r>
              <a:rPr lang="en-US" sz="2200" dirty="0" smtClean="0"/>
              <a:t>(</a:t>
            </a:r>
            <a:r>
              <a:rPr lang="en-US" sz="2200" dirty="0" err="1" smtClean="0"/>
              <a:t>Hymes</a:t>
            </a:r>
            <a:r>
              <a:rPr lang="en-US" sz="2200" dirty="0" smtClean="0"/>
              <a:t>, 1974</a:t>
            </a:r>
            <a:r>
              <a:rPr lang="id-ID" sz="2200" dirty="0" smtClean="0"/>
              <a:t>).</a:t>
            </a:r>
            <a:endParaRPr lang="id-ID" sz="2200" dirty="0" smtClean="0"/>
          </a:p>
          <a:p>
            <a:pPr lvl="1"/>
            <a:r>
              <a:rPr lang="id-ID" sz="2200" dirty="0" smtClean="0"/>
              <a:t>Investigates speech </a:t>
            </a:r>
            <a:r>
              <a:rPr lang="id-ID" sz="2200" dirty="0" smtClean="0"/>
              <a:t>event  involving  interaction such as a conversation at party or ordering a </a:t>
            </a:r>
            <a:r>
              <a:rPr lang="id-ID" sz="2200" dirty="0" smtClean="0"/>
              <a:t>meal.</a:t>
            </a:r>
            <a:endParaRPr lang="id-ID" sz="2200" dirty="0" smtClean="0"/>
          </a:p>
          <a:p>
            <a:pPr lvl="1"/>
            <a:r>
              <a:rPr lang="id-ID" sz="2200" dirty="0" smtClean="0"/>
              <a:t>The SPEAKING as the contextual dimension of use of language </a:t>
            </a:r>
          </a:p>
        </p:txBody>
      </p:sp>
      <p:pic>
        <p:nvPicPr>
          <p:cNvPr id="3074" name="Picture 2"/>
          <p:cNvPicPr>
            <a:picLocks noChangeAspect="1" noChangeArrowheads="1"/>
          </p:cNvPicPr>
          <p:nvPr/>
        </p:nvPicPr>
        <p:blipFill>
          <a:blip r:embed="rId2"/>
          <a:srcRect l="3125" t="37500" r="3125" b="15000"/>
          <a:stretch>
            <a:fillRect/>
          </a:stretch>
        </p:blipFill>
        <p:spPr bwMode="auto">
          <a:xfrm>
            <a:off x="500034" y="3357562"/>
            <a:ext cx="8083774" cy="3331270"/>
          </a:xfrm>
          <a:prstGeom prst="rect">
            <a:avLst/>
          </a:prstGeom>
          <a:noFill/>
          <a:ln w="9525">
            <a:noFill/>
            <a:miter lim="800000"/>
            <a:headEnd/>
            <a:tailEnd/>
          </a:ln>
          <a:effectLst/>
        </p:spPr>
      </p:pic>
      <p:sp>
        <p:nvSpPr>
          <p:cNvPr id="7" name="TextBox 6"/>
          <p:cNvSpPr txBox="1"/>
          <p:nvPr/>
        </p:nvSpPr>
        <p:spPr>
          <a:xfrm>
            <a:off x="2500298" y="2999621"/>
            <a:ext cx="3760649" cy="369332"/>
          </a:xfrm>
          <a:prstGeom prst="rect">
            <a:avLst/>
          </a:prstGeom>
          <a:noFill/>
        </p:spPr>
        <p:txBody>
          <a:bodyPr wrap="square" rtlCol="0">
            <a:spAutoFit/>
          </a:bodyPr>
          <a:lstStyle/>
          <a:p>
            <a:r>
              <a:rPr lang="id-ID" dirty="0" smtClean="0"/>
              <a:t>Hymes’s SPEAKING grid (Hymes, 1972)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317" y="500042"/>
            <a:ext cx="8643966" cy="5929354"/>
          </a:xfrm>
        </p:spPr>
        <p:txBody>
          <a:bodyPr>
            <a:noAutofit/>
          </a:bodyPr>
          <a:lstStyle/>
          <a:p>
            <a:r>
              <a:rPr lang="id-ID" sz="2800" b="1" dirty="0" smtClean="0"/>
              <a:t>Variation theory </a:t>
            </a:r>
          </a:p>
          <a:p>
            <a:pPr marL="525463" lvl="1"/>
            <a:r>
              <a:rPr lang="id-ID" sz="2600" dirty="0" smtClean="0"/>
              <a:t>The structure of spoken narrative  </a:t>
            </a:r>
          </a:p>
          <a:p>
            <a:pPr marL="525463" lvl="1"/>
            <a:r>
              <a:rPr lang="id-ID" sz="2600" dirty="0" smtClean="0"/>
              <a:t>Overall structure of personal experience narrative (Labov &amp; Waletsky 1967): </a:t>
            </a:r>
          </a:p>
          <a:p>
            <a:pPr marL="1162050" algn="just"/>
            <a:r>
              <a:rPr lang="en-US" sz="2600" i="1" dirty="0" smtClean="0"/>
              <a:t>Abstract </a:t>
            </a:r>
            <a:r>
              <a:rPr lang="en-US" sz="2600" dirty="0" smtClean="0"/>
              <a:t>(summary of story, with its point),</a:t>
            </a:r>
          </a:p>
          <a:p>
            <a:pPr marL="1162050" algn="just"/>
            <a:r>
              <a:rPr lang="en-US" sz="2600" i="1" dirty="0" smtClean="0"/>
              <a:t>Orientation </a:t>
            </a:r>
            <a:r>
              <a:rPr lang="en-US" sz="2600" dirty="0" smtClean="0"/>
              <a:t>(in respect of place, time and situation)</a:t>
            </a:r>
            <a:r>
              <a:rPr lang="en-US" sz="2600" i="1" dirty="0" smtClean="0"/>
              <a:t>,</a:t>
            </a:r>
          </a:p>
          <a:p>
            <a:pPr marL="1162050" algn="just"/>
            <a:r>
              <a:rPr lang="en-US" sz="2600" i="1" dirty="0" smtClean="0"/>
              <a:t>Complication </a:t>
            </a:r>
            <a:r>
              <a:rPr lang="en-US" sz="2600" dirty="0" smtClean="0"/>
              <a:t>(temporal sequence of events, culminating in crisis),</a:t>
            </a:r>
            <a:endParaRPr lang="id-ID" sz="2600" dirty="0" smtClean="0"/>
          </a:p>
          <a:p>
            <a:pPr marL="1162050" algn="just"/>
            <a:r>
              <a:rPr lang="en-US" sz="2600" i="1" dirty="0" smtClean="0"/>
              <a:t>Evaluation </a:t>
            </a:r>
            <a:r>
              <a:rPr lang="en-US" sz="2600" dirty="0" smtClean="0"/>
              <a:t>(narrator’s attitude towards narrative),</a:t>
            </a:r>
          </a:p>
          <a:p>
            <a:pPr marL="1162050" algn="just"/>
            <a:r>
              <a:rPr lang="en-US" sz="2600" i="1" dirty="0" smtClean="0"/>
              <a:t>Resolution </a:t>
            </a:r>
            <a:r>
              <a:rPr lang="en-US" sz="2600" dirty="0" smtClean="0"/>
              <a:t>(protagonist’s approach to crisis),</a:t>
            </a:r>
          </a:p>
          <a:p>
            <a:pPr marL="1162050" algn="just"/>
            <a:r>
              <a:rPr lang="en-US" sz="2600" i="1" dirty="0" smtClean="0"/>
              <a:t>Coda </a:t>
            </a:r>
            <a:r>
              <a:rPr lang="en-US" sz="2600" dirty="0" smtClean="0"/>
              <a:t>(point about narrative as a whole).</a:t>
            </a:r>
            <a:endParaRPr lang="en-US"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071"/>
            <a:ext cx="8229600" cy="511156"/>
          </a:xfrm>
        </p:spPr>
        <p:txBody>
          <a:bodyPr>
            <a:noAutofit/>
          </a:bodyPr>
          <a:lstStyle/>
          <a:p>
            <a:r>
              <a:rPr lang="id-ID" sz="3200" b="1" dirty="0" smtClean="0"/>
              <a:t>4.3 Linguistic Approaches </a:t>
            </a:r>
            <a:endParaRPr lang="en-US" sz="3200" b="1" dirty="0"/>
          </a:p>
        </p:txBody>
      </p:sp>
      <p:sp>
        <p:nvSpPr>
          <p:cNvPr id="3" name="Content Placeholder 2"/>
          <p:cNvSpPr>
            <a:spLocks noGrp="1"/>
          </p:cNvSpPr>
          <p:nvPr>
            <p:ph idx="1"/>
          </p:nvPr>
        </p:nvSpPr>
        <p:spPr>
          <a:xfrm>
            <a:off x="0" y="714356"/>
            <a:ext cx="9144000" cy="5857916"/>
          </a:xfrm>
        </p:spPr>
        <p:txBody>
          <a:bodyPr>
            <a:noAutofit/>
          </a:bodyPr>
          <a:lstStyle/>
          <a:p>
            <a:r>
              <a:rPr lang="id-ID" sz="2100" b="1" dirty="0" smtClean="0"/>
              <a:t>The Birmingham School </a:t>
            </a:r>
          </a:p>
          <a:p>
            <a:pPr lvl="1"/>
            <a:r>
              <a:rPr lang="en-US" sz="2100" dirty="0" smtClean="0"/>
              <a:t>Sinclair and </a:t>
            </a:r>
            <a:r>
              <a:rPr lang="en-US" sz="2100" dirty="0" err="1" smtClean="0"/>
              <a:t>Coulthard</a:t>
            </a:r>
            <a:r>
              <a:rPr lang="id-ID" sz="2100" dirty="0" smtClean="0"/>
              <a:t>’s</a:t>
            </a:r>
            <a:r>
              <a:rPr lang="en-US" sz="2100" dirty="0" smtClean="0"/>
              <a:t> (1975)</a:t>
            </a:r>
            <a:r>
              <a:rPr lang="id-ID" sz="2100" dirty="0" smtClean="0"/>
              <a:t> tape-recorded  mother tongue classes </a:t>
            </a:r>
          </a:p>
          <a:p>
            <a:pPr lvl="1"/>
            <a:r>
              <a:rPr lang="id-ID" sz="2100" dirty="0" smtClean="0"/>
              <a:t>Traditional class – teacher-centered learning</a:t>
            </a:r>
          </a:p>
          <a:p>
            <a:pPr lvl="1"/>
            <a:r>
              <a:rPr lang="id-ID" sz="2100" dirty="0" smtClean="0"/>
              <a:t>Pupils answer the teachers’ questions </a:t>
            </a:r>
          </a:p>
          <a:p>
            <a:pPr lvl="1"/>
            <a:r>
              <a:rPr lang="id-ID" sz="2100" dirty="0" smtClean="0"/>
              <a:t>The analysis of classroom discoure </a:t>
            </a:r>
          </a:p>
          <a:p>
            <a:pPr lvl="1"/>
            <a:r>
              <a:rPr lang="id-ID" sz="2100" dirty="0" smtClean="0"/>
              <a:t>The extract from the recorder:</a:t>
            </a:r>
          </a:p>
          <a:p>
            <a:pPr marL="1089025"/>
            <a:r>
              <a:rPr lang="en-US" sz="2100" dirty="0" smtClean="0"/>
              <a:t>T = Teacher P = Any pupil who speaks</a:t>
            </a:r>
          </a:p>
          <a:p>
            <a:pPr marL="1089025"/>
            <a:r>
              <a:rPr lang="en-US" sz="2100" i="1" dirty="0" smtClean="0"/>
              <a:t>T: Now then … I’ve got some things here, too. Hands up. What’s that, what is it?</a:t>
            </a:r>
          </a:p>
          <a:p>
            <a:pPr marL="1089025"/>
            <a:r>
              <a:rPr lang="en-US" sz="2100" i="1" dirty="0" smtClean="0"/>
              <a:t>P: Saw.</a:t>
            </a:r>
          </a:p>
          <a:p>
            <a:pPr marL="1089025"/>
            <a:r>
              <a:rPr lang="en-US" sz="2100" i="1" dirty="0" smtClean="0"/>
              <a:t>T: It’s a saw, yes this is a saw. What do we do with a saw?</a:t>
            </a:r>
          </a:p>
          <a:p>
            <a:pPr marL="1089025"/>
            <a:r>
              <a:rPr lang="en-US" sz="2100" i="1" dirty="0" smtClean="0"/>
              <a:t>P: Cut wood.</a:t>
            </a:r>
          </a:p>
          <a:p>
            <a:pPr marL="1089025"/>
            <a:r>
              <a:rPr lang="en-US" sz="2100" i="1" dirty="0" smtClean="0"/>
              <a:t>T: Yes. You’re shouting out though. What do we do with a saw? </a:t>
            </a:r>
            <a:r>
              <a:rPr lang="en-US" sz="2100" i="1" dirty="0" err="1" smtClean="0"/>
              <a:t>Marvelette</a:t>
            </a:r>
            <a:r>
              <a:rPr lang="en-US" sz="2100" i="1" dirty="0" smtClean="0"/>
              <a:t>.</a:t>
            </a:r>
          </a:p>
          <a:p>
            <a:pPr marL="1089025"/>
            <a:r>
              <a:rPr lang="en-US" sz="2100" i="1" dirty="0" smtClean="0"/>
              <a:t>P: Cut wood.</a:t>
            </a:r>
          </a:p>
          <a:p>
            <a:pPr marL="1089025"/>
            <a:r>
              <a:rPr lang="en-US" sz="2100" i="1" dirty="0" smtClean="0"/>
              <a:t>T: We cut wood.</a:t>
            </a:r>
            <a:endParaRPr lang="en-US" sz="2100"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501122" cy="6215106"/>
          </a:xfrm>
        </p:spPr>
        <p:txBody>
          <a:bodyPr/>
          <a:lstStyle/>
          <a:p>
            <a:r>
              <a:rPr lang="en-US" dirty="0" smtClean="0"/>
              <a:t>Sinclair and </a:t>
            </a:r>
            <a:r>
              <a:rPr lang="en-US" dirty="0" err="1" smtClean="0"/>
              <a:t>Coulthard</a:t>
            </a:r>
            <a:r>
              <a:rPr lang="id-ID" dirty="0" smtClean="0"/>
              <a:t>’s</a:t>
            </a:r>
            <a:r>
              <a:rPr lang="en-US" dirty="0" smtClean="0"/>
              <a:t> (1975)</a:t>
            </a:r>
            <a:r>
              <a:rPr lang="id-ID" dirty="0" smtClean="0"/>
              <a:t> model involves: </a:t>
            </a:r>
          </a:p>
          <a:p>
            <a:pPr lvl="1"/>
            <a:endParaRPr lang="id-ID" dirty="0" smtClean="0"/>
          </a:p>
          <a:p>
            <a:pPr lvl="1">
              <a:buNone/>
            </a:pPr>
            <a:endParaRPr lang="id-ID" dirty="0" smtClean="0"/>
          </a:p>
        </p:txBody>
      </p:sp>
      <p:graphicFrame>
        <p:nvGraphicFramePr>
          <p:cNvPr id="4" name="Table 3"/>
          <p:cNvGraphicFramePr>
            <a:graphicFrameLocks noGrp="1"/>
          </p:cNvGraphicFramePr>
          <p:nvPr/>
        </p:nvGraphicFramePr>
        <p:xfrm>
          <a:off x="571472" y="1000108"/>
          <a:ext cx="7715305" cy="4290934"/>
        </p:xfrm>
        <a:graphic>
          <a:graphicData uri="http://schemas.openxmlformats.org/drawingml/2006/table">
            <a:tbl>
              <a:tblPr firstRow="1" bandRow="1">
                <a:tableStyleId>{5C22544A-7EE6-4342-B048-85BDC9FD1C3A}</a:tableStyleId>
              </a:tblPr>
              <a:tblGrid>
                <a:gridCol w="1808287"/>
                <a:gridCol w="2983674"/>
                <a:gridCol w="1088381"/>
                <a:gridCol w="1834963"/>
              </a:tblGrid>
              <a:tr h="909211">
                <a:tc>
                  <a:txBody>
                    <a:bodyPr/>
                    <a:lstStyle/>
                    <a:p>
                      <a:r>
                        <a:rPr lang="id-ID" sz="2000" dirty="0" smtClean="0"/>
                        <a:t>Classroom</a:t>
                      </a:r>
                      <a:r>
                        <a:rPr lang="id-ID" sz="2000" baseline="0" dirty="0" smtClean="0"/>
                        <a:t>-lesson phases</a:t>
                      </a:r>
                      <a:endParaRPr lang="en-US" sz="2000" dirty="0"/>
                    </a:p>
                  </a:txBody>
                  <a:tcPr/>
                </a:tc>
                <a:tc>
                  <a:txBody>
                    <a:bodyPr/>
                    <a:lstStyle/>
                    <a:p>
                      <a:endParaRPr lang="en-US" sz="2000" dirty="0"/>
                    </a:p>
                  </a:txBody>
                  <a:tcPr/>
                </a:tc>
                <a:tc rowSpan="5">
                  <a:txBody>
                    <a:bodyPr/>
                    <a:lstStyle/>
                    <a:p>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000" smtClean="0"/>
                        <a:t>Eliciting exchange (IRF Model)</a:t>
                      </a:r>
                      <a:endParaRPr lang="en-US" sz="2000" smtClean="0"/>
                    </a:p>
                  </a:txBody>
                  <a:tcPr/>
                </a:tc>
              </a:tr>
              <a:tr h="636448">
                <a:tc>
                  <a:txBody>
                    <a:bodyPr/>
                    <a:lstStyle/>
                    <a:p>
                      <a:r>
                        <a:rPr lang="id-ID" sz="2000" dirty="0" smtClean="0"/>
                        <a:t>Transaction </a:t>
                      </a:r>
                      <a:endParaRPr lang="en-US" sz="2000" dirty="0"/>
                    </a:p>
                  </a:txBody>
                  <a:tcPr/>
                </a:tc>
                <a:tc>
                  <a:txBody>
                    <a:bodyPr/>
                    <a:lstStyle/>
                    <a:p>
                      <a:r>
                        <a:rPr lang="id-ID" sz="2000" dirty="0" smtClean="0"/>
                        <a:t>Discourse markers :</a:t>
                      </a:r>
                      <a:r>
                        <a:rPr lang="id-ID" sz="2000" baseline="0" dirty="0" smtClean="0"/>
                        <a:t> e.g. Now then, right</a:t>
                      </a:r>
                      <a:endParaRPr lang="en-US" sz="2000" dirty="0"/>
                    </a:p>
                  </a:txBody>
                  <a:tcPr/>
                </a:tc>
                <a:tc vMerge="1">
                  <a:txBody>
                    <a:bodyPr/>
                    <a:lstStyle/>
                    <a:p>
                      <a:endParaRPr lang="en-US" dirty="0"/>
                    </a:p>
                  </a:txBody>
                  <a:tcPr/>
                </a:tc>
                <a:tc>
                  <a:txBody>
                    <a:bodyPr/>
                    <a:lstStyle/>
                    <a:p>
                      <a:endParaRPr lang="en-US" sz="2000" dirty="0"/>
                    </a:p>
                  </a:txBody>
                  <a:tcPr/>
                </a:tc>
              </a:tr>
              <a:tr h="636448">
                <a:tc>
                  <a:txBody>
                    <a:bodyPr/>
                    <a:lstStyle/>
                    <a:p>
                      <a:r>
                        <a:rPr lang="id-ID" sz="2000" dirty="0" smtClean="0"/>
                        <a:t>Exchange </a:t>
                      </a:r>
                      <a:endParaRPr lang="en-US" sz="2000" dirty="0"/>
                    </a:p>
                  </a:txBody>
                  <a:tcPr/>
                </a:tc>
                <a:tc>
                  <a:txBody>
                    <a:bodyPr/>
                    <a:lstStyle/>
                    <a:p>
                      <a:r>
                        <a:rPr lang="id-ID" sz="2000" dirty="0" smtClean="0"/>
                        <a:t>Question-answer-feedback combination</a:t>
                      </a:r>
                      <a:endParaRPr lang="en-US" sz="2000" dirty="0"/>
                    </a:p>
                  </a:txBody>
                  <a:tcPr/>
                </a:tc>
                <a:tc vMerge="1">
                  <a:txBody>
                    <a:bodyPr/>
                    <a:lstStyle/>
                    <a:p>
                      <a:endParaRPr lang="en-US" dirty="0"/>
                    </a:p>
                  </a:txBody>
                  <a:tcPr/>
                </a:tc>
                <a:tc>
                  <a:txBody>
                    <a:bodyPr/>
                    <a:lstStyle/>
                    <a:p>
                      <a:r>
                        <a:rPr lang="id-ID" sz="2000" dirty="0" smtClean="0"/>
                        <a:t>Initiating move</a:t>
                      </a:r>
                      <a:endParaRPr lang="en-US" sz="2000" dirty="0"/>
                    </a:p>
                  </a:txBody>
                  <a:tcPr/>
                </a:tc>
              </a:tr>
              <a:tr h="1181974">
                <a:tc>
                  <a:txBody>
                    <a:bodyPr/>
                    <a:lstStyle/>
                    <a:p>
                      <a:r>
                        <a:rPr lang="id-ID" sz="2000" dirty="0" smtClean="0"/>
                        <a:t>Move</a:t>
                      </a:r>
                      <a:endParaRPr lang="en-US" sz="2000" dirty="0"/>
                    </a:p>
                  </a:txBody>
                  <a:tcPr/>
                </a:tc>
                <a:tc>
                  <a:txBody>
                    <a:bodyPr/>
                    <a:lstStyle/>
                    <a:p>
                      <a:r>
                        <a:rPr lang="id-ID" sz="2000" dirty="0" smtClean="0"/>
                        <a:t>The single action of questioning, answering, feeding back</a:t>
                      </a:r>
                      <a:endParaRPr lang="en-US" sz="2000" dirty="0"/>
                    </a:p>
                  </a:txBody>
                  <a:tcPr/>
                </a:tc>
                <a:tc vMerge="1">
                  <a:txBody>
                    <a:bodyPr/>
                    <a:lstStyle/>
                    <a:p>
                      <a:endParaRPr lang="en-US" dirty="0"/>
                    </a:p>
                  </a:txBody>
                  <a:tcPr/>
                </a:tc>
                <a:tc>
                  <a:txBody>
                    <a:bodyPr/>
                    <a:lstStyle/>
                    <a:p>
                      <a:r>
                        <a:rPr lang="id-ID" sz="2000" smtClean="0"/>
                        <a:t>Responding move</a:t>
                      </a:r>
                      <a:endParaRPr lang="en-US" sz="2000" dirty="0"/>
                    </a:p>
                  </a:txBody>
                  <a:tcPr/>
                </a:tc>
              </a:tr>
              <a:tr h="636448">
                <a:tc>
                  <a:txBody>
                    <a:bodyPr/>
                    <a:lstStyle/>
                    <a:p>
                      <a:r>
                        <a:rPr lang="id-ID" sz="2000" dirty="0" smtClean="0"/>
                        <a:t>Acts</a:t>
                      </a:r>
                      <a:endParaRPr lang="en-US" sz="2000" dirty="0"/>
                    </a:p>
                  </a:txBody>
                  <a:tcPr/>
                </a:tc>
                <a:tc>
                  <a:txBody>
                    <a:bodyPr/>
                    <a:lstStyle/>
                    <a:p>
                      <a:r>
                        <a:rPr lang="id-ID" sz="2000" dirty="0" smtClean="0"/>
                        <a:t>Nominating to speak </a:t>
                      </a:r>
                      <a:endParaRPr lang="en-US" sz="2000" dirty="0"/>
                    </a:p>
                  </a:txBody>
                  <a:tcPr/>
                </a:tc>
                <a:tc vMerge="1">
                  <a:txBody>
                    <a:bodyPr/>
                    <a:lstStyle/>
                    <a:p>
                      <a:endParaRPr lang="en-US" dirty="0"/>
                    </a:p>
                  </a:txBody>
                  <a:tcPr/>
                </a:tc>
                <a:tc>
                  <a:txBody>
                    <a:bodyPr/>
                    <a:lstStyle/>
                    <a:p>
                      <a:r>
                        <a:rPr lang="id-ID" sz="2000" dirty="0" smtClean="0"/>
                        <a:t>Follow-up move</a:t>
                      </a:r>
                      <a:endParaRPr lang="en-US" sz="2000" dirty="0"/>
                    </a:p>
                  </a:txBody>
                  <a:tcPr/>
                </a:tc>
              </a:tr>
            </a:tbl>
          </a:graphicData>
        </a:graphic>
      </p:graphicFrame>
      <p:cxnSp>
        <p:nvCxnSpPr>
          <p:cNvPr id="6" name="Straight Arrow Connector 5"/>
          <p:cNvCxnSpPr/>
          <p:nvPr/>
        </p:nvCxnSpPr>
        <p:spPr>
          <a:xfrm rot="5400000">
            <a:off x="4108447" y="3178173"/>
            <a:ext cx="3500462" cy="1588"/>
          </a:xfrm>
          <a:prstGeom prst="straightConnector1">
            <a:avLst/>
          </a:prstGeom>
          <a:ln w="76200">
            <a:tailEnd type="arrow"/>
          </a:ln>
        </p:spPr>
        <p:style>
          <a:lnRef idx="3">
            <a:schemeClr val="dk1"/>
          </a:lnRef>
          <a:fillRef idx="0">
            <a:schemeClr val="dk1"/>
          </a:fillRef>
          <a:effectRef idx="2">
            <a:schemeClr val="dk1"/>
          </a:effectRef>
          <a:fontRef idx="minor">
            <a:schemeClr val="tx1"/>
          </a:fontRef>
        </p:style>
      </p:cxnSp>
      <p:sp>
        <p:nvSpPr>
          <p:cNvPr id="16" name="TextBox 15"/>
          <p:cNvSpPr txBox="1"/>
          <p:nvPr/>
        </p:nvSpPr>
        <p:spPr>
          <a:xfrm>
            <a:off x="571472" y="5358577"/>
            <a:ext cx="7858180" cy="1323439"/>
          </a:xfrm>
          <a:prstGeom prst="rect">
            <a:avLst/>
          </a:prstGeom>
          <a:noFill/>
        </p:spPr>
        <p:txBody>
          <a:bodyPr wrap="square" rtlCol="0">
            <a:spAutoFit/>
          </a:bodyPr>
          <a:lstStyle/>
          <a:p>
            <a:r>
              <a:rPr lang="id-ID" sz="2000" b="1" dirty="0" smtClean="0"/>
              <a:t>Example of IRF Model conversation: </a:t>
            </a:r>
          </a:p>
          <a:p>
            <a:r>
              <a:rPr lang="en-US" sz="2000" dirty="0" smtClean="0"/>
              <a:t>T: </a:t>
            </a:r>
            <a:r>
              <a:rPr lang="en-US" sz="2000" i="1" dirty="0" smtClean="0"/>
              <a:t>How do we use a thermometer? Jennie.</a:t>
            </a:r>
            <a:r>
              <a:rPr lang="id-ID" sz="2000" dirty="0" smtClean="0"/>
              <a:t> (Initiating )</a:t>
            </a:r>
            <a:endParaRPr lang="en-US" sz="2000" dirty="0" smtClean="0"/>
          </a:p>
          <a:p>
            <a:r>
              <a:rPr lang="en-US" sz="2000" dirty="0" smtClean="0"/>
              <a:t>P: </a:t>
            </a:r>
            <a:r>
              <a:rPr lang="en-US" sz="2000" i="1" dirty="0" smtClean="0"/>
              <a:t>Put it in your mouth</a:t>
            </a:r>
            <a:r>
              <a:rPr lang="en-US" sz="2000" dirty="0" smtClean="0"/>
              <a:t>.</a:t>
            </a:r>
            <a:r>
              <a:rPr lang="id-ID" sz="2000" dirty="0" smtClean="0"/>
              <a:t> (Responding move)</a:t>
            </a:r>
            <a:endParaRPr lang="en-US" sz="2000" dirty="0" smtClean="0"/>
          </a:p>
          <a:p>
            <a:r>
              <a:rPr lang="en-US" sz="2000" dirty="0" smtClean="0"/>
              <a:t>T: </a:t>
            </a:r>
            <a:r>
              <a:rPr lang="en-US" sz="2000" i="1" dirty="0" smtClean="0"/>
              <a:t>You put it in your mouth</a:t>
            </a:r>
            <a:r>
              <a:rPr lang="en-US" sz="2000" dirty="0" smtClean="0"/>
              <a:t>.</a:t>
            </a:r>
            <a:r>
              <a:rPr lang="id-ID" sz="2000" dirty="0" smtClean="0"/>
              <a:t> (Follow-up move)</a:t>
            </a: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501122" cy="6143668"/>
          </a:xfrm>
        </p:spPr>
        <p:txBody>
          <a:bodyPr/>
          <a:lstStyle/>
          <a:p>
            <a:r>
              <a:rPr lang="id-ID" dirty="0" smtClean="0"/>
              <a:t>Systemic functional linguistics</a:t>
            </a:r>
          </a:p>
          <a:p>
            <a:pPr lvl="1"/>
            <a:r>
              <a:rPr lang="id-ID" dirty="0" smtClean="0"/>
              <a:t>Socially oriented </a:t>
            </a:r>
          </a:p>
          <a:p>
            <a:pPr lvl="1"/>
            <a:r>
              <a:rPr lang="id-ID" dirty="0" smtClean="0"/>
              <a:t>Describing  the relationship of language, text and social life</a:t>
            </a:r>
          </a:p>
          <a:p>
            <a:pPr lvl="1"/>
            <a:r>
              <a:rPr lang="id-ID" dirty="0" smtClean="0"/>
              <a:t>Explaining the nature and organization of language according to what it has to do.</a:t>
            </a:r>
          </a:p>
          <a:p>
            <a:pPr lvl="2"/>
            <a:r>
              <a:rPr lang="id-ID" dirty="0" smtClean="0"/>
              <a:t>E.g, </a:t>
            </a:r>
            <a:r>
              <a:rPr lang="id-ID" i="1" dirty="0" smtClean="0"/>
              <a:t>excuse me, do you know the way to the Pazmany campus</a:t>
            </a:r>
            <a:r>
              <a:rPr lang="id-ID" dirty="0" smtClean="0"/>
              <a:t>? </a:t>
            </a:r>
            <a:r>
              <a:rPr lang="id-ID" dirty="0" smtClean="0">
                <a:sym typeface="Wingdings" pitchFamily="2" charset="2"/>
              </a:rPr>
              <a:t> this serves  the purpose of asking  for directions</a:t>
            </a:r>
          </a:p>
          <a:p>
            <a:pPr lvl="1"/>
            <a:r>
              <a:rPr lang="id-ID" dirty="0" smtClean="0"/>
              <a:t>Concerning how people use with each other to accomplish everyday social life</a:t>
            </a:r>
          </a:p>
          <a:p>
            <a:pPr lvl="1"/>
            <a:r>
              <a:rPr lang="id-ID" dirty="0" smtClean="0"/>
              <a:t>Enabling conversation to work and to have power</a:t>
            </a:r>
          </a:p>
          <a:p>
            <a:pPr lvl="2">
              <a:buNone/>
            </a:pPr>
            <a:endParaRPr lang="id-ID" dirty="0" smtClean="0"/>
          </a:p>
          <a:p>
            <a:pPr lvl="2">
              <a:buNone/>
            </a:pPr>
            <a:endParaRPr lang="id-ID"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Outline</a:t>
            </a:r>
            <a:endParaRPr lang="en-US" b="1" dirty="0"/>
          </a:p>
        </p:txBody>
      </p:sp>
      <p:sp>
        <p:nvSpPr>
          <p:cNvPr id="3" name="Content Placeholder 2"/>
          <p:cNvSpPr>
            <a:spLocks noGrp="1"/>
          </p:cNvSpPr>
          <p:nvPr>
            <p:ph idx="1"/>
          </p:nvPr>
        </p:nvSpPr>
        <p:spPr>
          <a:xfrm>
            <a:off x="457200" y="1857364"/>
            <a:ext cx="8229600" cy="4268799"/>
          </a:xfrm>
        </p:spPr>
        <p:txBody>
          <a:bodyPr>
            <a:normAutofit/>
          </a:bodyPr>
          <a:lstStyle/>
          <a:p>
            <a:pPr marL="514350" indent="-514350">
              <a:buFont typeface="+mj-lt"/>
              <a:buAutoNum type="arabicParenR"/>
            </a:pPr>
            <a:r>
              <a:rPr lang="id-ID" b="1" dirty="0" smtClean="0"/>
              <a:t>The Definition of Discourse</a:t>
            </a:r>
          </a:p>
          <a:p>
            <a:pPr marL="514350" indent="-514350">
              <a:buFont typeface="+mj-lt"/>
              <a:buAutoNum type="arabicParenR"/>
            </a:pPr>
            <a:r>
              <a:rPr lang="id-ID" b="1" dirty="0" smtClean="0"/>
              <a:t>Spoken and Written Discourse</a:t>
            </a:r>
          </a:p>
          <a:p>
            <a:pPr marL="914400" lvl="1" indent="-514350">
              <a:buNone/>
            </a:pPr>
            <a:r>
              <a:rPr lang="id-ID" sz="3200" b="1" dirty="0" smtClean="0"/>
              <a:t>2.1 Informal and Formal Spoken Discourse</a:t>
            </a:r>
          </a:p>
          <a:p>
            <a:pPr marL="514350" indent="-514350">
              <a:buFont typeface="+mj-lt"/>
              <a:buAutoNum type="arabicParenR"/>
            </a:pPr>
            <a:r>
              <a:rPr lang="id-ID" b="1" dirty="0" smtClean="0"/>
              <a:t>Lexical Patterns in Spoken Language</a:t>
            </a:r>
          </a:p>
          <a:p>
            <a:pPr marL="514350" indent="-514350">
              <a:buFont typeface="+mj-lt"/>
              <a:buAutoNum type="arabicParenR"/>
            </a:pPr>
            <a:r>
              <a:rPr lang="id-ID" b="1" dirty="0" smtClean="0"/>
              <a:t>Aproaches to Discourse Analysis</a:t>
            </a:r>
          </a:p>
          <a:p>
            <a:pPr marL="514350" indent="-514350">
              <a:buFont typeface="+mj-lt"/>
              <a:buAutoNum type="arabicParenR"/>
            </a:pPr>
            <a:r>
              <a:rPr lang="id-ID" b="1" dirty="0" smtClean="0"/>
              <a:t>Conclusion</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id-ID" b="1" dirty="0" smtClean="0"/>
              <a:t>4.4 Critical discourse analysis </a:t>
            </a:r>
            <a:endParaRPr lang="en-US" b="1" dirty="0"/>
          </a:p>
        </p:txBody>
      </p:sp>
      <p:sp>
        <p:nvSpPr>
          <p:cNvPr id="3" name="Content Placeholder 2"/>
          <p:cNvSpPr>
            <a:spLocks noGrp="1"/>
          </p:cNvSpPr>
          <p:nvPr>
            <p:ph idx="1"/>
          </p:nvPr>
        </p:nvSpPr>
        <p:spPr/>
        <p:txBody>
          <a:bodyPr>
            <a:normAutofit fontScale="92500" lnSpcReduction="10000"/>
          </a:bodyPr>
          <a:lstStyle/>
          <a:p>
            <a:r>
              <a:rPr lang="id-ID" dirty="0" smtClean="0"/>
              <a:t>Focuses on relationship between language, ideology and power (Fairclough, 1989</a:t>
            </a:r>
            <a:r>
              <a:rPr lang="id-ID" dirty="0" smtClean="0"/>
              <a:t>).</a:t>
            </a:r>
            <a:endParaRPr lang="id-ID" dirty="0" smtClean="0"/>
          </a:p>
          <a:p>
            <a:r>
              <a:rPr lang="id-ID" dirty="0" smtClean="0"/>
              <a:t>Genres play important aspects as social actions in particular social and historical contexts.</a:t>
            </a:r>
          </a:p>
          <a:p>
            <a:r>
              <a:rPr lang="id-ID" dirty="0" smtClean="0"/>
              <a:t>Analyses the text from textual regularities, classes, genders, and ethnic bias that are incorporate as well as what discursive practices are constructed in the text.</a:t>
            </a:r>
          </a:p>
          <a:p>
            <a:r>
              <a:rPr lang="id-ID" dirty="0" smtClean="0"/>
              <a:t>Genre seems to construct social reality and shape the social context.</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l="5000" t="12500" r="3125" b="11250"/>
          <a:stretch>
            <a:fillRect/>
          </a:stretch>
        </p:blipFill>
        <p:spPr bwMode="auto">
          <a:xfrm>
            <a:off x="357158" y="219875"/>
            <a:ext cx="8501122" cy="5780893"/>
          </a:xfrm>
          <a:prstGeom prst="rect">
            <a:avLst/>
          </a:prstGeom>
          <a:noFill/>
          <a:ln w="9525">
            <a:noFill/>
            <a:miter lim="800000"/>
            <a:headEnd/>
            <a:tailEnd/>
          </a:ln>
          <a:effectLst/>
        </p:spPr>
      </p:pic>
      <p:sp>
        <p:nvSpPr>
          <p:cNvPr id="5" name="TextBox 4"/>
          <p:cNvSpPr txBox="1"/>
          <p:nvPr/>
        </p:nvSpPr>
        <p:spPr>
          <a:xfrm>
            <a:off x="172607" y="6076966"/>
            <a:ext cx="8892564" cy="338554"/>
          </a:xfrm>
          <a:prstGeom prst="rect">
            <a:avLst/>
          </a:prstGeom>
          <a:noFill/>
        </p:spPr>
        <p:txBody>
          <a:bodyPr wrap="square" rtlCol="0">
            <a:spAutoFit/>
          </a:bodyPr>
          <a:lstStyle/>
          <a:p>
            <a:r>
              <a:rPr lang="en-US" sz="1600" dirty="0" smtClean="0"/>
              <a:t>Approaches to discourse analysis according to disciplinary origins (adapted from </a:t>
            </a:r>
            <a:r>
              <a:rPr lang="en-US" sz="1600" dirty="0" err="1" smtClean="0"/>
              <a:t>Eggins</a:t>
            </a:r>
            <a:r>
              <a:rPr lang="en-US" sz="1600" dirty="0" smtClean="0"/>
              <a:t> and</a:t>
            </a:r>
            <a:r>
              <a:rPr lang="id-ID" sz="1600" dirty="0" smtClean="0"/>
              <a:t> Slade, 2005)</a:t>
            </a:r>
            <a:endParaRPr lang="en-US" sz="1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197"/>
            <a:ext cx="8229600" cy="582594"/>
          </a:xfrm>
        </p:spPr>
        <p:txBody>
          <a:bodyPr>
            <a:normAutofit fontScale="90000"/>
          </a:bodyPr>
          <a:lstStyle/>
          <a:p>
            <a:r>
              <a:rPr lang="id-ID" b="1" dirty="0" smtClean="0"/>
              <a:t>Conclusion</a:t>
            </a:r>
            <a:endParaRPr lang="en-US" b="1" dirty="0"/>
          </a:p>
        </p:txBody>
      </p:sp>
      <p:sp>
        <p:nvSpPr>
          <p:cNvPr id="3" name="Content Placeholder 2"/>
          <p:cNvSpPr>
            <a:spLocks noGrp="1"/>
          </p:cNvSpPr>
          <p:nvPr>
            <p:ph idx="1"/>
          </p:nvPr>
        </p:nvSpPr>
        <p:spPr>
          <a:xfrm>
            <a:off x="357158" y="1071546"/>
            <a:ext cx="8501122" cy="5429288"/>
          </a:xfrm>
        </p:spPr>
        <p:txBody>
          <a:bodyPr>
            <a:noAutofit/>
          </a:bodyPr>
          <a:lstStyle/>
          <a:p>
            <a:pPr>
              <a:buNone/>
            </a:pPr>
            <a:r>
              <a:rPr lang="id-ID" sz="4100" baseline="-25000" dirty="0" smtClean="0"/>
              <a:t>Our lives are built </a:t>
            </a:r>
            <a:r>
              <a:rPr lang="id-ID" sz="4100" baseline="-25000" smtClean="0"/>
              <a:t>by </a:t>
            </a:r>
            <a:r>
              <a:rPr lang="id-ID" sz="4100" baseline="-25000" smtClean="0"/>
              <a:t>discourse.</a:t>
            </a:r>
            <a:endParaRPr lang="id-ID" sz="4100" baseline="-25000" dirty="0" smtClean="0"/>
          </a:p>
          <a:p>
            <a:pPr>
              <a:buNone/>
            </a:pPr>
            <a:r>
              <a:rPr lang="id-ID" sz="4100" baseline="-25000" dirty="0" smtClean="0"/>
              <a:t>It is not possible to exclude the existance of discourse that plays major contribution to our social relations and communications involving spoken and written language.</a:t>
            </a:r>
          </a:p>
          <a:p>
            <a:pPr>
              <a:buNone/>
            </a:pPr>
            <a:r>
              <a:rPr lang="id-ID" sz="4100" baseline="-25000" dirty="0" smtClean="0"/>
              <a:t>The notions of spoken discourse based on the applied linguists’ claims lead to current understanding of how this field works in a wide range of social levels. </a:t>
            </a:r>
          </a:p>
          <a:p>
            <a:pPr>
              <a:buNone/>
            </a:pPr>
            <a:r>
              <a:rPr lang="id-ID" sz="4100" baseline="-25000" dirty="0" smtClean="0"/>
              <a:t>The demonstration of spoken and written language is distincly independent and it is open to investigate via proposed approaches that by and large apply succesfully in the field of applied linguistics and education.</a:t>
            </a:r>
          </a:p>
          <a:p>
            <a:endParaRPr lang="en-US" sz="4100" baseline="-25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2071678"/>
            <a:ext cx="8229600" cy="1143000"/>
          </a:xfrm>
        </p:spPr>
        <p:txBody>
          <a:bodyPr>
            <a:noAutofit/>
          </a:bodyPr>
          <a:lstStyle/>
          <a:p>
            <a:r>
              <a:rPr lang="id-ID" sz="7200" dirty="0" smtClean="0"/>
              <a:t>Thank you </a:t>
            </a:r>
            <a:endParaRPr lang="en-US" sz="7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id-ID" b="1" dirty="0" smtClean="0"/>
              <a:t>1. The Definition of Discourse</a:t>
            </a:r>
            <a:endParaRPr lang="en-US" b="1" dirty="0"/>
          </a:p>
        </p:txBody>
      </p:sp>
      <p:sp>
        <p:nvSpPr>
          <p:cNvPr id="3" name="Content Placeholder 2"/>
          <p:cNvSpPr>
            <a:spLocks noGrp="1"/>
          </p:cNvSpPr>
          <p:nvPr>
            <p:ph idx="1"/>
          </p:nvPr>
        </p:nvSpPr>
        <p:spPr>
          <a:xfrm>
            <a:off x="357158" y="1383614"/>
            <a:ext cx="8501122" cy="5166097"/>
          </a:xfrm>
        </p:spPr>
        <p:txBody>
          <a:bodyPr>
            <a:normAutofit fontScale="92500" lnSpcReduction="10000"/>
          </a:bodyPr>
          <a:lstStyle/>
          <a:p>
            <a:pPr>
              <a:buNone/>
            </a:pPr>
            <a:r>
              <a:rPr lang="id-ID" dirty="0" smtClean="0"/>
              <a:t>Consider an ordinary day </a:t>
            </a:r>
            <a:r>
              <a:rPr lang="id-ID" dirty="0" smtClean="0">
                <a:sym typeface="Wingdings" pitchFamily="2" charset="2"/>
              </a:rPr>
              <a:t> </a:t>
            </a:r>
            <a:r>
              <a:rPr lang="id-ID" b="1" i="1" dirty="0" smtClean="0">
                <a:sym typeface="Wingdings" pitchFamily="2" charset="2"/>
              </a:rPr>
              <a:t>Discourse day</a:t>
            </a:r>
            <a:r>
              <a:rPr lang="id-ID" b="1" i="1" dirty="0" smtClean="0"/>
              <a:t> </a:t>
            </a:r>
          </a:p>
          <a:p>
            <a:pPr>
              <a:buNone/>
            </a:pPr>
            <a:r>
              <a:rPr lang="id-ID" dirty="0"/>
              <a:t>	</a:t>
            </a:r>
            <a:r>
              <a:rPr lang="id-ID" b="1" dirty="0" smtClean="0"/>
              <a:t>Morning</a:t>
            </a:r>
            <a:r>
              <a:rPr lang="id-ID" dirty="0" smtClean="0"/>
              <a:t> </a:t>
            </a:r>
            <a:r>
              <a:rPr lang="id-ID" dirty="0" smtClean="0">
                <a:sym typeface="Wingdings" pitchFamily="2" charset="2"/>
              </a:rPr>
              <a:t> greeting, having breakfast, watching news item on TV, going to work or school</a:t>
            </a:r>
          </a:p>
          <a:p>
            <a:pPr>
              <a:buNone/>
            </a:pPr>
            <a:r>
              <a:rPr lang="id-ID" dirty="0">
                <a:sym typeface="Wingdings" pitchFamily="2" charset="2"/>
              </a:rPr>
              <a:t>	</a:t>
            </a:r>
            <a:r>
              <a:rPr lang="id-ID" b="1" dirty="0" smtClean="0">
                <a:sym typeface="Wingdings" pitchFamily="2" charset="2"/>
              </a:rPr>
              <a:t>Afternoon</a:t>
            </a:r>
            <a:r>
              <a:rPr lang="id-ID" dirty="0" smtClean="0">
                <a:sym typeface="Wingdings" pitchFamily="2" charset="2"/>
              </a:rPr>
              <a:t>  discussing plans at meeting, writing an essay in the university library, having lunch with classmates</a:t>
            </a:r>
          </a:p>
          <a:p>
            <a:pPr>
              <a:buNone/>
            </a:pPr>
            <a:r>
              <a:rPr lang="id-ID" dirty="0">
                <a:sym typeface="Wingdings" pitchFamily="2" charset="2"/>
              </a:rPr>
              <a:t>	</a:t>
            </a:r>
            <a:r>
              <a:rPr lang="id-ID" b="1" dirty="0" smtClean="0">
                <a:sym typeface="Wingdings" pitchFamily="2" charset="2"/>
              </a:rPr>
              <a:t>Evening  </a:t>
            </a:r>
            <a:r>
              <a:rPr lang="id-ID" dirty="0" smtClean="0">
                <a:sym typeface="Wingdings" pitchFamily="2" charset="2"/>
              </a:rPr>
              <a:t>having dinner with family, sitting down to review the day, dream about future</a:t>
            </a:r>
          </a:p>
          <a:p>
            <a:pPr algn="just">
              <a:buNone/>
            </a:pPr>
            <a:r>
              <a:rPr lang="id-ID" b="1" dirty="0" smtClean="0"/>
              <a:t>Discourse concerns</a:t>
            </a:r>
            <a:r>
              <a:rPr lang="id-ID" dirty="0" smtClean="0"/>
              <a:t> language functioning in one of many contexts that together make up a culture ( Schmitt, 2020). </a:t>
            </a:r>
          </a:p>
          <a:p>
            <a:pPr>
              <a:buNone/>
            </a:pPr>
            <a:endParaRPr lang="id-ID" dirty="0" smtClean="0">
              <a:sym typeface="Wingdings" pitchFamily="2" charset="2"/>
            </a:endParaRPr>
          </a:p>
          <a:p>
            <a:pPr>
              <a:buNone/>
            </a:pPr>
            <a:endParaRPr lang="id-ID" b="1" dirty="0">
              <a:sym typeface="Wingdings" pitchFamily="2" charset="2"/>
            </a:endParaRPr>
          </a:p>
          <a:p>
            <a:pPr>
              <a:buNone/>
            </a:pP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5720" y="857232"/>
            <a:ext cx="8572560" cy="5715040"/>
          </a:xfrm>
        </p:spPr>
        <p:txBody>
          <a:bodyPr/>
          <a:lstStyle/>
          <a:p>
            <a:pPr algn="just"/>
            <a:r>
              <a:rPr lang="id-ID" dirty="0" smtClean="0"/>
              <a:t>Discourse is relevant to the diverse demands on language including different features of patterning as well as lingustic strategies.</a:t>
            </a:r>
          </a:p>
          <a:p>
            <a:pPr algn="just"/>
            <a:endParaRPr lang="id-ID" dirty="0" smtClean="0"/>
          </a:p>
          <a:p>
            <a:pPr algn="just"/>
            <a:r>
              <a:rPr lang="id-ID" dirty="0" smtClean="0"/>
              <a:t>In the field of applied linguistics, it has come to be known as “discourse analysis”. </a:t>
            </a:r>
          </a:p>
          <a:p>
            <a:pPr algn="just"/>
            <a:endParaRPr lang="id-ID" dirty="0" smtClean="0"/>
          </a:p>
          <a:p>
            <a:pPr algn="just"/>
            <a:r>
              <a:rPr lang="id-ID" dirty="0" smtClean="0"/>
              <a:t>Discourse analysts investigate “utterences” (sequences of words written or spoken in a specific context</a:t>
            </a:r>
            <a:r>
              <a:rPr lang="id-ID" dirty="0" smtClean="0"/>
              <a:t>).</a:t>
            </a:r>
            <a:endParaRPr lang="id-ID" dirty="0" smtClean="0"/>
          </a:p>
          <a:p>
            <a:pPr algn="just"/>
            <a:endParaRPr lang="id-ID" dirty="0" smtClean="0"/>
          </a:p>
          <a:p>
            <a:pPr algn="just"/>
            <a:endParaRPr lang="id-ID" dirty="0" smtClean="0"/>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r>
              <a:rPr lang="id-ID" sz="3600" b="1" dirty="0" smtClean="0"/>
              <a:t>2. Spoken and Written Discourse</a:t>
            </a:r>
            <a:endParaRPr lang="en-US" sz="3600" b="1" dirty="0"/>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500034" y="1643050"/>
            <a:ext cx="4643470" cy="461665"/>
          </a:xfrm>
          <a:prstGeom prst="rect">
            <a:avLst/>
          </a:prstGeom>
          <a:noFill/>
        </p:spPr>
        <p:txBody>
          <a:bodyPr wrap="square" rtlCol="0">
            <a:spAutoFit/>
          </a:bodyPr>
          <a:lstStyle/>
          <a:p>
            <a:r>
              <a:rPr lang="id-ID" sz="2400" b="1" dirty="0" smtClean="0"/>
              <a:t>Discourse analysis investigation </a:t>
            </a:r>
            <a:endParaRPr lang="en-US" sz="2400" b="1" dirty="0"/>
          </a:p>
        </p:txBody>
      </p:sp>
      <p:sp>
        <p:nvSpPr>
          <p:cNvPr id="11" name="TextBox 10"/>
          <p:cNvSpPr txBox="1"/>
          <p:nvPr/>
        </p:nvSpPr>
        <p:spPr>
          <a:xfrm>
            <a:off x="357158" y="4929198"/>
            <a:ext cx="8350812" cy="1569660"/>
          </a:xfrm>
          <a:prstGeom prst="rect">
            <a:avLst/>
          </a:prstGeom>
          <a:noFill/>
        </p:spPr>
        <p:txBody>
          <a:bodyPr wrap="square" rtlCol="0">
            <a:spAutoFit/>
          </a:bodyPr>
          <a:lstStyle/>
          <a:p>
            <a:pPr algn="just"/>
            <a:r>
              <a:rPr lang="id-ID" sz="2400" dirty="0" smtClean="0"/>
              <a:t>Spontaneous speech is unlike written text, it contains many mistakes, sentences are unsually brief and indeed the whole fabric of verbal expression is riddled with hesitations and silences (Beattie, 1983)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428604"/>
            <a:ext cx="8501122" cy="6143668"/>
          </a:xfrm>
        </p:spPr>
        <p:txBody>
          <a:bodyPr>
            <a:normAutofit/>
          </a:bodyPr>
          <a:lstStyle/>
          <a:p>
            <a:pPr algn="just"/>
            <a:r>
              <a:rPr lang="id-ID" sz="2800" dirty="0" smtClean="0"/>
              <a:t>Halliday’s (1985) myth of formlessness justification shows that “</a:t>
            </a:r>
            <a:r>
              <a:rPr lang="id-ID" sz="2800" i="1" dirty="0" smtClean="0"/>
              <a:t>imperfection</a:t>
            </a:r>
            <a:r>
              <a:rPr lang="id-ID" sz="2800" dirty="0" smtClean="0"/>
              <a:t>” is based on the analysis of written transcriptions of conversation. </a:t>
            </a:r>
          </a:p>
          <a:p>
            <a:pPr algn="just"/>
            <a:r>
              <a:rPr lang="id-ID" sz="2800" dirty="0" smtClean="0"/>
              <a:t>Spoken language is a highly elaborate organization and grammatically intricate, though it seems to be different from the language that which we read and write.</a:t>
            </a:r>
          </a:p>
          <a:p>
            <a:pPr algn="just">
              <a:buNone/>
            </a:pPr>
            <a:endParaRPr lang="en-US" sz="2800" dirty="0"/>
          </a:p>
        </p:txBody>
      </p:sp>
      <p:pic>
        <p:nvPicPr>
          <p:cNvPr id="5" name="Picture 2"/>
          <p:cNvPicPr>
            <a:picLocks noChangeAspect="1" noChangeArrowheads="1"/>
          </p:cNvPicPr>
          <p:nvPr/>
        </p:nvPicPr>
        <p:blipFill>
          <a:blip r:embed="rId2"/>
          <a:srcRect l="9687" t="33750" r="10625" b="36250"/>
          <a:stretch>
            <a:fillRect/>
          </a:stretch>
        </p:blipFill>
        <p:spPr bwMode="auto">
          <a:xfrm>
            <a:off x="349164" y="3426747"/>
            <a:ext cx="8602332" cy="2428893"/>
          </a:xfrm>
          <a:prstGeom prst="rect">
            <a:avLst/>
          </a:prstGeom>
          <a:noFill/>
          <a:ln w="9525">
            <a:noFill/>
            <a:miter lim="800000"/>
            <a:headEnd/>
            <a:tailEnd/>
          </a:ln>
          <a:effectLst/>
        </p:spPr>
      </p:pic>
      <p:sp>
        <p:nvSpPr>
          <p:cNvPr id="6" name="TextBox 5"/>
          <p:cNvSpPr txBox="1"/>
          <p:nvPr/>
        </p:nvSpPr>
        <p:spPr>
          <a:xfrm>
            <a:off x="1328721" y="6072957"/>
            <a:ext cx="6933949" cy="369332"/>
          </a:xfrm>
          <a:prstGeom prst="rect">
            <a:avLst/>
          </a:prstGeom>
          <a:noFill/>
        </p:spPr>
        <p:txBody>
          <a:bodyPr wrap="none" rtlCol="0">
            <a:spAutoFit/>
          </a:bodyPr>
          <a:lstStyle/>
          <a:p>
            <a:r>
              <a:rPr lang="id-ID" dirty="0" smtClean="0"/>
              <a:t>The scale between spoken and written discourse (McCarthy et. al, 2020)</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44"/>
            <a:ext cx="9144000" cy="632974"/>
          </a:xfrm>
        </p:spPr>
        <p:txBody>
          <a:bodyPr>
            <a:normAutofit fontScale="90000"/>
          </a:bodyPr>
          <a:lstStyle/>
          <a:p>
            <a:r>
              <a:rPr lang="id-ID" sz="2800" b="1" dirty="0" smtClean="0"/>
              <a:t>2.1 Informal and Formal Spoken Discourse (</a:t>
            </a:r>
            <a:r>
              <a:rPr lang="id-ID" sz="2400" b="1" dirty="0" smtClean="0"/>
              <a:t>McCarthy et. al</a:t>
            </a:r>
            <a:r>
              <a:rPr lang="id-ID" sz="2800" b="1" dirty="0" smtClean="0"/>
              <a:t>, 2020)</a:t>
            </a:r>
            <a:endParaRPr lang="en-US" sz="2800" b="1" dirty="0"/>
          </a:p>
        </p:txBody>
      </p:sp>
      <p:graphicFrame>
        <p:nvGraphicFramePr>
          <p:cNvPr id="7" name="Content Placeholder 6"/>
          <p:cNvGraphicFramePr>
            <a:graphicFrameLocks noGrp="1"/>
          </p:cNvGraphicFramePr>
          <p:nvPr>
            <p:ph idx="1"/>
          </p:nvPr>
        </p:nvGraphicFramePr>
        <p:xfrm>
          <a:off x="428596" y="619533"/>
          <a:ext cx="8358246" cy="6005179"/>
        </p:xfrm>
        <a:graphic>
          <a:graphicData uri="http://schemas.openxmlformats.org/drawingml/2006/table">
            <a:tbl>
              <a:tblPr firstRow="1" bandRow="1">
                <a:tableStyleId>{5C22544A-7EE6-4342-B048-85BDC9FD1C3A}</a:tableStyleId>
              </a:tblPr>
              <a:tblGrid>
                <a:gridCol w="4179123"/>
                <a:gridCol w="4179123"/>
              </a:tblGrid>
              <a:tr h="408221">
                <a:tc>
                  <a:txBody>
                    <a:bodyPr/>
                    <a:lstStyle/>
                    <a:p>
                      <a:r>
                        <a:rPr lang="id-ID" dirty="0" smtClean="0"/>
                        <a:t>Informal</a:t>
                      </a:r>
                      <a:r>
                        <a:rPr lang="id-ID" baseline="0" dirty="0" smtClean="0"/>
                        <a:t> Spoken Discourse </a:t>
                      </a:r>
                      <a:endParaRPr lang="en-US" dirty="0"/>
                    </a:p>
                  </a:txBody>
                  <a:tcPr/>
                </a:tc>
                <a:tc>
                  <a:txBody>
                    <a:bodyPr/>
                    <a:lstStyle/>
                    <a:p>
                      <a:r>
                        <a:rPr lang="id-ID" dirty="0" smtClean="0"/>
                        <a:t>Formal Spoken Discourse</a:t>
                      </a:r>
                      <a:r>
                        <a:rPr lang="id-ID" baseline="0" dirty="0" smtClean="0"/>
                        <a:t> </a:t>
                      </a:r>
                      <a:endParaRPr lang="en-US" dirty="0"/>
                    </a:p>
                  </a:txBody>
                  <a:tcPr/>
                </a:tc>
              </a:tr>
              <a:tr h="1632883">
                <a:tc>
                  <a:txBody>
                    <a:bodyPr/>
                    <a:lstStyle/>
                    <a:p>
                      <a:pPr algn="just"/>
                      <a:r>
                        <a:rPr lang="en-US" sz="2000" kern="1200" dirty="0" smtClean="0">
                          <a:solidFill>
                            <a:schemeClr val="dk1"/>
                          </a:solidFill>
                          <a:latin typeface="+mn-lt"/>
                          <a:ea typeface="+mn-ea"/>
                          <a:cs typeface="+mn-cs"/>
                        </a:rPr>
                        <a:t>Primary purpose is the achievement of interpersonal</a:t>
                      </a:r>
                      <a:r>
                        <a:rPr lang="id-ID" sz="2000" kern="1200" baseline="0" dirty="0" smtClean="0">
                          <a:solidFill>
                            <a:schemeClr val="dk1"/>
                          </a:solidFill>
                          <a:latin typeface="+mn-lt"/>
                          <a:ea typeface="+mn-ea"/>
                          <a:cs typeface="+mn-cs"/>
                        </a:rPr>
                        <a:t> </a:t>
                      </a:r>
                      <a:r>
                        <a:rPr lang="en-US" sz="2000" kern="1200" dirty="0" smtClean="0">
                          <a:solidFill>
                            <a:schemeClr val="dk1"/>
                          </a:solidFill>
                          <a:latin typeface="+mn-lt"/>
                          <a:ea typeface="+mn-ea"/>
                          <a:cs typeface="+mn-cs"/>
                        </a:rPr>
                        <a:t>goals: to establish who we are, how w</a:t>
                      </a:r>
                      <a:r>
                        <a:rPr lang="id-ID" sz="2000" kern="1200" dirty="0" smtClean="0">
                          <a:solidFill>
                            <a:schemeClr val="dk1"/>
                          </a:solidFill>
                          <a:latin typeface="+mn-lt"/>
                          <a:ea typeface="+mn-ea"/>
                          <a:cs typeface="+mn-cs"/>
                        </a:rPr>
                        <a:t>e</a:t>
                      </a:r>
                      <a:r>
                        <a:rPr lang="id-ID" sz="2000" kern="1200" baseline="0" dirty="0" smtClean="0">
                          <a:solidFill>
                            <a:schemeClr val="dk1"/>
                          </a:solidFill>
                          <a:latin typeface="+mn-lt"/>
                          <a:ea typeface="+mn-ea"/>
                          <a:cs typeface="+mn-cs"/>
                        </a:rPr>
                        <a:t> </a:t>
                      </a:r>
                      <a:r>
                        <a:rPr lang="en-US" sz="2000" kern="1200" dirty="0" smtClean="0">
                          <a:solidFill>
                            <a:schemeClr val="dk1"/>
                          </a:solidFill>
                          <a:latin typeface="+mn-lt"/>
                          <a:ea typeface="+mn-ea"/>
                          <a:cs typeface="+mn-cs"/>
                        </a:rPr>
                        <a:t>relate to others and what we think of how the</a:t>
                      </a:r>
                      <a:r>
                        <a:rPr lang="id-ID" sz="2000" kern="1200" baseline="0" dirty="0" smtClean="0">
                          <a:solidFill>
                            <a:schemeClr val="dk1"/>
                          </a:solidFill>
                          <a:latin typeface="+mn-lt"/>
                          <a:ea typeface="+mn-ea"/>
                          <a:cs typeface="+mn-cs"/>
                        </a:rPr>
                        <a:t> </a:t>
                      </a:r>
                      <a:r>
                        <a:rPr lang="en-US" sz="2000" kern="1200" dirty="0" smtClean="0">
                          <a:solidFill>
                            <a:schemeClr val="dk1"/>
                          </a:solidFill>
                          <a:latin typeface="+mn-lt"/>
                          <a:ea typeface="+mn-ea"/>
                          <a:cs typeface="+mn-cs"/>
                        </a:rPr>
                        <a:t>world is</a:t>
                      </a:r>
                      <a:endParaRPr lang="en-US" sz="2000" dirty="0"/>
                    </a:p>
                  </a:txBody>
                  <a:tcPr/>
                </a:tc>
                <a:tc>
                  <a:txBody>
                    <a:bodyPr/>
                    <a:lstStyle/>
                    <a:p>
                      <a:pPr algn="just"/>
                      <a:r>
                        <a:rPr lang="en-US" sz="2000" kern="1200" dirty="0" smtClean="0">
                          <a:solidFill>
                            <a:schemeClr val="dk1"/>
                          </a:solidFill>
                          <a:latin typeface="+mn-lt"/>
                          <a:ea typeface="+mn-ea"/>
                          <a:cs typeface="+mn-cs"/>
                        </a:rPr>
                        <a:t>Primary purpose is the achievement of pragmatic</a:t>
                      </a:r>
                      <a:r>
                        <a:rPr lang="id-ID" sz="2000" kern="1200" baseline="0" dirty="0" smtClean="0">
                          <a:solidFill>
                            <a:schemeClr val="dk1"/>
                          </a:solidFill>
                          <a:latin typeface="+mn-lt"/>
                          <a:ea typeface="+mn-ea"/>
                          <a:cs typeface="+mn-cs"/>
                        </a:rPr>
                        <a:t> </a:t>
                      </a:r>
                      <a:r>
                        <a:rPr lang="en-US" sz="2000" kern="1200" dirty="0" smtClean="0">
                          <a:solidFill>
                            <a:schemeClr val="dk1"/>
                          </a:solidFill>
                          <a:latin typeface="+mn-lt"/>
                          <a:ea typeface="+mn-ea"/>
                          <a:cs typeface="+mn-cs"/>
                        </a:rPr>
                        <a:t>goals: to talk to </a:t>
                      </a:r>
                      <a:r>
                        <a:rPr lang="en-US" sz="2000" kern="1200" dirty="0" err="1" smtClean="0">
                          <a:solidFill>
                            <a:schemeClr val="dk1"/>
                          </a:solidFill>
                          <a:latin typeface="+mn-lt"/>
                          <a:ea typeface="+mn-ea"/>
                          <a:cs typeface="+mn-cs"/>
                        </a:rPr>
                        <a:t>ﬁnd</a:t>
                      </a:r>
                      <a:r>
                        <a:rPr lang="en-US" sz="2000" kern="1200" dirty="0" smtClean="0">
                          <a:solidFill>
                            <a:schemeClr val="dk1"/>
                          </a:solidFill>
                          <a:latin typeface="+mn-lt"/>
                          <a:ea typeface="+mn-ea"/>
                          <a:cs typeface="+mn-cs"/>
                        </a:rPr>
                        <a:t> out information,</a:t>
                      </a:r>
                      <a:r>
                        <a:rPr lang="id-ID" sz="2000" kern="1200" baseline="0" dirty="0" smtClean="0">
                          <a:solidFill>
                            <a:schemeClr val="dk1"/>
                          </a:solidFill>
                          <a:latin typeface="+mn-lt"/>
                          <a:ea typeface="+mn-ea"/>
                          <a:cs typeface="+mn-cs"/>
                        </a:rPr>
                        <a:t> </a:t>
                      </a:r>
                      <a:r>
                        <a:rPr lang="en-US" sz="2000" kern="1200" dirty="0" smtClean="0">
                          <a:solidFill>
                            <a:schemeClr val="dk1"/>
                          </a:solidFill>
                          <a:latin typeface="+mn-lt"/>
                          <a:ea typeface="+mn-ea"/>
                          <a:cs typeface="+mn-cs"/>
                        </a:rPr>
                        <a:t>to pass on knowledge, to make appointments,</a:t>
                      </a:r>
                      <a:r>
                        <a:rPr lang="id-ID" sz="2000" kern="1200" baseline="0" dirty="0" smtClean="0">
                          <a:solidFill>
                            <a:schemeClr val="dk1"/>
                          </a:solidFill>
                          <a:latin typeface="+mn-lt"/>
                          <a:ea typeface="+mn-ea"/>
                          <a:cs typeface="+mn-cs"/>
                        </a:rPr>
                        <a:t> </a:t>
                      </a:r>
                      <a:r>
                        <a:rPr lang="en-US" sz="2000" kern="1200" dirty="0" smtClean="0">
                          <a:solidFill>
                            <a:schemeClr val="dk1"/>
                          </a:solidFill>
                          <a:latin typeface="+mn-lt"/>
                          <a:ea typeface="+mn-ea"/>
                          <a:cs typeface="+mn-cs"/>
                        </a:rPr>
                        <a:t>to get jobs and to jointly participate in practical</a:t>
                      </a:r>
                      <a:r>
                        <a:rPr lang="id-ID" sz="2000" kern="1200" baseline="0" dirty="0" smtClean="0">
                          <a:solidFill>
                            <a:schemeClr val="dk1"/>
                          </a:solidFill>
                          <a:latin typeface="+mn-lt"/>
                          <a:ea typeface="+mn-ea"/>
                          <a:cs typeface="+mn-cs"/>
                        </a:rPr>
                        <a:t> </a:t>
                      </a:r>
                      <a:r>
                        <a:rPr lang="en-US" sz="2000" kern="1200" dirty="0" smtClean="0">
                          <a:solidFill>
                            <a:schemeClr val="dk1"/>
                          </a:solidFill>
                          <a:latin typeface="+mn-lt"/>
                          <a:ea typeface="+mn-ea"/>
                          <a:cs typeface="+mn-cs"/>
                        </a:rPr>
                        <a:t>activities</a:t>
                      </a:r>
                      <a:endParaRPr lang="en-US" sz="2000" dirty="0"/>
                    </a:p>
                  </a:txBody>
                  <a:tcPr/>
                </a:tc>
              </a:tr>
              <a:tr h="1020552">
                <a:tc>
                  <a:txBody>
                    <a:bodyPr/>
                    <a:lstStyle/>
                    <a:p>
                      <a:pPr algn="just"/>
                      <a:r>
                        <a:rPr lang="en-US" sz="2000" kern="1200" dirty="0" smtClean="0">
                          <a:solidFill>
                            <a:schemeClr val="dk1"/>
                          </a:solidFill>
                          <a:latin typeface="+mn-lt"/>
                          <a:ea typeface="+mn-ea"/>
                          <a:cs typeface="+mn-cs"/>
                        </a:rPr>
                        <a:t>Spontaneity phenomena, such as false starts,</a:t>
                      </a:r>
                      <a:r>
                        <a:rPr lang="id-ID" sz="2000" kern="1200" baseline="0" dirty="0" smtClean="0">
                          <a:solidFill>
                            <a:schemeClr val="dk1"/>
                          </a:solidFill>
                          <a:latin typeface="+mn-lt"/>
                          <a:ea typeface="+mn-ea"/>
                          <a:cs typeface="+mn-cs"/>
                        </a:rPr>
                        <a:t> </a:t>
                      </a:r>
                      <a:r>
                        <a:rPr lang="en-US" sz="2000" kern="1200" dirty="0" smtClean="0">
                          <a:solidFill>
                            <a:schemeClr val="dk1"/>
                          </a:solidFill>
                          <a:latin typeface="+mn-lt"/>
                          <a:ea typeface="+mn-ea"/>
                          <a:cs typeface="+mn-cs"/>
                        </a:rPr>
                        <a:t>hesitations, interruptions and overlap</a:t>
                      </a:r>
                    </a:p>
                  </a:txBody>
                  <a:tcPr/>
                </a:tc>
                <a:tc>
                  <a:txBody>
                    <a:bodyPr/>
                    <a:lstStyle/>
                    <a:p>
                      <a:pPr algn="just"/>
                      <a:r>
                        <a:rPr lang="en-US" sz="2000" kern="1200" dirty="0" smtClean="0">
                          <a:solidFill>
                            <a:schemeClr val="dk1"/>
                          </a:solidFill>
                          <a:latin typeface="+mn-lt"/>
                          <a:ea typeface="+mn-ea"/>
                          <a:cs typeface="+mn-cs"/>
                        </a:rPr>
                        <a:t>Turn-taking more ordered</a:t>
                      </a:r>
                    </a:p>
                  </a:txBody>
                  <a:tcPr/>
                </a:tc>
              </a:tr>
              <a:tr h="1632883">
                <a:tc>
                  <a:txBody>
                    <a:bodyPr/>
                    <a:lstStyle/>
                    <a:p>
                      <a:pPr algn="just"/>
                      <a:r>
                        <a:rPr lang="en-US" sz="2000" kern="1200" dirty="0" smtClean="0">
                          <a:solidFill>
                            <a:schemeClr val="dk1"/>
                          </a:solidFill>
                          <a:latin typeface="+mn-lt"/>
                          <a:ea typeface="+mn-ea"/>
                          <a:cs typeface="+mn-cs"/>
                        </a:rPr>
                        <a:t>Constantly shifting topics as the goal is not to</a:t>
                      </a:r>
                      <a:r>
                        <a:rPr lang="id-ID" sz="2000" kern="1200" baseline="0" dirty="0" smtClean="0">
                          <a:solidFill>
                            <a:schemeClr val="dk1"/>
                          </a:solidFill>
                          <a:latin typeface="+mn-lt"/>
                          <a:ea typeface="+mn-ea"/>
                          <a:cs typeface="+mn-cs"/>
                        </a:rPr>
                        <a:t> </a:t>
                      </a:r>
                      <a:r>
                        <a:rPr lang="en-US" sz="2000" kern="1200" dirty="0" smtClean="0">
                          <a:solidFill>
                            <a:schemeClr val="dk1"/>
                          </a:solidFill>
                          <a:latin typeface="+mn-lt"/>
                          <a:ea typeface="+mn-ea"/>
                          <a:cs typeface="+mn-cs"/>
                        </a:rPr>
                        <a:t>achieve a particular purpose</a:t>
                      </a:r>
                      <a:endParaRPr lang="en-US" sz="2000" dirty="0"/>
                    </a:p>
                  </a:txBody>
                  <a:tcPr/>
                </a:tc>
                <a:tc>
                  <a:txBody>
                    <a:bodyPr/>
                    <a:lstStyle/>
                    <a:p>
                      <a:pPr algn="just"/>
                      <a:r>
                        <a:rPr lang="en-US" sz="2000" kern="1200" dirty="0" smtClean="0">
                          <a:solidFill>
                            <a:schemeClr val="dk1"/>
                          </a:solidFill>
                          <a:latin typeface="+mn-lt"/>
                          <a:ea typeface="+mn-ea"/>
                          <a:cs typeface="+mn-cs"/>
                        </a:rPr>
                        <a:t>Role </a:t>
                      </a:r>
                      <a:r>
                        <a:rPr lang="en-US" sz="2000" kern="1200" dirty="0" err="1" smtClean="0">
                          <a:solidFill>
                            <a:schemeClr val="dk1"/>
                          </a:solidFill>
                          <a:latin typeface="+mn-lt"/>
                          <a:ea typeface="+mn-ea"/>
                          <a:cs typeface="+mn-cs"/>
                        </a:rPr>
                        <a:t>diﬀerentiation</a:t>
                      </a:r>
                      <a:r>
                        <a:rPr lang="en-US" sz="2000" kern="1200" dirty="0" smtClean="0">
                          <a:solidFill>
                            <a:schemeClr val="dk1"/>
                          </a:solidFill>
                          <a:latin typeface="+mn-lt"/>
                          <a:ea typeface="+mn-ea"/>
                          <a:cs typeface="+mn-cs"/>
                        </a:rPr>
                        <a:t>: there is clear role</a:t>
                      </a:r>
                      <a:r>
                        <a:rPr lang="id-ID" sz="2000" kern="1200" baseline="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diﬀerentiation</a:t>
                      </a:r>
                      <a:r>
                        <a:rPr lang="id-ID" sz="2000" kern="1200" baseline="0" dirty="0" smtClean="0">
                          <a:solidFill>
                            <a:schemeClr val="dk1"/>
                          </a:solidFill>
                          <a:latin typeface="+mn-lt"/>
                          <a:ea typeface="+mn-ea"/>
                          <a:cs typeface="+mn-cs"/>
                        </a:rPr>
                        <a:t> </a:t>
                      </a:r>
                      <a:r>
                        <a:rPr lang="en-US" sz="2000" kern="1200" dirty="0" smtClean="0">
                          <a:solidFill>
                            <a:schemeClr val="dk1"/>
                          </a:solidFill>
                          <a:latin typeface="+mn-lt"/>
                          <a:ea typeface="+mn-ea"/>
                          <a:cs typeface="+mn-cs"/>
                        </a:rPr>
                        <a:t>between </a:t>
                      </a:r>
                      <a:r>
                        <a:rPr lang="en-US" sz="2000" kern="1200" dirty="0" err="1" smtClean="0">
                          <a:solidFill>
                            <a:schemeClr val="dk1"/>
                          </a:solidFill>
                          <a:latin typeface="+mn-lt"/>
                          <a:ea typeface="+mn-ea"/>
                          <a:cs typeface="+mn-cs"/>
                        </a:rPr>
                        <a:t>interactants</a:t>
                      </a:r>
                      <a:r>
                        <a:rPr lang="en-US" sz="2000" kern="1200" dirty="0" smtClean="0">
                          <a:solidFill>
                            <a:schemeClr val="dk1"/>
                          </a:solidFill>
                          <a:latin typeface="+mn-lt"/>
                          <a:ea typeface="+mn-ea"/>
                          <a:cs typeface="+mn-cs"/>
                        </a:rPr>
                        <a:t> (for example,</a:t>
                      </a:r>
                      <a:r>
                        <a:rPr lang="id-ID" sz="2000" kern="1200" baseline="0" dirty="0" smtClean="0">
                          <a:solidFill>
                            <a:schemeClr val="dk1"/>
                          </a:solidFill>
                          <a:latin typeface="+mn-lt"/>
                          <a:ea typeface="+mn-ea"/>
                          <a:cs typeface="+mn-cs"/>
                        </a:rPr>
                        <a:t> </a:t>
                      </a:r>
                      <a:r>
                        <a:rPr lang="en-US" sz="2000" kern="1200" dirty="0" smtClean="0">
                          <a:solidFill>
                            <a:schemeClr val="dk1"/>
                          </a:solidFill>
                          <a:latin typeface="+mn-lt"/>
                          <a:ea typeface="+mn-ea"/>
                          <a:cs typeface="+mn-cs"/>
                        </a:rPr>
                        <a:t>in doctor–patient interactions), which results</a:t>
                      </a:r>
                      <a:r>
                        <a:rPr lang="id-ID" sz="2000" kern="1200" baseline="0" dirty="0" smtClean="0">
                          <a:solidFill>
                            <a:schemeClr val="dk1"/>
                          </a:solidFill>
                          <a:latin typeface="+mn-lt"/>
                          <a:ea typeface="+mn-ea"/>
                          <a:cs typeface="+mn-cs"/>
                        </a:rPr>
                        <a:t> </a:t>
                      </a:r>
                      <a:r>
                        <a:rPr lang="en-US" sz="2000" kern="1200" dirty="0" smtClean="0">
                          <a:solidFill>
                            <a:schemeClr val="dk1"/>
                          </a:solidFill>
                          <a:latin typeface="+mn-lt"/>
                          <a:ea typeface="+mn-ea"/>
                          <a:cs typeface="+mn-cs"/>
                        </a:rPr>
                        <a:t>in greater topic control</a:t>
                      </a:r>
                      <a:endParaRPr lang="en-US" sz="2000" dirty="0"/>
                    </a:p>
                  </a:txBody>
                  <a:tcPr/>
                </a:tc>
              </a:tr>
              <a:tr h="1215818">
                <a:tc>
                  <a:txBody>
                    <a:bodyPr/>
                    <a:lstStyle/>
                    <a:p>
                      <a:pPr algn="just"/>
                      <a:r>
                        <a:rPr lang="en-US" sz="2000" kern="1200" dirty="0" smtClean="0">
                          <a:solidFill>
                            <a:schemeClr val="dk1"/>
                          </a:solidFill>
                          <a:latin typeface="+mn-lt"/>
                          <a:ea typeface="+mn-ea"/>
                          <a:cs typeface="+mn-cs"/>
                        </a:rPr>
                        <a:t>Conversations are open-ended and can continue</a:t>
                      </a:r>
                      <a:r>
                        <a:rPr lang="id-ID" sz="2000" kern="1200" baseline="0" dirty="0" smtClean="0">
                          <a:solidFill>
                            <a:schemeClr val="dk1"/>
                          </a:solidFill>
                          <a:latin typeface="+mn-lt"/>
                          <a:ea typeface="+mn-ea"/>
                          <a:cs typeface="+mn-cs"/>
                        </a:rPr>
                        <a:t> </a:t>
                      </a:r>
                      <a:r>
                        <a:rPr lang="en-US" sz="2000" kern="1200" dirty="0" smtClean="0">
                          <a:solidFill>
                            <a:schemeClr val="dk1"/>
                          </a:solidFill>
                          <a:latin typeface="+mn-lt"/>
                          <a:ea typeface="+mn-ea"/>
                          <a:cs typeface="+mn-cs"/>
                        </a:rPr>
                        <a:t>for hours; it is in the process of talking</a:t>
                      </a:r>
                      <a:r>
                        <a:rPr lang="id-ID" sz="2000" kern="1200" baseline="0" dirty="0" smtClean="0">
                          <a:solidFill>
                            <a:schemeClr val="dk1"/>
                          </a:solidFill>
                          <a:latin typeface="+mn-lt"/>
                          <a:ea typeface="+mn-ea"/>
                          <a:cs typeface="+mn-cs"/>
                        </a:rPr>
                        <a:t> </a:t>
                      </a:r>
                      <a:r>
                        <a:rPr lang="en-US" sz="2000" kern="1200" dirty="0" smtClean="0">
                          <a:solidFill>
                            <a:schemeClr val="dk1"/>
                          </a:solidFill>
                          <a:latin typeface="+mn-lt"/>
                          <a:ea typeface="+mn-ea"/>
                          <a:cs typeface="+mn-cs"/>
                        </a:rPr>
                        <a:t>that we explore our social relationships</a:t>
                      </a:r>
                      <a:endParaRPr lang="en-US" sz="2000" dirty="0"/>
                    </a:p>
                  </a:txBody>
                  <a:tcPr/>
                </a:tc>
                <a:tc>
                  <a:txBody>
                    <a:bodyPr/>
                    <a:lstStyle/>
                    <a:p>
                      <a:pPr algn="just"/>
                      <a:r>
                        <a:rPr lang="en-US" sz="2000" kern="1200" dirty="0" smtClean="0">
                          <a:solidFill>
                            <a:schemeClr val="dk1"/>
                          </a:solidFill>
                          <a:latin typeface="+mn-lt"/>
                          <a:ea typeface="+mn-ea"/>
                          <a:cs typeface="+mn-cs"/>
                        </a:rPr>
                        <a:t>Formal conversations are closed; once the</a:t>
                      </a:r>
                      <a:r>
                        <a:rPr lang="id-ID" sz="2000" kern="1200" baseline="0" dirty="0" smtClean="0">
                          <a:solidFill>
                            <a:schemeClr val="dk1"/>
                          </a:solidFill>
                          <a:latin typeface="+mn-lt"/>
                          <a:ea typeface="+mn-ea"/>
                          <a:cs typeface="+mn-cs"/>
                        </a:rPr>
                        <a:t> </a:t>
                      </a:r>
                      <a:r>
                        <a:rPr lang="en-US" sz="2000" kern="1200" dirty="0" smtClean="0">
                          <a:solidFill>
                            <a:schemeClr val="dk1"/>
                          </a:solidFill>
                          <a:latin typeface="+mn-lt"/>
                          <a:ea typeface="+mn-ea"/>
                          <a:cs typeface="+mn-cs"/>
                        </a:rPr>
                        <a:t>task is achieved, interaction ends</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id-ID" sz="3600" b="1" dirty="0" smtClean="0"/>
              <a:t>3. Lexical Patterns in Spoken Language</a:t>
            </a:r>
            <a:endParaRPr lang="en-US" sz="3600" b="1" dirty="0"/>
          </a:p>
        </p:txBody>
      </p:sp>
      <p:sp>
        <p:nvSpPr>
          <p:cNvPr id="3" name="Content Placeholder 2"/>
          <p:cNvSpPr>
            <a:spLocks noGrp="1"/>
          </p:cNvSpPr>
          <p:nvPr>
            <p:ph idx="1"/>
          </p:nvPr>
        </p:nvSpPr>
        <p:spPr>
          <a:xfrm>
            <a:off x="357158" y="1214422"/>
            <a:ext cx="8429684" cy="5214974"/>
          </a:xfrm>
        </p:spPr>
        <p:txBody>
          <a:bodyPr>
            <a:normAutofit fontScale="92500" lnSpcReduction="20000"/>
          </a:bodyPr>
          <a:lstStyle/>
          <a:p>
            <a:r>
              <a:rPr lang="id-ID" dirty="0" smtClean="0"/>
              <a:t>Speakers make their lexical </a:t>
            </a:r>
            <a:r>
              <a:rPr lang="id-ID" dirty="0" smtClean="0"/>
              <a:t>choices.</a:t>
            </a:r>
            <a:endParaRPr lang="id-ID" dirty="0" smtClean="0"/>
          </a:p>
          <a:p>
            <a:r>
              <a:rPr lang="id-ID" dirty="0" smtClean="0"/>
              <a:t>Listeners receive and interprete </a:t>
            </a:r>
            <a:r>
              <a:rPr lang="id-ID" dirty="0" smtClean="0"/>
              <a:t>them.</a:t>
            </a:r>
            <a:endParaRPr lang="id-ID" dirty="0" smtClean="0"/>
          </a:p>
          <a:p>
            <a:r>
              <a:rPr lang="id-ID" dirty="0" smtClean="0"/>
              <a:t>The meaning is open to negotiation.</a:t>
            </a:r>
          </a:p>
          <a:p>
            <a:r>
              <a:rPr lang="id-ID" dirty="0" smtClean="0"/>
              <a:t>The lexical meaning comes out form the context.</a:t>
            </a:r>
          </a:p>
          <a:p>
            <a:pPr lvl="1"/>
            <a:r>
              <a:rPr lang="id-ID" dirty="0" smtClean="0"/>
              <a:t>E.g., agreed meaning emerges from the repetition or  synonym.</a:t>
            </a:r>
          </a:p>
          <a:p>
            <a:pPr marL="1165225">
              <a:buNone/>
            </a:pPr>
            <a:r>
              <a:rPr lang="en-US" sz="2600" dirty="0" smtClean="0"/>
              <a:t>SPEAKER 1: </a:t>
            </a:r>
            <a:r>
              <a:rPr lang="en-US" sz="2600" i="1" dirty="0" smtClean="0"/>
              <a:t>And then we went down to San Diego. Santa Barbara.</a:t>
            </a:r>
          </a:p>
          <a:p>
            <a:pPr marL="1165225">
              <a:buNone/>
            </a:pPr>
            <a:r>
              <a:rPr lang="en-US" sz="2600" dirty="0" smtClean="0"/>
              <a:t>SPEAKER 2: </a:t>
            </a:r>
            <a:r>
              <a:rPr lang="en-US" sz="2600" i="1" dirty="0" smtClean="0"/>
              <a:t>California. Lovely.</a:t>
            </a:r>
          </a:p>
          <a:p>
            <a:pPr marL="1165225">
              <a:buNone/>
            </a:pPr>
            <a:r>
              <a:rPr lang="en-US" sz="2600" dirty="0" smtClean="0"/>
              <a:t>SPEAKER 1: </a:t>
            </a:r>
            <a:r>
              <a:rPr lang="en-US" sz="2600" i="1" dirty="0" smtClean="0"/>
              <a:t>Yeah. Oh.</a:t>
            </a:r>
          </a:p>
          <a:p>
            <a:pPr marL="1165225">
              <a:buNone/>
            </a:pPr>
            <a:r>
              <a:rPr lang="en-US" sz="2600" dirty="0" smtClean="0"/>
              <a:t>SPEAKER 2: </a:t>
            </a:r>
            <a:r>
              <a:rPr lang="en-US" sz="2600" i="1" dirty="0" smtClean="0"/>
              <a:t>Yeah</a:t>
            </a:r>
            <a:r>
              <a:rPr lang="en-US" sz="2600" dirty="0" smtClean="0"/>
              <a:t>.</a:t>
            </a:r>
          </a:p>
          <a:p>
            <a:pPr marL="1165225">
              <a:buNone/>
            </a:pPr>
            <a:r>
              <a:rPr lang="en-US" sz="2600" dirty="0" smtClean="0"/>
              <a:t>SPEAKER 1: </a:t>
            </a:r>
            <a:r>
              <a:rPr lang="en-US" sz="2600" i="1" dirty="0" smtClean="0"/>
              <a:t>It was really </a:t>
            </a:r>
            <a:r>
              <a:rPr lang="en-US" sz="2600" b="1" i="1" u="sng" dirty="0" smtClean="0"/>
              <a:t>beautiful</a:t>
            </a:r>
            <a:r>
              <a:rPr lang="en-US" sz="2600" i="1" dirty="0" smtClean="0"/>
              <a:t>.</a:t>
            </a:r>
          </a:p>
          <a:p>
            <a:pPr marL="1165225">
              <a:buNone/>
            </a:pPr>
            <a:r>
              <a:rPr lang="en-US" sz="2600" dirty="0" smtClean="0"/>
              <a:t>SPEAKER 2: It’s</a:t>
            </a:r>
            <a:r>
              <a:rPr lang="id-ID" sz="2600" dirty="0" smtClean="0"/>
              <a:t> </a:t>
            </a:r>
            <a:r>
              <a:rPr lang="en-US" sz="2600" dirty="0" smtClean="0"/>
              <a:t>a</a:t>
            </a:r>
            <a:r>
              <a:rPr lang="id-ID" sz="2600" dirty="0" smtClean="0"/>
              <a:t> </a:t>
            </a:r>
            <a:r>
              <a:rPr lang="en-US" sz="2600" b="1" u="sng" dirty="0" smtClean="0"/>
              <a:t>beautiful</a:t>
            </a:r>
            <a:r>
              <a:rPr lang="en-US" sz="2600" dirty="0" smtClean="0"/>
              <a:t> place.</a:t>
            </a:r>
            <a:endParaRPr lang="en-US" sz="2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572560" cy="6286544"/>
          </a:xfrm>
        </p:spPr>
        <p:txBody>
          <a:bodyPr>
            <a:normAutofit fontScale="62500" lnSpcReduction="20000"/>
          </a:bodyPr>
          <a:lstStyle/>
          <a:p>
            <a:r>
              <a:rPr lang="id-ID" b="1" dirty="0" smtClean="0"/>
              <a:t>Agreed meaning with synonym</a:t>
            </a:r>
          </a:p>
          <a:p>
            <a:pPr marL="723900">
              <a:buNone/>
            </a:pPr>
            <a:r>
              <a:rPr lang="en-US" dirty="0" smtClean="0"/>
              <a:t>SPEAKER 1: </a:t>
            </a:r>
            <a:r>
              <a:rPr lang="en-US" i="1" dirty="0" smtClean="0"/>
              <a:t>Alice where did you get that skirt? Cos I </a:t>
            </a:r>
            <a:r>
              <a:rPr lang="id-ID" i="1" dirty="0" smtClean="0"/>
              <a:t> </a:t>
            </a:r>
            <a:r>
              <a:rPr lang="en-US" i="1" dirty="0" smtClean="0"/>
              <a:t>want one like that.</a:t>
            </a:r>
          </a:p>
          <a:p>
            <a:pPr marL="723900">
              <a:buNone/>
            </a:pPr>
            <a:r>
              <a:rPr lang="en-US" dirty="0" smtClean="0"/>
              <a:t>SPEAKER 2: </a:t>
            </a:r>
            <a:r>
              <a:rPr lang="en-US" i="1" dirty="0" smtClean="0"/>
              <a:t>Isn’t</a:t>
            </a:r>
            <a:r>
              <a:rPr lang="id-ID" i="1" dirty="0" smtClean="0"/>
              <a:t> </a:t>
            </a:r>
            <a:r>
              <a:rPr lang="en-US" i="1" dirty="0" smtClean="0"/>
              <a:t>it</a:t>
            </a:r>
            <a:r>
              <a:rPr lang="id-ID" i="1" dirty="0" smtClean="0"/>
              <a:t> </a:t>
            </a:r>
            <a:r>
              <a:rPr lang="en-US" b="1" i="1" u="sng" dirty="0" smtClean="0"/>
              <a:t>lovely</a:t>
            </a:r>
            <a:r>
              <a:rPr lang="en-US" i="1" dirty="0" smtClean="0"/>
              <a:t>?</a:t>
            </a:r>
          </a:p>
          <a:p>
            <a:pPr marL="723900">
              <a:buNone/>
            </a:pPr>
            <a:r>
              <a:rPr lang="en-US" dirty="0" smtClean="0"/>
              <a:t>SPEAKER 1: </a:t>
            </a:r>
            <a:r>
              <a:rPr lang="en-US" i="1" dirty="0" smtClean="0"/>
              <a:t>It’s</a:t>
            </a:r>
            <a:r>
              <a:rPr lang="id-ID" i="1" dirty="0" smtClean="0"/>
              <a:t> </a:t>
            </a:r>
            <a:r>
              <a:rPr lang="en-US" i="1" dirty="0" smtClean="0"/>
              <a:t>so</a:t>
            </a:r>
            <a:r>
              <a:rPr lang="id-ID" i="1" dirty="0" smtClean="0"/>
              <a:t> </a:t>
            </a:r>
            <a:r>
              <a:rPr lang="en-US" b="1" i="1" u="sng" dirty="0" smtClean="0"/>
              <a:t>nice</a:t>
            </a:r>
            <a:r>
              <a:rPr lang="en-US" i="1" dirty="0" smtClean="0"/>
              <a:t>.</a:t>
            </a:r>
          </a:p>
          <a:p>
            <a:pPr marL="723900">
              <a:buNone/>
            </a:pPr>
            <a:r>
              <a:rPr lang="en-US" dirty="0" smtClean="0"/>
              <a:t>SPEAKER 3: </a:t>
            </a:r>
            <a:r>
              <a:rPr lang="en-US" i="1" dirty="0" smtClean="0"/>
              <a:t>In Top</a:t>
            </a:r>
            <a:r>
              <a:rPr lang="id-ID" i="1" dirty="0" smtClean="0"/>
              <a:t> </a:t>
            </a:r>
            <a:r>
              <a:rPr lang="en-US" i="1" dirty="0" smtClean="0"/>
              <a:t>shop.</a:t>
            </a:r>
            <a:endParaRPr lang="id-ID" i="1" dirty="0" smtClean="0"/>
          </a:p>
          <a:p>
            <a:pPr marL="723900">
              <a:buNone/>
            </a:pPr>
            <a:r>
              <a:rPr lang="id-ID" dirty="0" smtClean="0"/>
              <a:t>This situation is </a:t>
            </a:r>
            <a:r>
              <a:rPr lang="en-US" dirty="0" smtClean="0"/>
              <a:t>known as ‘</a:t>
            </a:r>
            <a:r>
              <a:rPr lang="en-US" dirty="0" err="1" smtClean="0"/>
              <a:t>relexicalization</a:t>
            </a:r>
            <a:r>
              <a:rPr lang="en-US" dirty="0" smtClean="0"/>
              <a:t>’</a:t>
            </a:r>
            <a:r>
              <a:rPr lang="id-ID" dirty="0" smtClean="0"/>
              <a:t> </a:t>
            </a:r>
            <a:r>
              <a:rPr lang="en-US" dirty="0" smtClean="0"/>
              <a:t>(McCarthy, 1988).</a:t>
            </a:r>
            <a:endParaRPr lang="id-ID" dirty="0" smtClean="0"/>
          </a:p>
          <a:p>
            <a:pPr marL="723900">
              <a:buNone/>
            </a:pPr>
            <a:endParaRPr lang="id-ID" dirty="0" smtClean="0"/>
          </a:p>
          <a:p>
            <a:pPr marL="361950"/>
            <a:r>
              <a:rPr lang="id-ID" b="1" dirty="0" smtClean="0"/>
              <a:t>Complex forms – repetition and relexicalization</a:t>
            </a:r>
          </a:p>
          <a:p>
            <a:pPr marL="723900">
              <a:buNone/>
            </a:pPr>
            <a:r>
              <a:rPr lang="en-US" dirty="0" smtClean="0"/>
              <a:t>SPEAKER 1: </a:t>
            </a:r>
            <a:r>
              <a:rPr lang="en-US" i="1" dirty="0" smtClean="0"/>
              <a:t>Ooh. Look at the sky.</a:t>
            </a:r>
          </a:p>
          <a:p>
            <a:pPr marL="723900">
              <a:buNone/>
            </a:pPr>
            <a:r>
              <a:rPr lang="en-US" dirty="0" smtClean="0"/>
              <a:t>SPEAKER 2: </a:t>
            </a:r>
            <a:r>
              <a:rPr lang="en-US" i="1" dirty="0" smtClean="0"/>
              <a:t>Oh that’s </a:t>
            </a:r>
            <a:r>
              <a:rPr lang="en-US" b="1" i="1" u="sng" dirty="0" smtClean="0"/>
              <a:t>lovely</a:t>
            </a:r>
            <a:r>
              <a:rPr lang="en-US" i="1" dirty="0" smtClean="0"/>
              <a:t>.</a:t>
            </a:r>
          </a:p>
          <a:p>
            <a:pPr marL="723900">
              <a:buNone/>
            </a:pPr>
            <a:r>
              <a:rPr lang="en-US" dirty="0" smtClean="0"/>
              <a:t>SPEAKER 1: </a:t>
            </a:r>
            <a:r>
              <a:rPr lang="en-US" b="1" i="1" u="sng" dirty="0" smtClean="0"/>
              <a:t>Gorgeous</a:t>
            </a:r>
            <a:r>
              <a:rPr lang="en-US" i="1" dirty="0" smtClean="0"/>
              <a:t>. The sky is absolutely </a:t>
            </a:r>
            <a:r>
              <a:rPr lang="en-US" b="1" i="1" u="sng" dirty="0" smtClean="0"/>
              <a:t>beautiful</a:t>
            </a:r>
            <a:r>
              <a:rPr lang="en-US" i="1" dirty="0" smtClean="0"/>
              <a:t>.</a:t>
            </a:r>
          </a:p>
          <a:p>
            <a:pPr marL="723900">
              <a:buNone/>
            </a:pPr>
            <a:r>
              <a:rPr lang="en-US" dirty="0" smtClean="0"/>
              <a:t>SPEAKER 2: </a:t>
            </a:r>
            <a:r>
              <a:rPr lang="en-US" b="1" i="1" u="sng" dirty="0" smtClean="0"/>
              <a:t>Beautiful</a:t>
            </a:r>
            <a:r>
              <a:rPr lang="en-US" dirty="0" smtClean="0"/>
              <a:t>.</a:t>
            </a:r>
            <a:endParaRPr lang="id-ID" dirty="0" smtClean="0"/>
          </a:p>
          <a:p>
            <a:pPr marL="723900">
              <a:buNone/>
            </a:pPr>
            <a:endParaRPr lang="id-ID" dirty="0" smtClean="0"/>
          </a:p>
          <a:p>
            <a:pPr marL="723900">
              <a:buNone/>
            </a:pPr>
            <a:r>
              <a:rPr lang="id-ID" b="1" dirty="0" smtClean="0"/>
              <a:t>Complex forms – display of the opposites in the same utterance</a:t>
            </a:r>
            <a:endParaRPr lang="id-ID" dirty="0" smtClean="0"/>
          </a:p>
          <a:p>
            <a:pPr>
              <a:buNone/>
            </a:pPr>
            <a:r>
              <a:rPr lang="id-ID" dirty="0" smtClean="0"/>
              <a:t>	S</a:t>
            </a:r>
            <a:r>
              <a:rPr lang="en-US" dirty="0" smtClean="0"/>
              <a:t>PEAKER 1: </a:t>
            </a:r>
            <a:r>
              <a:rPr lang="en-US" i="1" dirty="0" smtClean="0"/>
              <a:t>I can take a bit of the burden </a:t>
            </a:r>
            <a:r>
              <a:rPr lang="en-US" i="1" dirty="0" err="1" smtClean="0"/>
              <a:t>oﬀ</a:t>
            </a:r>
            <a:r>
              <a:rPr lang="en-US" i="1" dirty="0" smtClean="0"/>
              <a:t> Jim. Sometimes it’s hard but I sometimes</a:t>
            </a:r>
            <a:r>
              <a:rPr lang="id-ID" i="1" dirty="0" smtClean="0"/>
              <a:t> </a:t>
            </a:r>
            <a:r>
              <a:rPr lang="en-US" i="1" dirty="0" smtClean="0"/>
              <a:t>really feel as though I’m bashing my head against a wall though.</a:t>
            </a:r>
          </a:p>
          <a:p>
            <a:pPr>
              <a:buNone/>
            </a:pPr>
            <a:r>
              <a:rPr lang="id-ID" dirty="0" smtClean="0"/>
              <a:t>	</a:t>
            </a:r>
            <a:r>
              <a:rPr lang="en-US" dirty="0" smtClean="0"/>
              <a:t>SPEAKER 2: </a:t>
            </a:r>
            <a:r>
              <a:rPr lang="en-US" i="1" dirty="0" smtClean="0"/>
              <a:t>Well it is it is </a:t>
            </a:r>
            <a:r>
              <a:rPr lang="en-US" b="1" i="1" u="sng" dirty="0" smtClean="0"/>
              <a:t>hard</a:t>
            </a:r>
            <a:r>
              <a:rPr lang="en-US" i="1" dirty="0" smtClean="0"/>
              <a:t> isn’t it. It’s </a:t>
            </a:r>
            <a:r>
              <a:rPr lang="en-US" b="1" i="1" u="sng" dirty="0" smtClean="0"/>
              <a:t>not easy </a:t>
            </a:r>
            <a:r>
              <a:rPr lang="en-US" i="1" dirty="0" smtClean="0"/>
              <a:t>to go forward.</a:t>
            </a:r>
            <a:endParaRPr lang="id-ID" i="1" dirty="0" smtClean="0"/>
          </a:p>
          <a:p>
            <a:pPr>
              <a:buNone/>
            </a:pPr>
            <a:endParaRPr lang="id-ID" i="1" dirty="0" smtClean="0"/>
          </a:p>
          <a:p>
            <a:pPr algn="just">
              <a:buNone/>
            </a:pPr>
            <a:r>
              <a:rPr lang="id-ID" dirty="0" smtClean="0"/>
              <a:t>It seems that meaning connections such as synonym and antonym are relevant to speaker’s mental lexicon  and become a strategy in creating meaning. This is a quick process to retrieve  particular words in conversation.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TotalTime>
  <Words>1555</Words>
  <Application>Microsoft Office PowerPoint</Application>
  <PresentationFormat>On-screen Show (4:3)</PresentationFormat>
  <Paragraphs>211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Psycholinguistics</vt:lpstr>
      <vt:lpstr>Outline</vt:lpstr>
      <vt:lpstr>1. The Definition of Discourse</vt:lpstr>
      <vt:lpstr>Slide 4</vt:lpstr>
      <vt:lpstr>2. Spoken and Written Discourse</vt:lpstr>
      <vt:lpstr>Slide 6</vt:lpstr>
      <vt:lpstr>2.1 Informal and Formal Spoken Discourse (McCarthy et. al, 2020)</vt:lpstr>
      <vt:lpstr>3. Lexical Patterns in Spoken Language</vt:lpstr>
      <vt:lpstr>Slide 9</vt:lpstr>
      <vt:lpstr>4. Approaches to Discourse Analysis</vt:lpstr>
      <vt:lpstr>4.1 Sociology Approaches </vt:lpstr>
      <vt:lpstr>Slide 12</vt:lpstr>
      <vt:lpstr>Slide 13</vt:lpstr>
      <vt:lpstr>Slide 14</vt:lpstr>
      <vt:lpstr>4.2 Sociolinguistic Approaches</vt:lpstr>
      <vt:lpstr>Slide 16</vt:lpstr>
      <vt:lpstr>4.3 Linguistic Approaches </vt:lpstr>
      <vt:lpstr>Slide 18</vt:lpstr>
      <vt:lpstr>Slide 19</vt:lpstr>
      <vt:lpstr>4.4 Critical discourse analysis </vt:lpstr>
      <vt:lpstr>Slide 21</vt:lpstr>
      <vt:lpstr>Conclusion</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Psycholinguistics</dc:title>
  <dc:creator>DEDY</dc:creator>
  <cp:lastModifiedBy>DEDY</cp:lastModifiedBy>
  <cp:revision>62</cp:revision>
  <dcterms:created xsi:type="dcterms:W3CDTF">2020-11-18T13:38:13Z</dcterms:created>
  <dcterms:modified xsi:type="dcterms:W3CDTF">2020-11-19T03:53:09Z</dcterms:modified>
</cp:coreProperties>
</file>