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sldIdLst>
    <p:sldId id="258" r:id="rId2"/>
    <p:sldId id="259" r:id="rId3"/>
    <p:sldId id="269" r:id="rId4"/>
    <p:sldId id="261" r:id="rId5"/>
    <p:sldId id="270" r:id="rId6"/>
    <p:sldId id="271" r:id="rId7"/>
    <p:sldId id="272" r:id="rId8"/>
    <p:sldId id="265" r:id="rId9"/>
    <p:sldId id="273" r:id="rId10"/>
    <p:sldId id="264" r:id="rId11"/>
    <p:sldId id="260" r:id="rId12"/>
    <p:sldId id="274" r:id="rId13"/>
    <p:sldId id="263"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88"/>
    <p:restoredTop sz="91479"/>
  </p:normalViewPr>
  <p:slideViewPr>
    <p:cSldViewPr snapToGrid="0">
      <p:cViewPr varScale="1">
        <p:scale>
          <a:sx n="81" d="100"/>
          <a:sy n="81" d="100"/>
        </p:scale>
        <p:origin x="192"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EAF11-1CE2-4C4F-B3F7-70B9F52714E3}"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D608131C-3B4B-491E-970D-6AC0B912425E}">
      <dgm:prSet/>
      <dgm:spPr/>
      <dgm:t>
        <a:bodyPr/>
        <a:lstStyle/>
        <a:p>
          <a:r>
            <a:rPr lang="en-US"/>
            <a:t>Geographical and social mobility</a:t>
          </a:r>
        </a:p>
      </dgm:t>
    </dgm:pt>
    <dgm:pt modelId="{0490AC43-AF87-4548-8680-A07260191955}" type="parTrans" cxnId="{5B28B7BF-4484-469D-9F9C-3EDFBD075340}">
      <dgm:prSet/>
      <dgm:spPr/>
      <dgm:t>
        <a:bodyPr/>
        <a:lstStyle/>
        <a:p>
          <a:endParaRPr lang="en-US"/>
        </a:p>
      </dgm:t>
    </dgm:pt>
    <dgm:pt modelId="{AAEFBA01-667B-4F42-AB99-DF694B441B6A}" type="sibTrans" cxnId="{5B28B7BF-4484-469D-9F9C-3EDFBD075340}">
      <dgm:prSet/>
      <dgm:spPr/>
      <dgm:t>
        <a:bodyPr/>
        <a:lstStyle/>
        <a:p>
          <a:endParaRPr lang="en-US"/>
        </a:p>
      </dgm:t>
    </dgm:pt>
    <dgm:pt modelId="{1CA30736-ABE0-4025-9DDE-DCADE200BD65}">
      <dgm:prSet/>
      <dgm:spPr/>
      <dgm:t>
        <a:bodyPr/>
        <a:lstStyle/>
        <a:p>
          <a:r>
            <a:rPr lang="en-US"/>
            <a:t>Gender and power</a:t>
          </a:r>
        </a:p>
      </dgm:t>
    </dgm:pt>
    <dgm:pt modelId="{9068F280-EA5D-45F8-91A7-7D0571622F05}" type="parTrans" cxnId="{E42BD61F-32AB-4154-9DCC-E8720FAE7880}">
      <dgm:prSet/>
      <dgm:spPr/>
      <dgm:t>
        <a:bodyPr/>
        <a:lstStyle/>
        <a:p>
          <a:endParaRPr lang="en-US"/>
        </a:p>
      </dgm:t>
    </dgm:pt>
    <dgm:pt modelId="{E9CD80E1-A1FE-413A-AEB6-C8D1316822AC}" type="sibTrans" cxnId="{E42BD61F-32AB-4154-9DCC-E8720FAE7880}">
      <dgm:prSet/>
      <dgm:spPr/>
      <dgm:t>
        <a:bodyPr/>
        <a:lstStyle/>
        <a:p>
          <a:endParaRPr lang="en-US"/>
        </a:p>
      </dgm:t>
    </dgm:pt>
    <dgm:pt modelId="{7AB14288-AFEE-44A5-87D9-18A17B6821E5}">
      <dgm:prSet/>
      <dgm:spPr/>
      <dgm:t>
        <a:bodyPr/>
        <a:lstStyle/>
        <a:p>
          <a:r>
            <a:rPr lang="en-US"/>
            <a:t>Age (older vs younger people)</a:t>
          </a:r>
        </a:p>
      </dgm:t>
    </dgm:pt>
    <dgm:pt modelId="{4B8CE126-ECFD-4B0C-8EDF-F765F26AF39A}" type="parTrans" cxnId="{52A7A7F6-4A22-4590-BC28-3C2FD857CCB8}">
      <dgm:prSet/>
      <dgm:spPr/>
      <dgm:t>
        <a:bodyPr/>
        <a:lstStyle/>
        <a:p>
          <a:endParaRPr lang="en-US"/>
        </a:p>
      </dgm:t>
    </dgm:pt>
    <dgm:pt modelId="{E720D39D-633B-456F-BE1F-5EF30223B735}" type="sibTrans" cxnId="{52A7A7F6-4A22-4590-BC28-3C2FD857CCB8}">
      <dgm:prSet/>
      <dgm:spPr/>
      <dgm:t>
        <a:bodyPr/>
        <a:lstStyle/>
        <a:p>
          <a:endParaRPr lang="en-US"/>
        </a:p>
      </dgm:t>
    </dgm:pt>
    <dgm:pt modelId="{AE91DEA9-2B46-435C-BA20-BAFF956B80BA}">
      <dgm:prSet/>
      <dgm:spPr/>
      <dgm:t>
        <a:bodyPr/>
        <a:lstStyle/>
        <a:p>
          <a:r>
            <a:rPr lang="en-US"/>
            <a:t>Audience (adjusting accents), that is called “</a:t>
          </a:r>
          <a:r>
            <a:rPr lang="en-US" b="1" i="1" u="sng"/>
            <a:t>accommodation</a:t>
          </a:r>
          <a:r>
            <a:rPr lang="en-US"/>
            <a:t>”</a:t>
          </a:r>
        </a:p>
      </dgm:t>
    </dgm:pt>
    <dgm:pt modelId="{CB9BFD71-E033-458D-BE20-7C3D6035E596}" type="parTrans" cxnId="{A277EC69-FF71-420C-8F53-30CCBCE054D8}">
      <dgm:prSet/>
      <dgm:spPr/>
      <dgm:t>
        <a:bodyPr/>
        <a:lstStyle/>
        <a:p>
          <a:endParaRPr lang="en-US"/>
        </a:p>
      </dgm:t>
    </dgm:pt>
    <dgm:pt modelId="{F31E4B27-F645-47B4-AA06-7165259A0DB3}" type="sibTrans" cxnId="{A277EC69-FF71-420C-8F53-30CCBCE054D8}">
      <dgm:prSet/>
      <dgm:spPr/>
      <dgm:t>
        <a:bodyPr/>
        <a:lstStyle/>
        <a:p>
          <a:endParaRPr lang="en-US"/>
        </a:p>
      </dgm:t>
    </dgm:pt>
    <dgm:pt modelId="{734C5DE8-0CF2-4055-A0F7-70CCE16C4EF3}">
      <dgm:prSet/>
      <dgm:spPr/>
      <dgm:t>
        <a:bodyPr/>
        <a:lstStyle/>
        <a:p>
          <a:r>
            <a:rPr lang="en-US"/>
            <a:t>Identity – personal, ethnic, geographical, political, family identities</a:t>
          </a:r>
        </a:p>
      </dgm:t>
    </dgm:pt>
    <dgm:pt modelId="{3908E084-800C-448D-AC3B-05F3FDC0EBFF}" type="parTrans" cxnId="{8567F1FE-3B84-4076-9A7D-6B08613C8CE4}">
      <dgm:prSet/>
      <dgm:spPr/>
      <dgm:t>
        <a:bodyPr/>
        <a:lstStyle/>
        <a:p>
          <a:endParaRPr lang="en-US"/>
        </a:p>
      </dgm:t>
    </dgm:pt>
    <dgm:pt modelId="{71966C97-F5F2-418D-86C9-078E8F7663A1}" type="sibTrans" cxnId="{8567F1FE-3B84-4076-9A7D-6B08613C8CE4}">
      <dgm:prSet/>
      <dgm:spPr/>
      <dgm:t>
        <a:bodyPr/>
        <a:lstStyle/>
        <a:p>
          <a:endParaRPr lang="en-US"/>
        </a:p>
      </dgm:t>
    </dgm:pt>
    <dgm:pt modelId="{6BEE7254-E7FA-4AFA-9197-35A473D58B7A}">
      <dgm:prSet/>
      <dgm:spPr/>
      <dgm:t>
        <a:bodyPr/>
        <a:lstStyle/>
        <a:p>
          <a:r>
            <a:rPr lang="en-US"/>
            <a:t>Social network relations – individuals within a social group</a:t>
          </a:r>
        </a:p>
      </dgm:t>
    </dgm:pt>
    <dgm:pt modelId="{683145E0-C599-4B06-AA7E-52EE452F1209}" type="parTrans" cxnId="{29E8D742-BE99-407A-8DD8-ECC776295751}">
      <dgm:prSet/>
      <dgm:spPr/>
      <dgm:t>
        <a:bodyPr/>
        <a:lstStyle/>
        <a:p>
          <a:endParaRPr lang="en-US"/>
        </a:p>
      </dgm:t>
    </dgm:pt>
    <dgm:pt modelId="{490D0970-2BA7-4A19-A31E-B0F80AE3EDAA}" type="sibTrans" cxnId="{29E8D742-BE99-407A-8DD8-ECC776295751}">
      <dgm:prSet/>
      <dgm:spPr/>
      <dgm:t>
        <a:bodyPr/>
        <a:lstStyle/>
        <a:p>
          <a:endParaRPr lang="en-US"/>
        </a:p>
      </dgm:t>
    </dgm:pt>
    <dgm:pt modelId="{49740F47-B26F-3045-B94E-56EA70FEB999}" type="pres">
      <dgm:prSet presAssocID="{501EAF11-1CE2-4C4F-B3F7-70B9F52714E3}" presName="Name0" presStyleCnt="0">
        <dgm:presLayoutVars>
          <dgm:dir/>
          <dgm:resizeHandles val="exact"/>
        </dgm:presLayoutVars>
      </dgm:prSet>
      <dgm:spPr/>
    </dgm:pt>
    <dgm:pt modelId="{8D7F472E-E020-214E-90FD-4259975E081C}" type="pres">
      <dgm:prSet presAssocID="{D608131C-3B4B-491E-970D-6AC0B912425E}" presName="node" presStyleLbl="node1" presStyleIdx="0" presStyleCnt="6">
        <dgm:presLayoutVars>
          <dgm:bulletEnabled val="1"/>
        </dgm:presLayoutVars>
      </dgm:prSet>
      <dgm:spPr/>
    </dgm:pt>
    <dgm:pt modelId="{C341924A-623C-2F4E-9F48-65C2A7F12189}" type="pres">
      <dgm:prSet presAssocID="{AAEFBA01-667B-4F42-AB99-DF694B441B6A}" presName="sibTrans" presStyleLbl="sibTrans1D1" presStyleIdx="0" presStyleCnt="5"/>
      <dgm:spPr/>
    </dgm:pt>
    <dgm:pt modelId="{C20C076E-5CB1-0342-B0D8-C89539268FA1}" type="pres">
      <dgm:prSet presAssocID="{AAEFBA01-667B-4F42-AB99-DF694B441B6A}" presName="connectorText" presStyleLbl="sibTrans1D1" presStyleIdx="0" presStyleCnt="5"/>
      <dgm:spPr/>
    </dgm:pt>
    <dgm:pt modelId="{72B71203-BBC1-0C4B-81E4-BBE54FAD9292}" type="pres">
      <dgm:prSet presAssocID="{1CA30736-ABE0-4025-9DDE-DCADE200BD65}" presName="node" presStyleLbl="node1" presStyleIdx="1" presStyleCnt="6">
        <dgm:presLayoutVars>
          <dgm:bulletEnabled val="1"/>
        </dgm:presLayoutVars>
      </dgm:prSet>
      <dgm:spPr/>
    </dgm:pt>
    <dgm:pt modelId="{A225BE06-FDCE-8A42-BB41-4C37FD711797}" type="pres">
      <dgm:prSet presAssocID="{E9CD80E1-A1FE-413A-AEB6-C8D1316822AC}" presName="sibTrans" presStyleLbl="sibTrans1D1" presStyleIdx="1" presStyleCnt="5"/>
      <dgm:spPr/>
    </dgm:pt>
    <dgm:pt modelId="{D4204620-4824-2944-AFE2-988ED21944E3}" type="pres">
      <dgm:prSet presAssocID="{E9CD80E1-A1FE-413A-AEB6-C8D1316822AC}" presName="connectorText" presStyleLbl="sibTrans1D1" presStyleIdx="1" presStyleCnt="5"/>
      <dgm:spPr/>
    </dgm:pt>
    <dgm:pt modelId="{4C8D13BF-40AF-164B-A347-4C287BFE294D}" type="pres">
      <dgm:prSet presAssocID="{7AB14288-AFEE-44A5-87D9-18A17B6821E5}" presName="node" presStyleLbl="node1" presStyleIdx="2" presStyleCnt="6">
        <dgm:presLayoutVars>
          <dgm:bulletEnabled val="1"/>
        </dgm:presLayoutVars>
      </dgm:prSet>
      <dgm:spPr/>
    </dgm:pt>
    <dgm:pt modelId="{EA2499FC-9B24-7D45-AF47-32BB7EF0D3CA}" type="pres">
      <dgm:prSet presAssocID="{E720D39D-633B-456F-BE1F-5EF30223B735}" presName="sibTrans" presStyleLbl="sibTrans1D1" presStyleIdx="2" presStyleCnt="5"/>
      <dgm:spPr/>
    </dgm:pt>
    <dgm:pt modelId="{0338890C-359A-0443-9592-6E566BCB957E}" type="pres">
      <dgm:prSet presAssocID="{E720D39D-633B-456F-BE1F-5EF30223B735}" presName="connectorText" presStyleLbl="sibTrans1D1" presStyleIdx="2" presStyleCnt="5"/>
      <dgm:spPr/>
    </dgm:pt>
    <dgm:pt modelId="{3BA3DFA4-A17C-2A48-8C1D-9AC637E15E52}" type="pres">
      <dgm:prSet presAssocID="{AE91DEA9-2B46-435C-BA20-BAFF956B80BA}" presName="node" presStyleLbl="node1" presStyleIdx="3" presStyleCnt="6">
        <dgm:presLayoutVars>
          <dgm:bulletEnabled val="1"/>
        </dgm:presLayoutVars>
      </dgm:prSet>
      <dgm:spPr/>
    </dgm:pt>
    <dgm:pt modelId="{6E4BCB04-63EF-C74A-8543-414FB31E2E2D}" type="pres">
      <dgm:prSet presAssocID="{F31E4B27-F645-47B4-AA06-7165259A0DB3}" presName="sibTrans" presStyleLbl="sibTrans1D1" presStyleIdx="3" presStyleCnt="5"/>
      <dgm:spPr/>
    </dgm:pt>
    <dgm:pt modelId="{9426580D-8150-B04C-B633-9BF161744136}" type="pres">
      <dgm:prSet presAssocID="{F31E4B27-F645-47B4-AA06-7165259A0DB3}" presName="connectorText" presStyleLbl="sibTrans1D1" presStyleIdx="3" presStyleCnt="5"/>
      <dgm:spPr/>
    </dgm:pt>
    <dgm:pt modelId="{FB6024DD-8A07-454E-B37D-54E2879AE361}" type="pres">
      <dgm:prSet presAssocID="{734C5DE8-0CF2-4055-A0F7-70CCE16C4EF3}" presName="node" presStyleLbl="node1" presStyleIdx="4" presStyleCnt="6">
        <dgm:presLayoutVars>
          <dgm:bulletEnabled val="1"/>
        </dgm:presLayoutVars>
      </dgm:prSet>
      <dgm:spPr/>
    </dgm:pt>
    <dgm:pt modelId="{BC06E39B-E52A-EB43-B408-943FA8C9D77E}" type="pres">
      <dgm:prSet presAssocID="{71966C97-F5F2-418D-86C9-078E8F7663A1}" presName="sibTrans" presStyleLbl="sibTrans1D1" presStyleIdx="4" presStyleCnt="5"/>
      <dgm:spPr/>
    </dgm:pt>
    <dgm:pt modelId="{85B9A8FE-CF53-C449-A816-C7C8CE823CA9}" type="pres">
      <dgm:prSet presAssocID="{71966C97-F5F2-418D-86C9-078E8F7663A1}" presName="connectorText" presStyleLbl="sibTrans1D1" presStyleIdx="4" presStyleCnt="5"/>
      <dgm:spPr/>
    </dgm:pt>
    <dgm:pt modelId="{70C2F2C9-2778-5D41-A017-6C60D3E311E9}" type="pres">
      <dgm:prSet presAssocID="{6BEE7254-E7FA-4AFA-9197-35A473D58B7A}" presName="node" presStyleLbl="node1" presStyleIdx="5" presStyleCnt="6">
        <dgm:presLayoutVars>
          <dgm:bulletEnabled val="1"/>
        </dgm:presLayoutVars>
      </dgm:prSet>
      <dgm:spPr/>
    </dgm:pt>
  </dgm:ptLst>
  <dgm:cxnLst>
    <dgm:cxn modelId="{E42BD61F-32AB-4154-9DCC-E8720FAE7880}" srcId="{501EAF11-1CE2-4C4F-B3F7-70B9F52714E3}" destId="{1CA30736-ABE0-4025-9DDE-DCADE200BD65}" srcOrd="1" destOrd="0" parTransId="{9068F280-EA5D-45F8-91A7-7D0571622F05}" sibTransId="{E9CD80E1-A1FE-413A-AEB6-C8D1316822AC}"/>
    <dgm:cxn modelId="{86D30722-0773-1646-A25F-E35B5E6C5EDA}" type="presOf" srcId="{E720D39D-633B-456F-BE1F-5EF30223B735}" destId="{EA2499FC-9B24-7D45-AF47-32BB7EF0D3CA}" srcOrd="0" destOrd="0" presId="urn:microsoft.com/office/officeart/2016/7/layout/RepeatingBendingProcessNew"/>
    <dgm:cxn modelId="{870DBF24-39D2-034A-9815-6FA8DB4C6F7C}" type="presOf" srcId="{6BEE7254-E7FA-4AFA-9197-35A473D58B7A}" destId="{70C2F2C9-2778-5D41-A017-6C60D3E311E9}" srcOrd="0" destOrd="0" presId="urn:microsoft.com/office/officeart/2016/7/layout/RepeatingBendingProcessNew"/>
    <dgm:cxn modelId="{A35BD824-717C-1842-8FF8-BB4B8CDADD75}" type="presOf" srcId="{D608131C-3B4B-491E-970D-6AC0B912425E}" destId="{8D7F472E-E020-214E-90FD-4259975E081C}" srcOrd="0" destOrd="0" presId="urn:microsoft.com/office/officeart/2016/7/layout/RepeatingBendingProcessNew"/>
    <dgm:cxn modelId="{F0BA2A40-CDAF-4940-9B7E-CF7AB96C6EFE}" type="presOf" srcId="{E720D39D-633B-456F-BE1F-5EF30223B735}" destId="{0338890C-359A-0443-9592-6E566BCB957E}" srcOrd="1" destOrd="0" presId="urn:microsoft.com/office/officeart/2016/7/layout/RepeatingBendingProcessNew"/>
    <dgm:cxn modelId="{29E8D742-BE99-407A-8DD8-ECC776295751}" srcId="{501EAF11-1CE2-4C4F-B3F7-70B9F52714E3}" destId="{6BEE7254-E7FA-4AFA-9197-35A473D58B7A}" srcOrd="5" destOrd="0" parTransId="{683145E0-C599-4B06-AA7E-52EE452F1209}" sibTransId="{490D0970-2BA7-4A19-A31E-B0F80AE3EDAA}"/>
    <dgm:cxn modelId="{8AC1B448-A11D-9E48-9C9E-45FBA34D446E}" type="presOf" srcId="{71966C97-F5F2-418D-86C9-078E8F7663A1}" destId="{85B9A8FE-CF53-C449-A816-C7C8CE823CA9}" srcOrd="1" destOrd="0" presId="urn:microsoft.com/office/officeart/2016/7/layout/RepeatingBendingProcessNew"/>
    <dgm:cxn modelId="{A2FDC259-49EA-2045-AE97-76B3D5E7A6ED}" type="presOf" srcId="{E9CD80E1-A1FE-413A-AEB6-C8D1316822AC}" destId="{A225BE06-FDCE-8A42-BB41-4C37FD711797}" srcOrd="0" destOrd="0" presId="urn:microsoft.com/office/officeart/2016/7/layout/RepeatingBendingProcessNew"/>
    <dgm:cxn modelId="{147C6162-E47E-D24F-8DC7-57D70429CB03}" type="presOf" srcId="{AE91DEA9-2B46-435C-BA20-BAFF956B80BA}" destId="{3BA3DFA4-A17C-2A48-8C1D-9AC637E15E52}" srcOrd="0" destOrd="0" presId="urn:microsoft.com/office/officeart/2016/7/layout/RepeatingBendingProcessNew"/>
    <dgm:cxn modelId="{11888067-82C3-ED4C-B230-73E8FA2AA4AC}" type="presOf" srcId="{734C5DE8-0CF2-4055-A0F7-70CCE16C4EF3}" destId="{FB6024DD-8A07-454E-B37D-54E2879AE361}" srcOrd="0" destOrd="0" presId="urn:microsoft.com/office/officeart/2016/7/layout/RepeatingBendingProcessNew"/>
    <dgm:cxn modelId="{4FAD6A69-7833-DB40-A1AF-76DD53303F65}" type="presOf" srcId="{AAEFBA01-667B-4F42-AB99-DF694B441B6A}" destId="{C20C076E-5CB1-0342-B0D8-C89539268FA1}" srcOrd="1" destOrd="0" presId="urn:microsoft.com/office/officeart/2016/7/layout/RepeatingBendingProcessNew"/>
    <dgm:cxn modelId="{A277EC69-FF71-420C-8F53-30CCBCE054D8}" srcId="{501EAF11-1CE2-4C4F-B3F7-70B9F52714E3}" destId="{AE91DEA9-2B46-435C-BA20-BAFF956B80BA}" srcOrd="3" destOrd="0" parTransId="{CB9BFD71-E033-458D-BE20-7C3D6035E596}" sibTransId="{F31E4B27-F645-47B4-AA06-7165259A0DB3}"/>
    <dgm:cxn modelId="{5786B88A-4492-504D-98D1-8DE0DA330EC6}" type="presOf" srcId="{F31E4B27-F645-47B4-AA06-7165259A0DB3}" destId="{6E4BCB04-63EF-C74A-8543-414FB31E2E2D}" srcOrd="0" destOrd="0" presId="urn:microsoft.com/office/officeart/2016/7/layout/RepeatingBendingProcessNew"/>
    <dgm:cxn modelId="{E281279D-90AE-A244-AF36-CBC787F22685}" type="presOf" srcId="{501EAF11-1CE2-4C4F-B3F7-70B9F52714E3}" destId="{49740F47-B26F-3045-B94E-56EA70FEB999}" srcOrd="0" destOrd="0" presId="urn:microsoft.com/office/officeart/2016/7/layout/RepeatingBendingProcessNew"/>
    <dgm:cxn modelId="{DD0F599E-032D-8B48-BF72-F2A37D7857CC}" type="presOf" srcId="{E9CD80E1-A1FE-413A-AEB6-C8D1316822AC}" destId="{D4204620-4824-2944-AFE2-988ED21944E3}" srcOrd="1" destOrd="0" presId="urn:microsoft.com/office/officeart/2016/7/layout/RepeatingBendingProcessNew"/>
    <dgm:cxn modelId="{58CA97A3-65E0-2044-9C23-80342ACE4341}" type="presOf" srcId="{F31E4B27-F645-47B4-AA06-7165259A0DB3}" destId="{9426580D-8150-B04C-B633-9BF161744136}" srcOrd="1" destOrd="0" presId="urn:microsoft.com/office/officeart/2016/7/layout/RepeatingBendingProcessNew"/>
    <dgm:cxn modelId="{F155B6AA-CE99-1349-BCE3-80333C1A1D99}" type="presOf" srcId="{7AB14288-AFEE-44A5-87D9-18A17B6821E5}" destId="{4C8D13BF-40AF-164B-A347-4C287BFE294D}" srcOrd="0" destOrd="0" presId="urn:microsoft.com/office/officeart/2016/7/layout/RepeatingBendingProcessNew"/>
    <dgm:cxn modelId="{68DA09AF-49B9-E744-954A-899A054A0D2E}" type="presOf" srcId="{71966C97-F5F2-418D-86C9-078E8F7663A1}" destId="{BC06E39B-E52A-EB43-B408-943FA8C9D77E}" srcOrd="0" destOrd="0" presId="urn:microsoft.com/office/officeart/2016/7/layout/RepeatingBendingProcessNew"/>
    <dgm:cxn modelId="{5B28B7BF-4484-469D-9F9C-3EDFBD075340}" srcId="{501EAF11-1CE2-4C4F-B3F7-70B9F52714E3}" destId="{D608131C-3B4B-491E-970D-6AC0B912425E}" srcOrd="0" destOrd="0" parTransId="{0490AC43-AF87-4548-8680-A07260191955}" sibTransId="{AAEFBA01-667B-4F42-AB99-DF694B441B6A}"/>
    <dgm:cxn modelId="{E998D6D2-44BF-A94D-83CD-7861AAC7444F}" type="presOf" srcId="{1CA30736-ABE0-4025-9DDE-DCADE200BD65}" destId="{72B71203-BBC1-0C4B-81E4-BBE54FAD9292}" srcOrd="0" destOrd="0" presId="urn:microsoft.com/office/officeart/2016/7/layout/RepeatingBendingProcessNew"/>
    <dgm:cxn modelId="{84590AE2-6E25-DD4E-BA2B-712B5DE9D60A}" type="presOf" srcId="{AAEFBA01-667B-4F42-AB99-DF694B441B6A}" destId="{C341924A-623C-2F4E-9F48-65C2A7F12189}" srcOrd="0" destOrd="0" presId="urn:microsoft.com/office/officeart/2016/7/layout/RepeatingBendingProcessNew"/>
    <dgm:cxn modelId="{52A7A7F6-4A22-4590-BC28-3C2FD857CCB8}" srcId="{501EAF11-1CE2-4C4F-B3F7-70B9F52714E3}" destId="{7AB14288-AFEE-44A5-87D9-18A17B6821E5}" srcOrd="2" destOrd="0" parTransId="{4B8CE126-ECFD-4B0C-8EDF-F765F26AF39A}" sibTransId="{E720D39D-633B-456F-BE1F-5EF30223B735}"/>
    <dgm:cxn modelId="{8567F1FE-3B84-4076-9A7D-6B08613C8CE4}" srcId="{501EAF11-1CE2-4C4F-B3F7-70B9F52714E3}" destId="{734C5DE8-0CF2-4055-A0F7-70CCE16C4EF3}" srcOrd="4" destOrd="0" parTransId="{3908E084-800C-448D-AC3B-05F3FDC0EBFF}" sibTransId="{71966C97-F5F2-418D-86C9-078E8F7663A1}"/>
    <dgm:cxn modelId="{BC9E5E8C-4069-A341-96B3-947A1F3F81A3}" type="presParOf" srcId="{49740F47-B26F-3045-B94E-56EA70FEB999}" destId="{8D7F472E-E020-214E-90FD-4259975E081C}" srcOrd="0" destOrd="0" presId="urn:microsoft.com/office/officeart/2016/7/layout/RepeatingBendingProcessNew"/>
    <dgm:cxn modelId="{FE7B1FA9-8772-2046-811E-6B7CD0FF6DF9}" type="presParOf" srcId="{49740F47-B26F-3045-B94E-56EA70FEB999}" destId="{C341924A-623C-2F4E-9F48-65C2A7F12189}" srcOrd="1" destOrd="0" presId="urn:microsoft.com/office/officeart/2016/7/layout/RepeatingBendingProcessNew"/>
    <dgm:cxn modelId="{0239BB3A-CFE1-C340-9E80-B567AF58AF5C}" type="presParOf" srcId="{C341924A-623C-2F4E-9F48-65C2A7F12189}" destId="{C20C076E-5CB1-0342-B0D8-C89539268FA1}" srcOrd="0" destOrd="0" presId="urn:microsoft.com/office/officeart/2016/7/layout/RepeatingBendingProcessNew"/>
    <dgm:cxn modelId="{2F5DBAF6-83AA-F946-9096-2AE47D9A48C8}" type="presParOf" srcId="{49740F47-B26F-3045-B94E-56EA70FEB999}" destId="{72B71203-BBC1-0C4B-81E4-BBE54FAD9292}" srcOrd="2" destOrd="0" presId="urn:microsoft.com/office/officeart/2016/7/layout/RepeatingBendingProcessNew"/>
    <dgm:cxn modelId="{A548B05D-7090-744E-9A81-AF9CAD9BEB8C}" type="presParOf" srcId="{49740F47-B26F-3045-B94E-56EA70FEB999}" destId="{A225BE06-FDCE-8A42-BB41-4C37FD711797}" srcOrd="3" destOrd="0" presId="urn:microsoft.com/office/officeart/2016/7/layout/RepeatingBendingProcessNew"/>
    <dgm:cxn modelId="{B5BD675A-4D36-FF41-B62A-E5310EFC4AFE}" type="presParOf" srcId="{A225BE06-FDCE-8A42-BB41-4C37FD711797}" destId="{D4204620-4824-2944-AFE2-988ED21944E3}" srcOrd="0" destOrd="0" presId="urn:microsoft.com/office/officeart/2016/7/layout/RepeatingBendingProcessNew"/>
    <dgm:cxn modelId="{CC63C38A-270F-A74B-901B-BEBF66ED1CD2}" type="presParOf" srcId="{49740F47-B26F-3045-B94E-56EA70FEB999}" destId="{4C8D13BF-40AF-164B-A347-4C287BFE294D}" srcOrd="4" destOrd="0" presId="urn:microsoft.com/office/officeart/2016/7/layout/RepeatingBendingProcessNew"/>
    <dgm:cxn modelId="{6FE53D46-754C-4841-9FF6-C1FC768CC4DF}" type="presParOf" srcId="{49740F47-B26F-3045-B94E-56EA70FEB999}" destId="{EA2499FC-9B24-7D45-AF47-32BB7EF0D3CA}" srcOrd="5" destOrd="0" presId="urn:microsoft.com/office/officeart/2016/7/layout/RepeatingBendingProcessNew"/>
    <dgm:cxn modelId="{5DBDDA1F-A655-D244-A843-30B6FC4EE8AB}" type="presParOf" srcId="{EA2499FC-9B24-7D45-AF47-32BB7EF0D3CA}" destId="{0338890C-359A-0443-9592-6E566BCB957E}" srcOrd="0" destOrd="0" presId="urn:microsoft.com/office/officeart/2016/7/layout/RepeatingBendingProcessNew"/>
    <dgm:cxn modelId="{695CD88E-7F28-8241-A4DC-C9763B9143E6}" type="presParOf" srcId="{49740F47-B26F-3045-B94E-56EA70FEB999}" destId="{3BA3DFA4-A17C-2A48-8C1D-9AC637E15E52}" srcOrd="6" destOrd="0" presId="urn:microsoft.com/office/officeart/2016/7/layout/RepeatingBendingProcessNew"/>
    <dgm:cxn modelId="{20EAA292-7C1A-6040-ADEC-F06874198A39}" type="presParOf" srcId="{49740F47-B26F-3045-B94E-56EA70FEB999}" destId="{6E4BCB04-63EF-C74A-8543-414FB31E2E2D}" srcOrd="7" destOrd="0" presId="urn:microsoft.com/office/officeart/2016/7/layout/RepeatingBendingProcessNew"/>
    <dgm:cxn modelId="{1F014DAB-FAEA-4742-8E84-5434936E024C}" type="presParOf" srcId="{6E4BCB04-63EF-C74A-8543-414FB31E2E2D}" destId="{9426580D-8150-B04C-B633-9BF161744136}" srcOrd="0" destOrd="0" presId="urn:microsoft.com/office/officeart/2016/7/layout/RepeatingBendingProcessNew"/>
    <dgm:cxn modelId="{079FE36B-FFAA-FF42-865C-A2AFCEBAEE7C}" type="presParOf" srcId="{49740F47-B26F-3045-B94E-56EA70FEB999}" destId="{FB6024DD-8A07-454E-B37D-54E2879AE361}" srcOrd="8" destOrd="0" presId="urn:microsoft.com/office/officeart/2016/7/layout/RepeatingBendingProcessNew"/>
    <dgm:cxn modelId="{DAB68DA3-7406-2D4C-BADF-C37C56F48E25}" type="presParOf" srcId="{49740F47-B26F-3045-B94E-56EA70FEB999}" destId="{BC06E39B-E52A-EB43-B408-943FA8C9D77E}" srcOrd="9" destOrd="0" presId="urn:microsoft.com/office/officeart/2016/7/layout/RepeatingBendingProcessNew"/>
    <dgm:cxn modelId="{B9D86A4A-3738-AA41-8670-2B2DB0BA3F8A}" type="presParOf" srcId="{BC06E39B-E52A-EB43-B408-943FA8C9D77E}" destId="{85B9A8FE-CF53-C449-A816-C7C8CE823CA9}" srcOrd="0" destOrd="0" presId="urn:microsoft.com/office/officeart/2016/7/layout/RepeatingBendingProcessNew"/>
    <dgm:cxn modelId="{52AEADC1-D16C-9744-9832-B4B5AFE3B0F0}" type="presParOf" srcId="{49740F47-B26F-3045-B94E-56EA70FEB999}" destId="{70C2F2C9-2778-5D41-A017-6C60D3E311E9}"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1924A-623C-2F4E-9F48-65C2A7F12189}">
      <dsp:nvSpPr>
        <dsp:cNvPr id="0" name=""/>
        <dsp:cNvSpPr/>
      </dsp:nvSpPr>
      <dsp:spPr>
        <a:xfrm>
          <a:off x="2614981" y="709129"/>
          <a:ext cx="546965" cy="91440"/>
        </a:xfrm>
        <a:custGeom>
          <a:avLst/>
          <a:gdLst/>
          <a:ahLst/>
          <a:cxnLst/>
          <a:rect l="0" t="0" r="0" b="0"/>
          <a:pathLst>
            <a:path>
              <a:moveTo>
                <a:pt x="0" y="45720"/>
              </a:moveTo>
              <a:lnTo>
                <a:pt x="54696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751961"/>
        <a:ext cx="28878" cy="5775"/>
      </dsp:txXfrm>
    </dsp:sp>
    <dsp:sp modelId="{8D7F472E-E020-214E-90FD-4259975E081C}">
      <dsp:nvSpPr>
        <dsp:cNvPr id="0" name=""/>
        <dsp:cNvSpPr/>
      </dsp:nvSpPr>
      <dsp:spPr>
        <a:xfrm>
          <a:off x="105624" y="1502"/>
          <a:ext cx="2511156" cy="15066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US" sz="2100" kern="1200"/>
            <a:t>Geographical and social mobility</a:t>
          </a:r>
        </a:p>
      </dsp:txBody>
      <dsp:txXfrm>
        <a:off x="105624" y="1502"/>
        <a:ext cx="2511156" cy="1506693"/>
      </dsp:txXfrm>
    </dsp:sp>
    <dsp:sp modelId="{A225BE06-FDCE-8A42-BB41-4C37FD711797}">
      <dsp:nvSpPr>
        <dsp:cNvPr id="0" name=""/>
        <dsp:cNvSpPr/>
      </dsp:nvSpPr>
      <dsp:spPr>
        <a:xfrm>
          <a:off x="1361202" y="1506396"/>
          <a:ext cx="3088722" cy="546965"/>
        </a:xfrm>
        <a:custGeom>
          <a:avLst/>
          <a:gdLst/>
          <a:ahLst/>
          <a:cxnLst/>
          <a:rect l="0" t="0" r="0" b="0"/>
          <a:pathLst>
            <a:path>
              <a:moveTo>
                <a:pt x="3088722" y="0"/>
              </a:moveTo>
              <a:lnTo>
                <a:pt x="3088722" y="290582"/>
              </a:lnTo>
              <a:lnTo>
                <a:pt x="0" y="290582"/>
              </a:lnTo>
              <a:lnTo>
                <a:pt x="0" y="546965"/>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1776991"/>
        <a:ext cx="157112" cy="5775"/>
      </dsp:txXfrm>
    </dsp:sp>
    <dsp:sp modelId="{72B71203-BBC1-0C4B-81E4-BBE54FAD9292}">
      <dsp:nvSpPr>
        <dsp:cNvPr id="0" name=""/>
        <dsp:cNvSpPr/>
      </dsp:nvSpPr>
      <dsp:spPr>
        <a:xfrm>
          <a:off x="3194346" y="1502"/>
          <a:ext cx="2511156" cy="15066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US" sz="2100" kern="1200"/>
            <a:t>Gender and power</a:t>
          </a:r>
        </a:p>
      </dsp:txBody>
      <dsp:txXfrm>
        <a:off x="3194346" y="1502"/>
        <a:ext cx="2511156" cy="1506693"/>
      </dsp:txXfrm>
    </dsp:sp>
    <dsp:sp modelId="{EA2499FC-9B24-7D45-AF47-32BB7EF0D3CA}">
      <dsp:nvSpPr>
        <dsp:cNvPr id="0" name=""/>
        <dsp:cNvSpPr/>
      </dsp:nvSpPr>
      <dsp:spPr>
        <a:xfrm>
          <a:off x="2614981" y="2793389"/>
          <a:ext cx="546965" cy="91440"/>
        </a:xfrm>
        <a:custGeom>
          <a:avLst/>
          <a:gdLst/>
          <a:ahLst/>
          <a:cxnLst/>
          <a:rect l="0" t="0" r="0" b="0"/>
          <a:pathLst>
            <a:path>
              <a:moveTo>
                <a:pt x="0" y="45720"/>
              </a:moveTo>
              <a:lnTo>
                <a:pt x="546965"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2836221"/>
        <a:ext cx="28878" cy="5775"/>
      </dsp:txXfrm>
    </dsp:sp>
    <dsp:sp modelId="{4C8D13BF-40AF-164B-A347-4C287BFE294D}">
      <dsp:nvSpPr>
        <dsp:cNvPr id="0" name=""/>
        <dsp:cNvSpPr/>
      </dsp:nvSpPr>
      <dsp:spPr>
        <a:xfrm>
          <a:off x="105624" y="2085762"/>
          <a:ext cx="2511156" cy="150669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US" sz="2100" kern="1200"/>
            <a:t>Age (older vs younger people)</a:t>
          </a:r>
        </a:p>
      </dsp:txBody>
      <dsp:txXfrm>
        <a:off x="105624" y="2085762"/>
        <a:ext cx="2511156" cy="1506693"/>
      </dsp:txXfrm>
    </dsp:sp>
    <dsp:sp modelId="{6E4BCB04-63EF-C74A-8543-414FB31E2E2D}">
      <dsp:nvSpPr>
        <dsp:cNvPr id="0" name=""/>
        <dsp:cNvSpPr/>
      </dsp:nvSpPr>
      <dsp:spPr>
        <a:xfrm>
          <a:off x="1361202" y="3590656"/>
          <a:ext cx="3088722" cy="546965"/>
        </a:xfrm>
        <a:custGeom>
          <a:avLst/>
          <a:gdLst/>
          <a:ahLst/>
          <a:cxnLst/>
          <a:rect l="0" t="0" r="0" b="0"/>
          <a:pathLst>
            <a:path>
              <a:moveTo>
                <a:pt x="3088722" y="0"/>
              </a:moveTo>
              <a:lnTo>
                <a:pt x="3088722" y="290582"/>
              </a:lnTo>
              <a:lnTo>
                <a:pt x="0" y="290582"/>
              </a:lnTo>
              <a:lnTo>
                <a:pt x="0" y="546965"/>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3861251"/>
        <a:ext cx="157112" cy="5775"/>
      </dsp:txXfrm>
    </dsp:sp>
    <dsp:sp modelId="{3BA3DFA4-A17C-2A48-8C1D-9AC637E15E52}">
      <dsp:nvSpPr>
        <dsp:cNvPr id="0" name=""/>
        <dsp:cNvSpPr/>
      </dsp:nvSpPr>
      <dsp:spPr>
        <a:xfrm>
          <a:off x="3194346" y="2085762"/>
          <a:ext cx="2511156" cy="150669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US" sz="2100" kern="1200"/>
            <a:t>Audience (adjusting accents), that is called “</a:t>
          </a:r>
          <a:r>
            <a:rPr lang="en-US" sz="2100" b="1" i="1" u="sng" kern="1200"/>
            <a:t>accommodation</a:t>
          </a:r>
          <a:r>
            <a:rPr lang="en-US" sz="2100" kern="1200"/>
            <a:t>”</a:t>
          </a:r>
        </a:p>
      </dsp:txBody>
      <dsp:txXfrm>
        <a:off x="3194346" y="2085762"/>
        <a:ext cx="2511156" cy="1506693"/>
      </dsp:txXfrm>
    </dsp:sp>
    <dsp:sp modelId="{BC06E39B-E52A-EB43-B408-943FA8C9D77E}">
      <dsp:nvSpPr>
        <dsp:cNvPr id="0" name=""/>
        <dsp:cNvSpPr/>
      </dsp:nvSpPr>
      <dsp:spPr>
        <a:xfrm>
          <a:off x="2614981" y="4877649"/>
          <a:ext cx="546965" cy="91440"/>
        </a:xfrm>
        <a:custGeom>
          <a:avLst/>
          <a:gdLst/>
          <a:ahLst/>
          <a:cxnLst/>
          <a:rect l="0" t="0" r="0" b="0"/>
          <a:pathLst>
            <a:path>
              <a:moveTo>
                <a:pt x="0" y="45720"/>
              </a:moveTo>
              <a:lnTo>
                <a:pt x="546965"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4920481"/>
        <a:ext cx="28878" cy="5775"/>
      </dsp:txXfrm>
    </dsp:sp>
    <dsp:sp modelId="{FB6024DD-8A07-454E-B37D-54E2879AE361}">
      <dsp:nvSpPr>
        <dsp:cNvPr id="0" name=""/>
        <dsp:cNvSpPr/>
      </dsp:nvSpPr>
      <dsp:spPr>
        <a:xfrm>
          <a:off x="105624" y="4170022"/>
          <a:ext cx="2511156" cy="150669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US" sz="2100" kern="1200"/>
            <a:t>Identity – personal, ethnic, geographical, political, family identities</a:t>
          </a:r>
        </a:p>
      </dsp:txBody>
      <dsp:txXfrm>
        <a:off x="105624" y="4170022"/>
        <a:ext cx="2511156" cy="1506693"/>
      </dsp:txXfrm>
    </dsp:sp>
    <dsp:sp modelId="{70C2F2C9-2778-5D41-A017-6C60D3E311E9}">
      <dsp:nvSpPr>
        <dsp:cNvPr id="0" name=""/>
        <dsp:cNvSpPr/>
      </dsp:nvSpPr>
      <dsp:spPr>
        <a:xfrm>
          <a:off x="3194346" y="4170022"/>
          <a:ext cx="2511156" cy="15066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US" sz="2100" kern="1200"/>
            <a:t>Social network relations – individuals within a social group</a:t>
          </a:r>
        </a:p>
      </dsp:txBody>
      <dsp:txXfrm>
        <a:off x="3194346" y="4170022"/>
        <a:ext cx="2511156" cy="150669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ED7-4673-E60B-D8D2-5541EF143B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EBD12B-A3B8-6D24-6044-7AAFACB3C1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AD44E1-1FA8-DC48-670A-C4D9E08A431A}"/>
              </a:ext>
            </a:extLst>
          </p:cNvPr>
          <p:cNvSpPr>
            <a:spLocks noGrp="1"/>
          </p:cNvSpPr>
          <p:nvPr>
            <p:ph type="dt" sz="half" idx="10"/>
          </p:nvPr>
        </p:nvSpPr>
        <p:spPr/>
        <p:txBody>
          <a:bodyPr/>
          <a:lstStyle/>
          <a:p>
            <a:fld id="{3D38D6A3-FB06-A144-A46D-9BF2D32A3692}" type="datetimeFigureOut">
              <a:rPr lang="en-US" smtClean="0"/>
              <a:t>11/30/23</a:t>
            </a:fld>
            <a:endParaRPr lang="en-US"/>
          </a:p>
        </p:txBody>
      </p:sp>
      <p:sp>
        <p:nvSpPr>
          <p:cNvPr id="5" name="Footer Placeholder 4">
            <a:extLst>
              <a:ext uri="{FF2B5EF4-FFF2-40B4-BE49-F238E27FC236}">
                <a16:creationId xmlns:a16="http://schemas.microsoft.com/office/drawing/2014/main" id="{AC21852B-96DD-9F52-8418-547BC031D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8CDEAA-CDE9-478B-B11A-722245C97AB7}"/>
              </a:ext>
            </a:extLst>
          </p:cNvPr>
          <p:cNvSpPr>
            <a:spLocks noGrp="1"/>
          </p:cNvSpPr>
          <p:nvPr>
            <p:ph type="sldNum" sz="quarter" idx="12"/>
          </p:nvPr>
        </p:nvSpPr>
        <p:spPr/>
        <p:txBody>
          <a:bodyPr/>
          <a:lstStyle/>
          <a:p>
            <a:fld id="{B29C5515-364E-6F49-8F17-07278B084948}" type="slidenum">
              <a:rPr lang="en-US" smtClean="0"/>
              <a:t>‹#›</a:t>
            </a:fld>
            <a:endParaRPr lang="en-US"/>
          </a:p>
        </p:txBody>
      </p:sp>
    </p:spTree>
    <p:extLst>
      <p:ext uri="{BB962C8B-B14F-4D97-AF65-F5344CB8AC3E}">
        <p14:creationId xmlns:p14="http://schemas.microsoft.com/office/powerpoint/2010/main" val="2106296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9EC77-43F3-40F4-D896-9907EE28A9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09F24A-FA99-A7D5-2826-68BAC74031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44C78-F7CA-D310-D20B-50B5AED79ED5}"/>
              </a:ext>
            </a:extLst>
          </p:cNvPr>
          <p:cNvSpPr>
            <a:spLocks noGrp="1"/>
          </p:cNvSpPr>
          <p:nvPr>
            <p:ph type="dt" sz="half" idx="10"/>
          </p:nvPr>
        </p:nvSpPr>
        <p:spPr/>
        <p:txBody>
          <a:bodyPr/>
          <a:lstStyle/>
          <a:p>
            <a:fld id="{3D38D6A3-FB06-A144-A46D-9BF2D32A3692}" type="datetimeFigureOut">
              <a:rPr lang="en-US" smtClean="0"/>
              <a:t>11/30/23</a:t>
            </a:fld>
            <a:endParaRPr lang="en-US"/>
          </a:p>
        </p:txBody>
      </p:sp>
      <p:sp>
        <p:nvSpPr>
          <p:cNvPr id="5" name="Footer Placeholder 4">
            <a:extLst>
              <a:ext uri="{FF2B5EF4-FFF2-40B4-BE49-F238E27FC236}">
                <a16:creationId xmlns:a16="http://schemas.microsoft.com/office/drawing/2014/main" id="{2991377B-506F-FDFF-686C-29E74978D8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C497C-EBCD-0674-CB85-5EE32C60D960}"/>
              </a:ext>
            </a:extLst>
          </p:cNvPr>
          <p:cNvSpPr>
            <a:spLocks noGrp="1"/>
          </p:cNvSpPr>
          <p:nvPr>
            <p:ph type="sldNum" sz="quarter" idx="12"/>
          </p:nvPr>
        </p:nvSpPr>
        <p:spPr/>
        <p:txBody>
          <a:bodyPr/>
          <a:lstStyle/>
          <a:p>
            <a:fld id="{B29C5515-364E-6F49-8F17-07278B084948}" type="slidenum">
              <a:rPr lang="en-US" smtClean="0"/>
              <a:t>‹#›</a:t>
            </a:fld>
            <a:endParaRPr lang="en-US"/>
          </a:p>
        </p:txBody>
      </p:sp>
    </p:spTree>
    <p:extLst>
      <p:ext uri="{BB962C8B-B14F-4D97-AF65-F5344CB8AC3E}">
        <p14:creationId xmlns:p14="http://schemas.microsoft.com/office/powerpoint/2010/main" val="3359602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05B3FC-8D71-828E-AB66-FCFAA4D6B9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F81E8F-BC16-D1EB-7EFE-EE0FE11A2C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91AE4-F216-ACAA-55A9-8EE78CF0468D}"/>
              </a:ext>
            </a:extLst>
          </p:cNvPr>
          <p:cNvSpPr>
            <a:spLocks noGrp="1"/>
          </p:cNvSpPr>
          <p:nvPr>
            <p:ph type="dt" sz="half" idx="10"/>
          </p:nvPr>
        </p:nvSpPr>
        <p:spPr/>
        <p:txBody>
          <a:bodyPr/>
          <a:lstStyle/>
          <a:p>
            <a:fld id="{3D38D6A3-FB06-A144-A46D-9BF2D32A3692}" type="datetimeFigureOut">
              <a:rPr lang="en-US" smtClean="0"/>
              <a:t>11/30/23</a:t>
            </a:fld>
            <a:endParaRPr lang="en-US"/>
          </a:p>
        </p:txBody>
      </p:sp>
      <p:sp>
        <p:nvSpPr>
          <p:cNvPr id="5" name="Footer Placeholder 4">
            <a:extLst>
              <a:ext uri="{FF2B5EF4-FFF2-40B4-BE49-F238E27FC236}">
                <a16:creationId xmlns:a16="http://schemas.microsoft.com/office/drawing/2014/main" id="{83586423-18FE-1B4B-DB25-52B9201AD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0BA27-74F3-6849-4F65-8A852874870E}"/>
              </a:ext>
            </a:extLst>
          </p:cNvPr>
          <p:cNvSpPr>
            <a:spLocks noGrp="1"/>
          </p:cNvSpPr>
          <p:nvPr>
            <p:ph type="sldNum" sz="quarter" idx="12"/>
          </p:nvPr>
        </p:nvSpPr>
        <p:spPr/>
        <p:txBody>
          <a:bodyPr/>
          <a:lstStyle/>
          <a:p>
            <a:fld id="{B29C5515-364E-6F49-8F17-07278B084948}" type="slidenum">
              <a:rPr lang="en-US" smtClean="0"/>
              <a:t>‹#›</a:t>
            </a:fld>
            <a:endParaRPr lang="en-US"/>
          </a:p>
        </p:txBody>
      </p:sp>
    </p:spTree>
    <p:extLst>
      <p:ext uri="{BB962C8B-B14F-4D97-AF65-F5344CB8AC3E}">
        <p14:creationId xmlns:p14="http://schemas.microsoft.com/office/powerpoint/2010/main" val="27937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84405-8B1D-6A82-297F-DD7A281F0C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F66BE-394B-2596-0364-263B1BC001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B88BD-6651-2515-849E-5D2EFD11D5F5}"/>
              </a:ext>
            </a:extLst>
          </p:cNvPr>
          <p:cNvSpPr>
            <a:spLocks noGrp="1"/>
          </p:cNvSpPr>
          <p:nvPr>
            <p:ph type="dt" sz="half" idx="10"/>
          </p:nvPr>
        </p:nvSpPr>
        <p:spPr/>
        <p:txBody>
          <a:bodyPr/>
          <a:lstStyle/>
          <a:p>
            <a:fld id="{3D38D6A3-FB06-A144-A46D-9BF2D32A3692}" type="datetimeFigureOut">
              <a:rPr lang="en-US" smtClean="0"/>
              <a:t>11/30/23</a:t>
            </a:fld>
            <a:endParaRPr lang="en-US"/>
          </a:p>
        </p:txBody>
      </p:sp>
      <p:sp>
        <p:nvSpPr>
          <p:cNvPr id="5" name="Footer Placeholder 4">
            <a:extLst>
              <a:ext uri="{FF2B5EF4-FFF2-40B4-BE49-F238E27FC236}">
                <a16:creationId xmlns:a16="http://schemas.microsoft.com/office/drawing/2014/main" id="{C59913B9-4E69-AA23-E018-9B3D96757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E21E5E-0746-D5BD-A773-41043E2DE956}"/>
              </a:ext>
            </a:extLst>
          </p:cNvPr>
          <p:cNvSpPr>
            <a:spLocks noGrp="1"/>
          </p:cNvSpPr>
          <p:nvPr>
            <p:ph type="sldNum" sz="quarter" idx="12"/>
          </p:nvPr>
        </p:nvSpPr>
        <p:spPr/>
        <p:txBody>
          <a:bodyPr/>
          <a:lstStyle/>
          <a:p>
            <a:fld id="{B29C5515-364E-6F49-8F17-07278B084948}" type="slidenum">
              <a:rPr lang="en-US" smtClean="0"/>
              <a:t>‹#›</a:t>
            </a:fld>
            <a:endParaRPr lang="en-US"/>
          </a:p>
        </p:txBody>
      </p:sp>
    </p:spTree>
    <p:extLst>
      <p:ext uri="{BB962C8B-B14F-4D97-AF65-F5344CB8AC3E}">
        <p14:creationId xmlns:p14="http://schemas.microsoft.com/office/powerpoint/2010/main" val="4461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72E9D-76FB-3B83-8BC4-6D101B94FD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919BFF-44F0-5B24-DFFA-444D209098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127758-086B-0278-2771-BC845DA6821B}"/>
              </a:ext>
            </a:extLst>
          </p:cNvPr>
          <p:cNvSpPr>
            <a:spLocks noGrp="1"/>
          </p:cNvSpPr>
          <p:nvPr>
            <p:ph type="dt" sz="half" idx="10"/>
          </p:nvPr>
        </p:nvSpPr>
        <p:spPr/>
        <p:txBody>
          <a:bodyPr/>
          <a:lstStyle/>
          <a:p>
            <a:fld id="{3D38D6A3-FB06-A144-A46D-9BF2D32A3692}" type="datetimeFigureOut">
              <a:rPr lang="en-US" smtClean="0"/>
              <a:t>11/30/23</a:t>
            </a:fld>
            <a:endParaRPr lang="en-US"/>
          </a:p>
        </p:txBody>
      </p:sp>
      <p:sp>
        <p:nvSpPr>
          <p:cNvPr id="5" name="Footer Placeholder 4">
            <a:extLst>
              <a:ext uri="{FF2B5EF4-FFF2-40B4-BE49-F238E27FC236}">
                <a16:creationId xmlns:a16="http://schemas.microsoft.com/office/drawing/2014/main" id="{9792BAD8-F745-5B1F-604C-6F5E789D2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1AB93-4B45-2A4E-BD57-89BA95957209}"/>
              </a:ext>
            </a:extLst>
          </p:cNvPr>
          <p:cNvSpPr>
            <a:spLocks noGrp="1"/>
          </p:cNvSpPr>
          <p:nvPr>
            <p:ph type="sldNum" sz="quarter" idx="12"/>
          </p:nvPr>
        </p:nvSpPr>
        <p:spPr/>
        <p:txBody>
          <a:bodyPr/>
          <a:lstStyle/>
          <a:p>
            <a:fld id="{B29C5515-364E-6F49-8F17-07278B084948}" type="slidenum">
              <a:rPr lang="en-US" smtClean="0"/>
              <a:t>‹#›</a:t>
            </a:fld>
            <a:endParaRPr lang="en-US"/>
          </a:p>
        </p:txBody>
      </p:sp>
    </p:spTree>
    <p:extLst>
      <p:ext uri="{BB962C8B-B14F-4D97-AF65-F5344CB8AC3E}">
        <p14:creationId xmlns:p14="http://schemas.microsoft.com/office/powerpoint/2010/main" val="365784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F3B2-2D1B-5F81-215A-59B0FB113A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095814-6630-381B-91E7-6AB1DB97D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E1D0C2-CB24-14FE-9BB9-685F61001F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BC63B2-EC43-4EAF-F638-66C6F12D937F}"/>
              </a:ext>
            </a:extLst>
          </p:cNvPr>
          <p:cNvSpPr>
            <a:spLocks noGrp="1"/>
          </p:cNvSpPr>
          <p:nvPr>
            <p:ph type="dt" sz="half" idx="10"/>
          </p:nvPr>
        </p:nvSpPr>
        <p:spPr/>
        <p:txBody>
          <a:bodyPr/>
          <a:lstStyle/>
          <a:p>
            <a:fld id="{3D38D6A3-FB06-A144-A46D-9BF2D32A3692}" type="datetimeFigureOut">
              <a:rPr lang="en-US" smtClean="0"/>
              <a:t>11/30/23</a:t>
            </a:fld>
            <a:endParaRPr lang="en-US"/>
          </a:p>
        </p:txBody>
      </p:sp>
      <p:sp>
        <p:nvSpPr>
          <p:cNvPr id="6" name="Footer Placeholder 5">
            <a:extLst>
              <a:ext uri="{FF2B5EF4-FFF2-40B4-BE49-F238E27FC236}">
                <a16:creationId xmlns:a16="http://schemas.microsoft.com/office/drawing/2014/main" id="{E43EC22C-E50D-6FEC-C608-F99E3DA66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A00C0B-AFF8-C287-0660-9B26C99E5A7D}"/>
              </a:ext>
            </a:extLst>
          </p:cNvPr>
          <p:cNvSpPr>
            <a:spLocks noGrp="1"/>
          </p:cNvSpPr>
          <p:nvPr>
            <p:ph type="sldNum" sz="quarter" idx="12"/>
          </p:nvPr>
        </p:nvSpPr>
        <p:spPr/>
        <p:txBody>
          <a:bodyPr/>
          <a:lstStyle/>
          <a:p>
            <a:fld id="{B29C5515-364E-6F49-8F17-07278B084948}" type="slidenum">
              <a:rPr lang="en-US" smtClean="0"/>
              <a:t>‹#›</a:t>
            </a:fld>
            <a:endParaRPr lang="en-US"/>
          </a:p>
        </p:txBody>
      </p:sp>
    </p:spTree>
    <p:extLst>
      <p:ext uri="{BB962C8B-B14F-4D97-AF65-F5344CB8AC3E}">
        <p14:creationId xmlns:p14="http://schemas.microsoft.com/office/powerpoint/2010/main" val="80803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1105-F988-991D-74AB-9F50EAD5D9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51D5F9-A400-8509-7BFD-D3D6DC00A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6FE881-0122-0074-C4C8-2D6BD2013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01CBB0-2C3D-87FC-580A-A82A0DFF9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139F9-BD09-7934-5382-0BFFF0EF3C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47126B-CFAF-F977-CD7D-C2550DA6B1BB}"/>
              </a:ext>
            </a:extLst>
          </p:cNvPr>
          <p:cNvSpPr>
            <a:spLocks noGrp="1"/>
          </p:cNvSpPr>
          <p:nvPr>
            <p:ph type="dt" sz="half" idx="10"/>
          </p:nvPr>
        </p:nvSpPr>
        <p:spPr/>
        <p:txBody>
          <a:bodyPr/>
          <a:lstStyle/>
          <a:p>
            <a:fld id="{3D38D6A3-FB06-A144-A46D-9BF2D32A3692}" type="datetimeFigureOut">
              <a:rPr lang="en-US" smtClean="0"/>
              <a:t>11/30/23</a:t>
            </a:fld>
            <a:endParaRPr lang="en-US"/>
          </a:p>
        </p:txBody>
      </p:sp>
      <p:sp>
        <p:nvSpPr>
          <p:cNvPr id="8" name="Footer Placeholder 7">
            <a:extLst>
              <a:ext uri="{FF2B5EF4-FFF2-40B4-BE49-F238E27FC236}">
                <a16:creationId xmlns:a16="http://schemas.microsoft.com/office/drawing/2014/main" id="{D800AA59-1333-8EB2-4C7C-AAC6A957CC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00CDE7-12E2-5C52-36EA-86A0C690300E}"/>
              </a:ext>
            </a:extLst>
          </p:cNvPr>
          <p:cNvSpPr>
            <a:spLocks noGrp="1"/>
          </p:cNvSpPr>
          <p:nvPr>
            <p:ph type="sldNum" sz="quarter" idx="12"/>
          </p:nvPr>
        </p:nvSpPr>
        <p:spPr/>
        <p:txBody>
          <a:bodyPr/>
          <a:lstStyle/>
          <a:p>
            <a:fld id="{B29C5515-364E-6F49-8F17-07278B084948}" type="slidenum">
              <a:rPr lang="en-US" smtClean="0"/>
              <a:t>‹#›</a:t>
            </a:fld>
            <a:endParaRPr lang="en-US"/>
          </a:p>
        </p:txBody>
      </p:sp>
    </p:spTree>
    <p:extLst>
      <p:ext uri="{BB962C8B-B14F-4D97-AF65-F5344CB8AC3E}">
        <p14:creationId xmlns:p14="http://schemas.microsoft.com/office/powerpoint/2010/main" val="332403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3AF4C-E539-4748-4B4B-BD3EB274A1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E39FA4-69F6-3141-2F79-F14A7ADACDD1}"/>
              </a:ext>
            </a:extLst>
          </p:cNvPr>
          <p:cNvSpPr>
            <a:spLocks noGrp="1"/>
          </p:cNvSpPr>
          <p:nvPr>
            <p:ph type="dt" sz="half" idx="10"/>
          </p:nvPr>
        </p:nvSpPr>
        <p:spPr/>
        <p:txBody>
          <a:bodyPr/>
          <a:lstStyle/>
          <a:p>
            <a:fld id="{3D38D6A3-FB06-A144-A46D-9BF2D32A3692}" type="datetimeFigureOut">
              <a:rPr lang="en-US" smtClean="0"/>
              <a:t>11/30/23</a:t>
            </a:fld>
            <a:endParaRPr lang="en-US"/>
          </a:p>
        </p:txBody>
      </p:sp>
      <p:sp>
        <p:nvSpPr>
          <p:cNvPr id="4" name="Footer Placeholder 3">
            <a:extLst>
              <a:ext uri="{FF2B5EF4-FFF2-40B4-BE49-F238E27FC236}">
                <a16:creationId xmlns:a16="http://schemas.microsoft.com/office/drawing/2014/main" id="{3E8C2D13-F7C8-FBB1-8180-355C0A83B7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52ED21-AC5A-42FD-44C0-D80E29513726}"/>
              </a:ext>
            </a:extLst>
          </p:cNvPr>
          <p:cNvSpPr>
            <a:spLocks noGrp="1"/>
          </p:cNvSpPr>
          <p:nvPr>
            <p:ph type="sldNum" sz="quarter" idx="12"/>
          </p:nvPr>
        </p:nvSpPr>
        <p:spPr/>
        <p:txBody>
          <a:bodyPr/>
          <a:lstStyle/>
          <a:p>
            <a:fld id="{B29C5515-364E-6F49-8F17-07278B084948}" type="slidenum">
              <a:rPr lang="en-US" smtClean="0"/>
              <a:t>‹#›</a:t>
            </a:fld>
            <a:endParaRPr lang="en-US"/>
          </a:p>
        </p:txBody>
      </p:sp>
    </p:spTree>
    <p:extLst>
      <p:ext uri="{BB962C8B-B14F-4D97-AF65-F5344CB8AC3E}">
        <p14:creationId xmlns:p14="http://schemas.microsoft.com/office/powerpoint/2010/main" val="307093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88CFBD-148B-F099-2B2A-2EFB4D2E8B82}"/>
              </a:ext>
            </a:extLst>
          </p:cNvPr>
          <p:cNvSpPr>
            <a:spLocks noGrp="1"/>
          </p:cNvSpPr>
          <p:nvPr>
            <p:ph type="dt" sz="half" idx="10"/>
          </p:nvPr>
        </p:nvSpPr>
        <p:spPr/>
        <p:txBody>
          <a:bodyPr/>
          <a:lstStyle/>
          <a:p>
            <a:fld id="{3D38D6A3-FB06-A144-A46D-9BF2D32A3692}" type="datetimeFigureOut">
              <a:rPr lang="en-US" smtClean="0"/>
              <a:t>11/30/23</a:t>
            </a:fld>
            <a:endParaRPr lang="en-US"/>
          </a:p>
        </p:txBody>
      </p:sp>
      <p:sp>
        <p:nvSpPr>
          <p:cNvPr id="3" name="Footer Placeholder 2">
            <a:extLst>
              <a:ext uri="{FF2B5EF4-FFF2-40B4-BE49-F238E27FC236}">
                <a16:creationId xmlns:a16="http://schemas.microsoft.com/office/drawing/2014/main" id="{A36D1646-45C1-3B2A-9A85-563C23D670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88998A-58C9-AFE4-314F-9A7259990CD1}"/>
              </a:ext>
            </a:extLst>
          </p:cNvPr>
          <p:cNvSpPr>
            <a:spLocks noGrp="1"/>
          </p:cNvSpPr>
          <p:nvPr>
            <p:ph type="sldNum" sz="quarter" idx="12"/>
          </p:nvPr>
        </p:nvSpPr>
        <p:spPr/>
        <p:txBody>
          <a:bodyPr/>
          <a:lstStyle/>
          <a:p>
            <a:fld id="{B29C5515-364E-6F49-8F17-07278B084948}" type="slidenum">
              <a:rPr lang="en-US" smtClean="0"/>
              <a:t>‹#›</a:t>
            </a:fld>
            <a:endParaRPr lang="en-US"/>
          </a:p>
        </p:txBody>
      </p:sp>
    </p:spTree>
    <p:extLst>
      <p:ext uri="{BB962C8B-B14F-4D97-AF65-F5344CB8AC3E}">
        <p14:creationId xmlns:p14="http://schemas.microsoft.com/office/powerpoint/2010/main" val="3051151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E510-6DD7-59EB-ADCD-2F9491B602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A7187C-2147-0692-D6D0-231284C2EF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019D66-C8B4-7134-78CD-8E4D3A8790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7D8194-B54B-2AE9-8D65-F262EA417330}"/>
              </a:ext>
            </a:extLst>
          </p:cNvPr>
          <p:cNvSpPr>
            <a:spLocks noGrp="1"/>
          </p:cNvSpPr>
          <p:nvPr>
            <p:ph type="dt" sz="half" idx="10"/>
          </p:nvPr>
        </p:nvSpPr>
        <p:spPr/>
        <p:txBody>
          <a:bodyPr/>
          <a:lstStyle/>
          <a:p>
            <a:fld id="{3D38D6A3-FB06-A144-A46D-9BF2D32A3692}" type="datetimeFigureOut">
              <a:rPr lang="en-US" smtClean="0"/>
              <a:t>11/30/23</a:t>
            </a:fld>
            <a:endParaRPr lang="en-US"/>
          </a:p>
        </p:txBody>
      </p:sp>
      <p:sp>
        <p:nvSpPr>
          <p:cNvPr id="6" name="Footer Placeholder 5">
            <a:extLst>
              <a:ext uri="{FF2B5EF4-FFF2-40B4-BE49-F238E27FC236}">
                <a16:creationId xmlns:a16="http://schemas.microsoft.com/office/drawing/2014/main" id="{4C33BCB0-16BF-9436-5C0F-8996753EB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F8B9ED-51D2-4DE5-DD54-B475FC0A2DAF}"/>
              </a:ext>
            </a:extLst>
          </p:cNvPr>
          <p:cNvSpPr>
            <a:spLocks noGrp="1"/>
          </p:cNvSpPr>
          <p:nvPr>
            <p:ph type="sldNum" sz="quarter" idx="12"/>
          </p:nvPr>
        </p:nvSpPr>
        <p:spPr/>
        <p:txBody>
          <a:bodyPr/>
          <a:lstStyle/>
          <a:p>
            <a:fld id="{B29C5515-364E-6F49-8F17-07278B084948}" type="slidenum">
              <a:rPr lang="en-US" smtClean="0"/>
              <a:t>‹#›</a:t>
            </a:fld>
            <a:endParaRPr lang="en-US"/>
          </a:p>
        </p:txBody>
      </p:sp>
    </p:spTree>
    <p:extLst>
      <p:ext uri="{BB962C8B-B14F-4D97-AF65-F5344CB8AC3E}">
        <p14:creationId xmlns:p14="http://schemas.microsoft.com/office/powerpoint/2010/main" val="108585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C3C4E-F271-0527-64C9-BB7FEE49D0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8C8F7D-6C2B-C0C3-C073-9FCCEF4535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58EBB6-4F74-9C37-A01A-056ECFC1B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58FB2A-9F46-CAE4-6BCB-461372085BD8}"/>
              </a:ext>
            </a:extLst>
          </p:cNvPr>
          <p:cNvSpPr>
            <a:spLocks noGrp="1"/>
          </p:cNvSpPr>
          <p:nvPr>
            <p:ph type="dt" sz="half" idx="10"/>
          </p:nvPr>
        </p:nvSpPr>
        <p:spPr/>
        <p:txBody>
          <a:bodyPr/>
          <a:lstStyle/>
          <a:p>
            <a:fld id="{3D38D6A3-FB06-A144-A46D-9BF2D32A3692}" type="datetimeFigureOut">
              <a:rPr lang="en-US" smtClean="0"/>
              <a:t>11/30/23</a:t>
            </a:fld>
            <a:endParaRPr lang="en-US"/>
          </a:p>
        </p:txBody>
      </p:sp>
      <p:sp>
        <p:nvSpPr>
          <p:cNvPr id="6" name="Footer Placeholder 5">
            <a:extLst>
              <a:ext uri="{FF2B5EF4-FFF2-40B4-BE49-F238E27FC236}">
                <a16:creationId xmlns:a16="http://schemas.microsoft.com/office/drawing/2014/main" id="{EF3ACC15-D5FF-9793-0B14-165D1F4EAC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06E9B1-B6BA-3152-8E11-57002E61B4E2}"/>
              </a:ext>
            </a:extLst>
          </p:cNvPr>
          <p:cNvSpPr>
            <a:spLocks noGrp="1"/>
          </p:cNvSpPr>
          <p:nvPr>
            <p:ph type="sldNum" sz="quarter" idx="12"/>
          </p:nvPr>
        </p:nvSpPr>
        <p:spPr/>
        <p:txBody>
          <a:bodyPr/>
          <a:lstStyle/>
          <a:p>
            <a:fld id="{B29C5515-364E-6F49-8F17-07278B084948}" type="slidenum">
              <a:rPr lang="en-US" smtClean="0"/>
              <a:t>‹#›</a:t>
            </a:fld>
            <a:endParaRPr lang="en-US"/>
          </a:p>
        </p:txBody>
      </p:sp>
    </p:spTree>
    <p:extLst>
      <p:ext uri="{BB962C8B-B14F-4D97-AF65-F5344CB8AC3E}">
        <p14:creationId xmlns:p14="http://schemas.microsoft.com/office/powerpoint/2010/main" val="2383920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65567B-811F-FC11-046F-3678E13F43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C765F4-0CC1-B918-8B75-140F0C25F2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88216B-9176-4A8A-FFAB-5552A98491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8D6A3-FB06-A144-A46D-9BF2D32A3692}" type="datetimeFigureOut">
              <a:rPr lang="en-US" smtClean="0"/>
              <a:t>11/30/23</a:t>
            </a:fld>
            <a:endParaRPr lang="en-US"/>
          </a:p>
        </p:txBody>
      </p:sp>
      <p:sp>
        <p:nvSpPr>
          <p:cNvPr id="5" name="Footer Placeholder 4">
            <a:extLst>
              <a:ext uri="{FF2B5EF4-FFF2-40B4-BE49-F238E27FC236}">
                <a16:creationId xmlns:a16="http://schemas.microsoft.com/office/drawing/2014/main" id="{7B2692F4-1F68-6046-4784-B0B85DF6C2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B5C8FB-86C3-BD9B-5626-F3A0D5661D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C5515-364E-6F49-8F17-07278B084948}" type="slidenum">
              <a:rPr lang="en-US" smtClean="0"/>
              <a:t>‹#›</a:t>
            </a:fld>
            <a:endParaRPr lang="en-US"/>
          </a:p>
        </p:txBody>
      </p:sp>
    </p:spTree>
    <p:extLst>
      <p:ext uri="{BB962C8B-B14F-4D97-AF65-F5344CB8AC3E}">
        <p14:creationId xmlns:p14="http://schemas.microsoft.com/office/powerpoint/2010/main" val="151227642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flickr.com/photos/scatterkeir/2451530605/"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867E-062B-BA7A-5E5C-4BBB2B27ED2D}"/>
              </a:ext>
            </a:extLst>
          </p:cNvPr>
          <p:cNvSpPr>
            <a:spLocks noGrp="1"/>
          </p:cNvSpPr>
          <p:nvPr>
            <p:ph type="ctrTitle"/>
          </p:nvPr>
        </p:nvSpPr>
        <p:spPr>
          <a:xfrm>
            <a:off x="1016635" y="1559859"/>
            <a:ext cx="6275584" cy="2190302"/>
          </a:xfrm>
          <a:solidFill>
            <a:schemeClr val="lt1">
              <a:alpha val="0"/>
            </a:schemeClr>
          </a:solidFill>
          <a:ln>
            <a:solidFill>
              <a:schemeClr val="accent2">
                <a:alpha val="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ID" sz="2400" i="1" dirty="0"/>
              <a:t>REFLECTIONS ON LINGUISTICS MASTERY</a:t>
            </a:r>
            <a:br>
              <a:rPr lang="en-ID" sz="2400" dirty="0"/>
            </a:br>
            <a:r>
              <a:rPr lang="en-ID" sz="2400" dirty="0"/>
              <a:t>---------------------------------------------------------------- </a:t>
            </a:r>
            <a:br>
              <a:rPr lang="en-ID" sz="2400" dirty="0"/>
            </a:br>
            <a:br>
              <a:rPr lang="en-ID" sz="2400" dirty="0"/>
            </a:br>
            <a:r>
              <a:rPr lang="en-US" sz="5000" spc="0" dirty="0">
                <a:ln w="0"/>
                <a:solidFill>
                  <a:schemeClr val="tx1"/>
                </a:solidFill>
                <a:effectLst>
                  <a:outerShdw blurRad="38100" dist="19050" dir="2700000" algn="tl" rotWithShape="0">
                    <a:schemeClr val="dk1">
                      <a:alpha val="40000"/>
                    </a:schemeClr>
                  </a:outerShdw>
                </a:effectLst>
              </a:rPr>
              <a:t>Sociolinguistics</a:t>
            </a:r>
          </a:p>
        </p:txBody>
      </p:sp>
      <p:sp>
        <p:nvSpPr>
          <p:cNvPr id="3" name="Subtitle 2">
            <a:extLst>
              <a:ext uri="{FF2B5EF4-FFF2-40B4-BE49-F238E27FC236}">
                <a16:creationId xmlns:a16="http://schemas.microsoft.com/office/drawing/2014/main" id="{04F0F22D-FD9A-8543-B9F3-282E9A0E7D4C}"/>
              </a:ext>
            </a:extLst>
          </p:cNvPr>
          <p:cNvSpPr>
            <a:spLocks noGrp="1"/>
          </p:cNvSpPr>
          <p:nvPr>
            <p:ph type="subTitle" idx="1"/>
          </p:nvPr>
        </p:nvSpPr>
        <p:spPr>
          <a:xfrm>
            <a:off x="1016635" y="3978760"/>
            <a:ext cx="6123753" cy="1874469"/>
          </a:xfrm>
        </p:spPr>
        <p:txBody>
          <a:bodyPr>
            <a:normAutofit/>
          </a:bodyPr>
          <a:lstStyle/>
          <a:p>
            <a:r>
              <a:rPr lang="en-US" dirty="0"/>
              <a:t>By</a:t>
            </a:r>
          </a:p>
          <a:p>
            <a:r>
              <a:rPr lang="en-US" dirty="0"/>
              <a:t>Llamas, Carmen; </a:t>
            </a:r>
            <a:r>
              <a:rPr lang="en-US" dirty="0" err="1"/>
              <a:t>Stockwell</a:t>
            </a:r>
            <a:r>
              <a:rPr lang="en-US" dirty="0"/>
              <a:t>, Peter. </a:t>
            </a:r>
            <a:r>
              <a:rPr lang="en-ID" dirty="0"/>
              <a:t>In N. Schmitt (Ed.), </a:t>
            </a:r>
            <a:r>
              <a:rPr lang="en-ID" i="1" dirty="0"/>
              <a:t>An Introduction to Applied Linguistics</a:t>
            </a:r>
            <a:r>
              <a:rPr lang="en-ID" dirty="0"/>
              <a:t> (pp. 146-63). Arnold.</a:t>
            </a:r>
            <a:endParaRPr lang="en-US" dirty="0"/>
          </a:p>
        </p:txBody>
      </p:sp>
      <p:pic>
        <p:nvPicPr>
          <p:cNvPr id="4" name="Picture 3" descr="A book cover with a white cover&#10;&#10;Description automatically generated">
            <a:extLst>
              <a:ext uri="{FF2B5EF4-FFF2-40B4-BE49-F238E27FC236}">
                <a16:creationId xmlns:a16="http://schemas.microsoft.com/office/drawing/2014/main" id="{EE0316B4-42E8-7231-7C64-A138E7450183}"/>
              </a:ext>
            </a:extLst>
          </p:cNvPr>
          <p:cNvPicPr>
            <a:picLocks noChangeAspect="1"/>
          </p:cNvPicPr>
          <p:nvPr/>
        </p:nvPicPr>
        <p:blipFill rotWithShape="1">
          <a:blip r:embed="rId2">
            <a:extLst>
              <a:ext uri="{28A0092B-C50C-407E-A947-70E740481C1C}">
                <a14:useLocalDpi xmlns:a14="http://schemas.microsoft.com/office/drawing/2010/main" val="0"/>
              </a:ext>
            </a:extLst>
          </a:blip>
          <a:srcRect l="5561" r="2688"/>
          <a:stretch/>
        </p:blipFill>
        <p:spPr>
          <a:xfrm>
            <a:off x="8037574" y="759599"/>
            <a:ext cx="3458249" cy="5330650"/>
          </a:xfrm>
          <a:prstGeom prst="rect">
            <a:avLst/>
          </a:prstGeom>
        </p:spPr>
      </p:pic>
      <p:sp>
        <p:nvSpPr>
          <p:cNvPr id="5" name="TextBox 4">
            <a:extLst>
              <a:ext uri="{FF2B5EF4-FFF2-40B4-BE49-F238E27FC236}">
                <a16:creationId xmlns:a16="http://schemas.microsoft.com/office/drawing/2014/main" id="{A3E8EDBC-110A-C04F-07D3-F9AA1402D3B8}"/>
              </a:ext>
            </a:extLst>
          </p:cNvPr>
          <p:cNvSpPr txBox="1"/>
          <p:nvPr/>
        </p:nvSpPr>
        <p:spPr>
          <a:xfrm>
            <a:off x="121023" y="6310428"/>
            <a:ext cx="1142044" cy="369332"/>
          </a:xfrm>
          <a:prstGeom prst="rect">
            <a:avLst/>
          </a:prstGeom>
          <a:noFill/>
        </p:spPr>
        <p:txBody>
          <a:bodyPr wrap="none" rtlCol="0">
            <a:spAutoFit/>
          </a:bodyPr>
          <a:lstStyle/>
          <a:p>
            <a:r>
              <a:rPr lang="en-US" dirty="0"/>
              <a:t>Meeting 7</a:t>
            </a:r>
          </a:p>
        </p:txBody>
      </p:sp>
    </p:spTree>
    <p:extLst>
      <p:ext uri="{BB962C8B-B14F-4D97-AF65-F5344CB8AC3E}">
        <p14:creationId xmlns:p14="http://schemas.microsoft.com/office/powerpoint/2010/main" val="69995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FB644-BD72-C0C7-3BB6-BC40932E9EC7}"/>
              </a:ext>
            </a:extLst>
          </p:cNvPr>
          <p:cNvSpPr>
            <a:spLocks noGrp="1"/>
          </p:cNvSpPr>
          <p:nvPr>
            <p:ph idx="1"/>
          </p:nvPr>
        </p:nvSpPr>
        <p:spPr>
          <a:xfrm>
            <a:off x="286871" y="349623"/>
            <a:ext cx="6463862" cy="6158751"/>
          </a:xfrm>
        </p:spPr>
        <p:txBody>
          <a:bodyPr>
            <a:normAutofit/>
          </a:bodyPr>
          <a:lstStyle/>
          <a:p>
            <a:pPr marL="0" indent="0">
              <a:buNone/>
            </a:pPr>
            <a:r>
              <a:rPr lang="en-US" b="1" u="sng" dirty="0"/>
              <a:t>Phonological variable :</a:t>
            </a:r>
          </a:p>
          <a:p>
            <a:pPr marL="0" indent="0">
              <a:buNone/>
            </a:pPr>
            <a:r>
              <a:rPr lang="en-US" dirty="0"/>
              <a:t>Non-/r/-pronouncers ‘tap’ against the back of the teeth (almost like a /d/)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 name="Line Callout 1 1">
            <a:extLst>
              <a:ext uri="{FF2B5EF4-FFF2-40B4-BE49-F238E27FC236}">
                <a16:creationId xmlns:a16="http://schemas.microsoft.com/office/drawing/2014/main" id="{BB8FC258-428B-345A-68C3-DF8958C74C8E}"/>
              </a:ext>
            </a:extLst>
          </p:cNvPr>
          <p:cNvSpPr/>
          <p:nvPr/>
        </p:nvSpPr>
        <p:spPr>
          <a:xfrm>
            <a:off x="397229" y="1828800"/>
            <a:ext cx="5451777" cy="4824248"/>
          </a:xfrm>
          <a:prstGeom prst="borderCallout1">
            <a:avLst>
              <a:gd name="adj1" fmla="val -134"/>
              <a:gd name="adj2" fmla="val -75"/>
              <a:gd name="adj3" fmla="val -4259"/>
              <a:gd name="adj4" fmla="val 77289"/>
            </a:avLst>
          </a:prstGeom>
        </p:spPr>
        <p:style>
          <a:lnRef idx="2">
            <a:schemeClr val="dk1"/>
          </a:lnRef>
          <a:fillRef idx="1">
            <a:schemeClr val="lt1"/>
          </a:fillRef>
          <a:effectRef idx="0">
            <a:schemeClr val="dk1"/>
          </a:effectRef>
          <a:fontRef idx="minor">
            <a:schemeClr val="dk1"/>
          </a:fontRef>
        </p:style>
        <p:txBody>
          <a:bodyPr rtlCol="0" anchor="ctr"/>
          <a:lstStyle/>
          <a:p>
            <a:pPr algn="l">
              <a:buFont typeface="+mj-lt"/>
              <a:buAutoNum type="arabicPeriod"/>
            </a:pPr>
            <a:r>
              <a:rPr lang="en-ID" sz="2100" i="0" dirty="0">
                <a:ln w="0"/>
                <a:solidFill>
                  <a:schemeClr val="tx1"/>
                </a:solidFill>
                <a:effectLst>
                  <a:outerShdw blurRad="38100" dist="19050" dir="2700000" algn="tl" rotWithShape="0">
                    <a:schemeClr val="dk1">
                      <a:alpha val="40000"/>
                    </a:schemeClr>
                  </a:outerShdw>
                </a:effectLst>
                <a:latin typeface="Söhne"/>
              </a:rPr>
              <a:t>Non-/r/-pronouncers:</a:t>
            </a:r>
          </a:p>
          <a:p>
            <a:pPr marL="742950" lvl="1" indent="-285750" algn="l">
              <a:buFont typeface="+mj-lt"/>
              <a:buAutoNum type="arabicPeriod"/>
            </a:pPr>
            <a:r>
              <a:rPr lang="en-ID" sz="2100" i="0" dirty="0">
                <a:ln w="0"/>
                <a:solidFill>
                  <a:schemeClr val="tx1"/>
                </a:solidFill>
                <a:effectLst>
                  <a:outerShdw blurRad="38100" dist="19050" dir="2700000" algn="tl" rotWithShape="0">
                    <a:schemeClr val="dk1">
                      <a:alpha val="40000"/>
                    </a:schemeClr>
                  </a:outerShdw>
                </a:effectLst>
                <a:latin typeface="Söhne"/>
              </a:rPr>
              <a:t>"</a:t>
            </a:r>
            <a:r>
              <a:rPr lang="en-ID" sz="2100" i="1" dirty="0">
                <a:ln w="0"/>
                <a:solidFill>
                  <a:schemeClr val="tx1"/>
                </a:solidFill>
                <a:effectLst>
                  <a:outerShdw blurRad="38100" dist="19050" dir="2700000" algn="tl" rotWithShape="0">
                    <a:schemeClr val="dk1">
                      <a:alpha val="40000"/>
                    </a:schemeClr>
                  </a:outerShdw>
                </a:effectLst>
                <a:latin typeface="Söhne"/>
              </a:rPr>
              <a:t>car</a:t>
            </a:r>
            <a:r>
              <a:rPr lang="en-ID" sz="2100" i="0" dirty="0">
                <a:ln w="0"/>
                <a:solidFill>
                  <a:schemeClr val="tx1"/>
                </a:solidFill>
                <a:effectLst>
                  <a:outerShdw blurRad="38100" dist="19050" dir="2700000" algn="tl" rotWithShape="0">
                    <a:schemeClr val="dk1">
                      <a:alpha val="40000"/>
                    </a:schemeClr>
                  </a:outerShdw>
                </a:effectLst>
                <a:latin typeface="Söhne"/>
              </a:rPr>
              <a:t>" pronounced as "</a:t>
            </a:r>
            <a:r>
              <a:rPr lang="en-ID" sz="2100" i="0" dirty="0" err="1">
                <a:ln w="0"/>
                <a:solidFill>
                  <a:schemeClr val="tx1"/>
                </a:solidFill>
                <a:effectLst>
                  <a:outerShdw blurRad="38100" dist="19050" dir="2700000" algn="tl" rotWithShape="0">
                    <a:schemeClr val="dk1">
                      <a:alpha val="40000"/>
                    </a:schemeClr>
                  </a:outerShdw>
                </a:effectLst>
                <a:latin typeface="Söhne"/>
              </a:rPr>
              <a:t>cah</a:t>
            </a:r>
            <a:r>
              <a:rPr lang="en-ID" sz="2100" i="0" dirty="0">
                <a:ln w="0"/>
                <a:solidFill>
                  <a:schemeClr val="tx1"/>
                </a:solidFill>
                <a:effectLst>
                  <a:outerShdw blurRad="38100" dist="19050" dir="2700000" algn="tl" rotWithShape="0">
                    <a:schemeClr val="dk1">
                      <a:alpha val="40000"/>
                    </a:schemeClr>
                  </a:outerShdw>
                </a:effectLst>
                <a:latin typeface="Söhne"/>
              </a:rPr>
              <a:t>" (common in parts of England and the southern USA).</a:t>
            </a:r>
          </a:p>
          <a:p>
            <a:pPr marL="742950" lvl="1" indent="-285750" algn="l">
              <a:buFont typeface="+mj-lt"/>
              <a:buAutoNum type="arabicPeriod"/>
            </a:pPr>
            <a:r>
              <a:rPr lang="en-ID" sz="2100" i="0" dirty="0">
                <a:ln w="0"/>
                <a:solidFill>
                  <a:schemeClr val="tx1"/>
                </a:solidFill>
                <a:effectLst>
                  <a:outerShdw blurRad="38100" dist="19050" dir="2700000" algn="tl" rotWithShape="0">
                    <a:schemeClr val="dk1">
                      <a:alpha val="40000"/>
                    </a:schemeClr>
                  </a:outerShdw>
                </a:effectLst>
                <a:latin typeface="Söhne"/>
              </a:rPr>
              <a:t>"</a:t>
            </a:r>
            <a:r>
              <a:rPr lang="en-ID" sz="2100" i="1" dirty="0">
                <a:ln w="0"/>
                <a:solidFill>
                  <a:schemeClr val="tx1"/>
                </a:solidFill>
                <a:effectLst>
                  <a:outerShdw blurRad="38100" dist="19050" dir="2700000" algn="tl" rotWithShape="0">
                    <a:schemeClr val="dk1">
                      <a:alpha val="40000"/>
                    </a:schemeClr>
                  </a:outerShdw>
                </a:effectLst>
                <a:latin typeface="Söhne"/>
              </a:rPr>
              <a:t>hard</a:t>
            </a:r>
            <a:r>
              <a:rPr lang="en-ID" sz="2100" i="0" dirty="0">
                <a:ln w="0"/>
                <a:solidFill>
                  <a:schemeClr val="tx1"/>
                </a:solidFill>
                <a:effectLst>
                  <a:outerShdw blurRad="38100" dist="19050" dir="2700000" algn="tl" rotWithShape="0">
                    <a:schemeClr val="dk1">
                      <a:alpha val="40000"/>
                    </a:schemeClr>
                  </a:outerShdw>
                </a:effectLst>
                <a:latin typeface="Söhne"/>
              </a:rPr>
              <a:t>" pronounced as "</a:t>
            </a:r>
            <a:r>
              <a:rPr lang="en-ID" sz="2100" i="0" dirty="0" err="1">
                <a:ln w="0"/>
                <a:solidFill>
                  <a:schemeClr val="tx1"/>
                </a:solidFill>
                <a:effectLst>
                  <a:outerShdw blurRad="38100" dist="19050" dir="2700000" algn="tl" rotWithShape="0">
                    <a:schemeClr val="dk1">
                      <a:alpha val="40000"/>
                    </a:schemeClr>
                  </a:outerShdw>
                </a:effectLst>
                <a:latin typeface="Söhne"/>
              </a:rPr>
              <a:t>hahd</a:t>
            </a:r>
            <a:r>
              <a:rPr lang="en-ID" sz="2100" i="0" dirty="0">
                <a:ln w="0"/>
                <a:solidFill>
                  <a:schemeClr val="tx1"/>
                </a:solidFill>
                <a:effectLst>
                  <a:outerShdw blurRad="38100" dist="19050" dir="2700000" algn="tl" rotWithShape="0">
                    <a:schemeClr val="dk1">
                      <a:alpha val="40000"/>
                    </a:schemeClr>
                  </a:outerShdw>
                </a:effectLst>
                <a:latin typeface="Söhne"/>
              </a:rPr>
              <a:t>" (common in parts of Massachusetts).</a:t>
            </a:r>
          </a:p>
          <a:p>
            <a:pPr lvl="1" algn="l"/>
            <a:endParaRPr lang="en-ID" sz="2100" i="0" dirty="0">
              <a:ln w="0"/>
              <a:solidFill>
                <a:schemeClr val="tx1"/>
              </a:solidFill>
              <a:effectLst>
                <a:outerShdw blurRad="38100" dist="19050" dir="2700000" algn="tl" rotWithShape="0">
                  <a:schemeClr val="dk1">
                    <a:alpha val="40000"/>
                  </a:schemeClr>
                </a:outerShdw>
              </a:effectLst>
              <a:latin typeface="Söhne"/>
            </a:endParaRPr>
          </a:p>
          <a:p>
            <a:pPr algn="l">
              <a:buFont typeface="+mj-lt"/>
              <a:buAutoNum type="arabicPeriod"/>
            </a:pPr>
            <a:r>
              <a:rPr lang="en-ID" sz="2100" i="0" dirty="0">
                <a:ln w="0"/>
                <a:solidFill>
                  <a:schemeClr val="tx1"/>
                </a:solidFill>
                <a:effectLst>
                  <a:outerShdw blurRad="38100" dist="19050" dir="2700000" algn="tl" rotWithShape="0">
                    <a:schemeClr val="dk1">
                      <a:alpha val="40000"/>
                    </a:schemeClr>
                  </a:outerShdw>
                </a:effectLst>
                <a:latin typeface="Söhne"/>
              </a:rPr>
              <a:t>Pronouncing /r/ as a 'tap':</a:t>
            </a:r>
          </a:p>
          <a:p>
            <a:pPr marL="742950" lvl="1" indent="-285750" algn="l">
              <a:buFont typeface="+mj-lt"/>
              <a:buAutoNum type="arabicPeriod"/>
            </a:pPr>
            <a:r>
              <a:rPr lang="en-ID" sz="2100" i="0" dirty="0">
                <a:ln w="0"/>
                <a:solidFill>
                  <a:schemeClr val="tx1"/>
                </a:solidFill>
                <a:effectLst>
                  <a:outerShdw blurRad="38100" dist="19050" dir="2700000" algn="tl" rotWithShape="0">
                    <a:schemeClr val="dk1">
                      <a:alpha val="40000"/>
                    </a:schemeClr>
                  </a:outerShdw>
                </a:effectLst>
                <a:latin typeface="Söhne"/>
              </a:rPr>
              <a:t>"car" pronounced with a quick tap against the back of the teeth, resembling "cad" (common in the Scottish Highlands or the west of Ireland).</a:t>
            </a:r>
          </a:p>
          <a:p>
            <a:pPr marL="742950" lvl="1" indent="-285750" algn="l">
              <a:buFont typeface="+mj-lt"/>
              <a:buAutoNum type="arabicPeriod"/>
            </a:pPr>
            <a:r>
              <a:rPr lang="en-ID" sz="2100" i="0" dirty="0">
                <a:ln w="0"/>
                <a:solidFill>
                  <a:schemeClr val="tx1"/>
                </a:solidFill>
                <a:effectLst>
                  <a:outerShdw blurRad="38100" dist="19050" dir="2700000" algn="tl" rotWithShape="0">
                    <a:schemeClr val="dk1">
                      <a:alpha val="40000"/>
                    </a:schemeClr>
                  </a:outerShdw>
                </a:effectLst>
                <a:latin typeface="Söhne"/>
              </a:rPr>
              <a:t>"hard" pronounced with a similar tap, resembling "</a:t>
            </a:r>
            <a:r>
              <a:rPr lang="en-ID" sz="2100" i="0" dirty="0" err="1">
                <a:ln w="0"/>
                <a:solidFill>
                  <a:schemeClr val="tx1"/>
                </a:solidFill>
                <a:effectLst>
                  <a:outerShdw blurRad="38100" dist="19050" dir="2700000" algn="tl" rotWithShape="0">
                    <a:schemeClr val="dk1">
                      <a:alpha val="40000"/>
                    </a:schemeClr>
                  </a:outerShdw>
                </a:effectLst>
                <a:latin typeface="Söhne"/>
              </a:rPr>
              <a:t>hadd</a:t>
            </a:r>
            <a:r>
              <a:rPr lang="en-ID" sz="2100" i="0" dirty="0">
                <a:ln w="0"/>
                <a:solidFill>
                  <a:schemeClr val="tx1"/>
                </a:solidFill>
                <a:effectLst>
                  <a:outerShdw blurRad="38100" dist="19050" dir="2700000" algn="tl" rotWithShape="0">
                    <a:schemeClr val="dk1">
                      <a:alpha val="40000"/>
                    </a:schemeClr>
                  </a:outerShdw>
                </a:effectLst>
                <a:latin typeface="Söhne"/>
              </a:rPr>
              <a:t>" (common in the same regions).</a:t>
            </a:r>
            <a:endParaRPr lang="en-US" sz="2100" dirty="0">
              <a:ln w="0"/>
              <a:solidFill>
                <a:schemeClr val="tx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7F1F5B59-2BF2-B8B8-6153-E16BD95B4CA8}"/>
              </a:ext>
            </a:extLst>
          </p:cNvPr>
          <p:cNvSpPr txBox="1"/>
          <p:nvPr/>
        </p:nvSpPr>
        <p:spPr>
          <a:xfrm>
            <a:off x="7457090" y="349623"/>
            <a:ext cx="4225158" cy="3539430"/>
          </a:xfrm>
          <a:prstGeom prst="rect">
            <a:avLst/>
          </a:prstGeom>
          <a:noFill/>
        </p:spPr>
        <p:txBody>
          <a:bodyPr wrap="square">
            <a:spAutoFit/>
          </a:bodyPr>
          <a:lstStyle/>
          <a:p>
            <a:pPr marL="0" indent="0">
              <a:buNone/>
            </a:pPr>
            <a:r>
              <a:rPr lang="en-US" sz="2800" b="1" u="sng" dirty="0"/>
              <a:t>Grammatical variation </a:t>
            </a:r>
            <a:r>
              <a:rPr lang="en-US" sz="2800" u="sng" dirty="0"/>
              <a:t>: </a:t>
            </a:r>
            <a:r>
              <a:rPr lang="en-US" sz="2800" dirty="0"/>
              <a:t>African-American Vernacular English (AAVE)</a:t>
            </a:r>
          </a:p>
          <a:p>
            <a:pPr marL="0" indent="0">
              <a:buNone/>
            </a:pPr>
            <a:r>
              <a:rPr lang="en-US" sz="2800" dirty="0"/>
              <a:t> </a:t>
            </a:r>
          </a:p>
          <a:p>
            <a:pPr marL="0" indent="0">
              <a:buNone/>
            </a:pPr>
            <a:r>
              <a:rPr lang="en-US" sz="2800" b="1" dirty="0"/>
              <a:t>Lexical variation </a:t>
            </a:r>
            <a:r>
              <a:rPr lang="en-US" sz="2800" dirty="0"/>
              <a:t>: an American </a:t>
            </a:r>
            <a:r>
              <a:rPr lang="en-US" sz="2800" i="1" dirty="0"/>
              <a:t>resume</a:t>
            </a:r>
            <a:r>
              <a:rPr lang="en-US" sz="2800" dirty="0"/>
              <a:t> is a British </a:t>
            </a:r>
            <a:r>
              <a:rPr lang="en-US" sz="2800" i="1" dirty="0"/>
              <a:t>CV</a:t>
            </a:r>
            <a:r>
              <a:rPr lang="en-US" sz="2800" dirty="0"/>
              <a:t>, which is South African biodata</a:t>
            </a:r>
          </a:p>
        </p:txBody>
      </p:sp>
    </p:spTree>
    <p:extLst>
      <p:ext uri="{BB962C8B-B14F-4D97-AF65-F5344CB8AC3E}">
        <p14:creationId xmlns:p14="http://schemas.microsoft.com/office/powerpoint/2010/main" val="271817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022B4B0-C93C-8951-D3DB-5E56EB85DD95}"/>
              </a:ext>
            </a:extLst>
          </p:cNvPr>
          <p:cNvSpPr>
            <a:spLocks noGrp="1"/>
          </p:cNvSpPr>
          <p:nvPr>
            <p:ph type="title"/>
          </p:nvPr>
        </p:nvSpPr>
        <p:spPr>
          <a:xfrm>
            <a:off x="838200" y="365125"/>
            <a:ext cx="5393361" cy="1325563"/>
          </a:xfrm>
        </p:spPr>
        <p:style>
          <a:lnRef idx="3">
            <a:schemeClr val="lt1"/>
          </a:lnRef>
          <a:fillRef idx="1">
            <a:schemeClr val="accent2"/>
          </a:fillRef>
          <a:effectRef idx="1">
            <a:schemeClr val="accent2"/>
          </a:effectRef>
          <a:fontRef idx="minor">
            <a:schemeClr val="lt1"/>
          </a:fontRef>
        </p:style>
        <p:txBody>
          <a:bodyPr>
            <a:normAutofit/>
          </a:bodyPr>
          <a:lstStyle/>
          <a:p>
            <a:r>
              <a:rPr lang="en-US" sz="2800" b="1"/>
              <a:t>Issues in sociolinguistics: Fieldwork-based disciplines of natural environments:</a:t>
            </a:r>
          </a:p>
        </p:txBody>
      </p:sp>
      <p:sp>
        <p:nvSpPr>
          <p:cNvPr id="3" name="Content Placeholder 2">
            <a:extLst>
              <a:ext uri="{FF2B5EF4-FFF2-40B4-BE49-F238E27FC236}">
                <a16:creationId xmlns:a16="http://schemas.microsoft.com/office/drawing/2014/main" id="{3C095414-D136-234B-21A6-1EBD286F99DF}"/>
              </a:ext>
            </a:extLst>
          </p:cNvPr>
          <p:cNvSpPr>
            <a:spLocks noGrp="1"/>
          </p:cNvSpPr>
          <p:nvPr>
            <p:ph idx="1"/>
          </p:nvPr>
        </p:nvSpPr>
        <p:spPr>
          <a:xfrm>
            <a:off x="838200" y="1825625"/>
            <a:ext cx="5393361" cy="4351338"/>
          </a:xfrm>
        </p:spPr>
        <p:txBody>
          <a:bodyPr>
            <a:normAutofit/>
          </a:bodyPr>
          <a:lstStyle/>
          <a:p>
            <a:pPr>
              <a:buFont typeface="Wingdings" pitchFamily="2" charset="2"/>
              <a:buChar char="Ø"/>
            </a:pPr>
            <a:r>
              <a:rPr lang="en-US" sz="2200"/>
              <a:t>Idiolect -- individual speaks in characteristic ways</a:t>
            </a:r>
          </a:p>
          <a:p>
            <a:pPr>
              <a:buFont typeface="Wingdings" pitchFamily="2" charset="2"/>
              <a:buChar char="Ø"/>
            </a:pPr>
            <a:r>
              <a:rPr lang="en-US" sz="2200"/>
              <a:t>Sociolect --  a language variety used by particular social groups. </a:t>
            </a:r>
          </a:p>
          <a:p>
            <a:pPr>
              <a:buFont typeface="Wingdings" pitchFamily="2" charset="2"/>
              <a:buChar char="Ø"/>
            </a:pPr>
            <a:r>
              <a:rPr lang="en-US" sz="2200"/>
              <a:t>Standard (standardization by government; classroom and public exam amination)and codification (e.g., grammar books, dictionaries, texts of religious) --- people called </a:t>
            </a:r>
            <a:r>
              <a:rPr lang="en-US" sz="2200" i="1" u="sng">
                <a:highlight>
                  <a:srgbClr val="FFFF00"/>
                </a:highlight>
              </a:rPr>
              <a:t>prestige</a:t>
            </a:r>
            <a:r>
              <a:rPr lang="en-US" sz="2200">
                <a:highlight>
                  <a:srgbClr val="FFFF00"/>
                </a:highlight>
              </a:rPr>
              <a:t> </a:t>
            </a:r>
          </a:p>
          <a:p>
            <a:pPr>
              <a:buFont typeface="Wingdings" pitchFamily="2" charset="2"/>
              <a:buChar char="Ø"/>
            </a:pPr>
            <a:r>
              <a:rPr lang="en-US" sz="2200"/>
              <a:t>People judge non-standard (poor or incorrect) called </a:t>
            </a:r>
            <a:r>
              <a:rPr lang="en-US" sz="2200" i="1" u="sng">
                <a:highlight>
                  <a:srgbClr val="FFFF00"/>
                </a:highlight>
              </a:rPr>
              <a:t>stigmatized; </a:t>
            </a:r>
            <a:r>
              <a:rPr lang="en-US" sz="2200"/>
              <a:t>attitude leads to the judgement.</a:t>
            </a:r>
          </a:p>
        </p:txBody>
      </p:sp>
      <p:pic>
        <p:nvPicPr>
          <p:cNvPr id="5" name="Picture 4" descr="A group of people with speech bubbles&#10;&#10;Description automatically generated">
            <a:extLst>
              <a:ext uri="{FF2B5EF4-FFF2-40B4-BE49-F238E27FC236}">
                <a16:creationId xmlns:a16="http://schemas.microsoft.com/office/drawing/2014/main" id="{896CFF08-AD6A-AE28-BA0D-AF082ED2BEC6}"/>
              </a:ext>
            </a:extLst>
          </p:cNvPr>
          <p:cNvPicPr>
            <a:picLocks noChangeAspect="1"/>
          </p:cNvPicPr>
          <p:nvPr/>
        </p:nvPicPr>
        <p:blipFill rotWithShape="1">
          <a:blip r:embed="rId2"/>
          <a:srcRect l="4896" r="21605"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822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565BF2-22C5-CFB0-5DFA-2D6771CF8E80}"/>
              </a:ext>
            </a:extLst>
          </p:cNvPr>
          <p:cNvSpPr>
            <a:spLocks noGrp="1"/>
          </p:cNvSpPr>
          <p:nvPr>
            <p:ph type="title"/>
          </p:nvPr>
        </p:nvSpPr>
        <p:spPr>
          <a:xfrm>
            <a:off x="572493" y="758952"/>
            <a:ext cx="5859838" cy="914002"/>
          </a:xfrm>
        </p:spPr>
        <p:txBody>
          <a:bodyPr anchor="b">
            <a:normAutofit/>
          </a:bodyPr>
          <a:lstStyle/>
          <a:p>
            <a:r>
              <a:rPr lang="en-US" sz="5400" b="1" dirty="0"/>
              <a:t>Dialect and Accent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153993-68E7-D49B-63ED-070415769043}"/>
              </a:ext>
            </a:extLst>
          </p:cNvPr>
          <p:cNvSpPr>
            <a:spLocks noGrp="1"/>
          </p:cNvSpPr>
          <p:nvPr>
            <p:ph idx="1"/>
          </p:nvPr>
        </p:nvSpPr>
        <p:spPr>
          <a:xfrm>
            <a:off x="572493" y="2071316"/>
            <a:ext cx="6713552" cy="4119172"/>
          </a:xfrm>
        </p:spPr>
        <p:txBody>
          <a:bodyPr anchor="t">
            <a:normAutofit fontScale="92500"/>
          </a:bodyPr>
          <a:lstStyle/>
          <a:p>
            <a:r>
              <a:rPr lang="en-US" sz="2200" dirty="0"/>
              <a:t>A </a:t>
            </a:r>
            <a:r>
              <a:rPr lang="en-US" sz="2200" b="1" i="1" u="sng" dirty="0">
                <a:highlight>
                  <a:srgbClr val="FFFF00"/>
                </a:highlight>
              </a:rPr>
              <a:t>dialect</a:t>
            </a:r>
            <a:r>
              <a:rPr lang="en-US" sz="2200" dirty="0"/>
              <a:t> refers to a particular form of a language that is characteristic of a specific group of speakers. It encompasses variations in vocabulary, grammar, and pronunciation that distinguish it from other forms of the same language.</a:t>
            </a:r>
          </a:p>
          <a:p>
            <a:endParaRPr lang="en-US" sz="2200" dirty="0"/>
          </a:p>
          <a:p>
            <a:r>
              <a:rPr lang="en-ID" sz="2200" b="0" i="0" dirty="0">
                <a:effectLst/>
                <a:latin typeface="Söhne"/>
              </a:rPr>
              <a:t>An </a:t>
            </a:r>
            <a:r>
              <a:rPr lang="en-ID" sz="2200" b="1" i="1" u="sng" dirty="0">
                <a:effectLst/>
                <a:highlight>
                  <a:srgbClr val="FFFF00"/>
                </a:highlight>
                <a:latin typeface="Söhne"/>
              </a:rPr>
              <a:t>accent</a:t>
            </a:r>
            <a:r>
              <a:rPr lang="en-ID" sz="2200" b="0" i="0" dirty="0">
                <a:effectLst/>
                <a:latin typeface="Söhne"/>
              </a:rPr>
              <a:t>, on the other hand, specifically refers to the way in which words are pronounced. It is a component of dialect but focuses on the pronunciation aspect.</a:t>
            </a:r>
          </a:p>
          <a:p>
            <a:pPr marL="0" indent="0">
              <a:buNone/>
            </a:pPr>
            <a:endParaRPr lang="en-ID" sz="2200" b="0" i="0" dirty="0">
              <a:effectLst/>
              <a:latin typeface="Söhne"/>
            </a:endParaRPr>
          </a:p>
          <a:p>
            <a:r>
              <a:rPr lang="en-US" sz="2400" dirty="0"/>
              <a:t>When people say they have no accent, it means they are speaking in a standardized and prestigious accent. </a:t>
            </a:r>
          </a:p>
          <a:p>
            <a:endParaRPr lang="en-US" sz="2200" dirty="0"/>
          </a:p>
        </p:txBody>
      </p:sp>
      <p:pic>
        <p:nvPicPr>
          <p:cNvPr id="5" name="Picture 4" descr="A person and person talking&#10;&#10;Description automatically generated">
            <a:extLst>
              <a:ext uri="{FF2B5EF4-FFF2-40B4-BE49-F238E27FC236}">
                <a16:creationId xmlns:a16="http://schemas.microsoft.com/office/drawing/2014/main" id="{EE97C3CF-3EFE-C77F-F64F-D2003515D6EE}"/>
              </a:ext>
            </a:extLst>
          </p:cNvPr>
          <p:cNvPicPr>
            <a:picLocks noChangeAspect="1"/>
          </p:cNvPicPr>
          <p:nvPr/>
        </p:nvPicPr>
        <p:blipFill rotWithShape="1">
          <a:blip r:embed="rId2"/>
          <a:srcRect r="-3" b="1172"/>
          <a:stretch/>
        </p:blipFill>
        <p:spPr>
          <a:xfrm>
            <a:off x="8117908" y="3429000"/>
            <a:ext cx="3033372" cy="3153018"/>
          </a:xfrm>
          <a:prstGeom prst="rect">
            <a:avLst/>
          </a:prstGeom>
        </p:spPr>
      </p:pic>
      <p:sp>
        <p:nvSpPr>
          <p:cNvPr id="6" name="Line Callout 1 5">
            <a:extLst>
              <a:ext uri="{FF2B5EF4-FFF2-40B4-BE49-F238E27FC236}">
                <a16:creationId xmlns:a16="http://schemas.microsoft.com/office/drawing/2014/main" id="{53CC8EB2-B220-EAFA-85E0-5F7B0D3029EE}"/>
              </a:ext>
            </a:extLst>
          </p:cNvPr>
          <p:cNvSpPr/>
          <p:nvPr/>
        </p:nvSpPr>
        <p:spPr>
          <a:xfrm>
            <a:off x="7307953" y="1820330"/>
            <a:ext cx="4311554" cy="1434415"/>
          </a:xfrm>
          <a:prstGeom prst="borderCallout1">
            <a:avLst>
              <a:gd name="adj1" fmla="val 274"/>
              <a:gd name="adj2" fmla="val -432"/>
              <a:gd name="adj3" fmla="val -36448"/>
              <a:gd name="adj4" fmla="val -6318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84188" indent="-285750">
              <a:buFont typeface="Arial" panose="020B0604020202020204" pitchFamily="34" charset="0"/>
              <a:buChar char="•"/>
            </a:pPr>
            <a:r>
              <a:rPr lang="en-US" dirty="0"/>
              <a:t>Region they come from : Northern vs American accent</a:t>
            </a:r>
          </a:p>
          <a:p>
            <a:pPr marL="484188" indent="-285750">
              <a:buFont typeface="Arial" panose="020B0604020202020204" pitchFamily="34" charset="0"/>
              <a:buChar char="•"/>
            </a:pPr>
            <a:r>
              <a:rPr lang="en-US" dirty="0"/>
              <a:t>What social class they belong </a:t>
            </a:r>
          </a:p>
          <a:p>
            <a:pPr marL="484188" indent="-285750">
              <a:buFont typeface="Arial" panose="020B0604020202020204" pitchFamily="34" charset="0"/>
              <a:buChar char="•"/>
            </a:pPr>
            <a:r>
              <a:rPr lang="en-US" dirty="0"/>
              <a:t>Whether or not the speaker is native speaker of the language </a:t>
            </a:r>
          </a:p>
        </p:txBody>
      </p:sp>
    </p:spTree>
    <p:extLst>
      <p:ext uri="{BB962C8B-B14F-4D97-AF65-F5344CB8AC3E}">
        <p14:creationId xmlns:p14="http://schemas.microsoft.com/office/powerpoint/2010/main" val="327144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505328-FABD-2F93-3328-E4D020B00498}"/>
              </a:ext>
            </a:extLst>
          </p:cNvPr>
          <p:cNvSpPr>
            <a:spLocks noGrp="1"/>
          </p:cNvSpPr>
          <p:nvPr>
            <p:ph type="title"/>
          </p:nvPr>
        </p:nvSpPr>
        <p:spPr>
          <a:xfrm>
            <a:off x="174282" y="427826"/>
            <a:ext cx="10066122" cy="1298448"/>
          </a:xfrm>
        </p:spPr>
        <p:txBody>
          <a:bodyPr anchor="b">
            <a:normAutofit/>
          </a:bodyPr>
          <a:lstStyle/>
          <a:p>
            <a:r>
              <a:rPr lang="en-US" sz="4800" b="1" dirty="0"/>
              <a:t>Speech communities </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984B0C-31FE-EF3D-425C-E6FC0A2D0205}"/>
              </a:ext>
            </a:extLst>
          </p:cNvPr>
          <p:cNvSpPr>
            <a:spLocks noGrp="1"/>
          </p:cNvSpPr>
          <p:nvPr>
            <p:ph idx="1"/>
          </p:nvPr>
        </p:nvSpPr>
        <p:spPr>
          <a:xfrm>
            <a:off x="174282" y="2484255"/>
            <a:ext cx="5548601" cy="3754704"/>
          </a:xfrm>
        </p:spPr>
        <p:txBody>
          <a:bodyPr anchor="ctr">
            <a:normAutofit/>
          </a:bodyPr>
          <a:lstStyle/>
          <a:p>
            <a:r>
              <a:rPr lang="en-US" sz="2500" dirty="0"/>
              <a:t>The way people speak often serves to define them as a group. </a:t>
            </a:r>
          </a:p>
          <a:p>
            <a:pPr marL="0" indent="0">
              <a:buNone/>
            </a:pPr>
            <a:endParaRPr lang="en-US" sz="2500" dirty="0"/>
          </a:p>
          <a:p>
            <a:r>
              <a:rPr lang="en-US" sz="2500" dirty="0"/>
              <a:t>Speech communities are relevant to the group as defined by other non-linguistic means: </a:t>
            </a:r>
            <a:r>
              <a:rPr lang="en-US" sz="2500" i="1" dirty="0"/>
              <a:t>nationality, age range, gender,  town </a:t>
            </a:r>
            <a:r>
              <a:rPr lang="en-US" sz="2500" dirty="0"/>
              <a:t>or </a:t>
            </a:r>
            <a:r>
              <a:rPr lang="en-US" sz="2500" i="1" dirty="0"/>
              <a:t>city population. </a:t>
            </a:r>
            <a:endParaRPr lang="en-US" sz="2500" dirty="0"/>
          </a:p>
        </p:txBody>
      </p:sp>
      <p:pic>
        <p:nvPicPr>
          <p:cNvPr id="5" name="Picture 4" descr="A group of people standing together&#10;&#10;Description automatically generated">
            <a:extLst>
              <a:ext uri="{FF2B5EF4-FFF2-40B4-BE49-F238E27FC236}">
                <a16:creationId xmlns:a16="http://schemas.microsoft.com/office/drawing/2014/main" id="{E9B549E7-125A-C2C8-B713-C68378E643F4}"/>
              </a:ext>
            </a:extLst>
          </p:cNvPr>
          <p:cNvPicPr>
            <a:picLocks noChangeAspect="1"/>
          </p:cNvPicPr>
          <p:nvPr/>
        </p:nvPicPr>
        <p:blipFill rotWithShape="1">
          <a:blip r:embed="rId2"/>
          <a:srcRect l="987" r="6800" b="-2"/>
          <a:stretch/>
        </p:blipFill>
        <p:spPr>
          <a:xfrm>
            <a:off x="6096000" y="2484255"/>
            <a:ext cx="5287362"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453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CDA3D16-EE72-88C4-69A7-58664E32CBBE}"/>
              </a:ext>
            </a:extLst>
          </p:cNvPr>
          <p:cNvSpPr>
            <a:spLocks noGrp="1"/>
          </p:cNvSpPr>
          <p:nvPr>
            <p:ph type="title"/>
          </p:nvPr>
        </p:nvSpPr>
        <p:spPr>
          <a:xfrm>
            <a:off x="838200" y="673770"/>
            <a:ext cx="3220329" cy="2027227"/>
          </a:xfrm>
        </p:spPr>
        <p:txBody>
          <a:bodyPr anchor="t">
            <a:normAutofit/>
          </a:bodyPr>
          <a:lstStyle/>
          <a:p>
            <a:r>
              <a:rPr lang="en-US" sz="3400">
                <a:solidFill>
                  <a:srgbClr val="FFFFFF"/>
                </a:solidFill>
              </a:rPr>
              <a:t>Social factors correlating with language variation</a:t>
            </a:r>
          </a:p>
        </p:txBody>
      </p:sp>
      <p:graphicFrame>
        <p:nvGraphicFramePr>
          <p:cNvPr id="5" name="Content Placeholder 2">
            <a:extLst>
              <a:ext uri="{FF2B5EF4-FFF2-40B4-BE49-F238E27FC236}">
                <a16:creationId xmlns:a16="http://schemas.microsoft.com/office/drawing/2014/main" id="{F5FC760A-DB71-BD0C-E72B-4E206FE42BA5}"/>
              </a:ext>
            </a:extLst>
          </p:cNvPr>
          <p:cNvGraphicFramePr>
            <a:graphicFrameLocks noGrp="1"/>
          </p:cNvGraphicFramePr>
          <p:nvPr>
            <p:ph idx="1"/>
            <p:extLst>
              <p:ext uri="{D42A27DB-BD31-4B8C-83A1-F6EECF244321}">
                <p14:modId xmlns:p14="http://schemas.microsoft.com/office/powerpoint/2010/main" val="3978583105"/>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7290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3C4B22-2994-3787-D985-58B1803800FD}"/>
              </a:ext>
            </a:extLst>
          </p:cNvPr>
          <p:cNvSpPr>
            <a:spLocks noGrp="1"/>
          </p:cNvSpPr>
          <p:nvPr>
            <p:ph type="title"/>
          </p:nvPr>
        </p:nvSpPr>
        <p:spPr>
          <a:xfrm>
            <a:off x="1452656" y="1444741"/>
            <a:ext cx="9357865" cy="1041901"/>
          </a:xfrm>
        </p:spPr>
        <p:txBody>
          <a:bodyPr>
            <a:normAutofit/>
          </a:bodyPr>
          <a:lstStyle/>
          <a:p>
            <a:r>
              <a:rPr lang="en-US" sz="4000" b="1" dirty="0"/>
              <a:t>Sociolinguistic research </a:t>
            </a:r>
          </a:p>
        </p:txBody>
      </p:sp>
      <p:sp>
        <p:nvSpPr>
          <p:cNvPr id="3" name="Content Placeholder 2">
            <a:extLst>
              <a:ext uri="{FF2B5EF4-FFF2-40B4-BE49-F238E27FC236}">
                <a16:creationId xmlns:a16="http://schemas.microsoft.com/office/drawing/2014/main" id="{3E04FB01-7D0B-59D7-9652-9E16E408712A}"/>
              </a:ext>
            </a:extLst>
          </p:cNvPr>
          <p:cNvSpPr>
            <a:spLocks noGrp="1"/>
          </p:cNvSpPr>
          <p:nvPr>
            <p:ph sz="half" idx="1"/>
          </p:nvPr>
        </p:nvSpPr>
        <p:spPr>
          <a:xfrm>
            <a:off x="1452656" y="2701427"/>
            <a:ext cx="4483324" cy="2699968"/>
          </a:xfrm>
        </p:spPr>
        <p:txBody>
          <a:bodyPr>
            <a:normAutofit/>
          </a:bodyPr>
          <a:lstStyle/>
          <a:p>
            <a:pPr marL="0" indent="0">
              <a:buNone/>
            </a:pPr>
            <a:r>
              <a:rPr lang="en-US" sz="2000" b="1" u="sng" dirty="0">
                <a:highlight>
                  <a:srgbClr val="FFFF00"/>
                </a:highlight>
              </a:rPr>
              <a:t>Collecting and </a:t>
            </a:r>
            <a:r>
              <a:rPr lang="en-US" sz="2000" b="1" u="sng" dirty="0" err="1">
                <a:highlight>
                  <a:srgbClr val="FFFF00"/>
                </a:highlight>
              </a:rPr>
              <a:t>analysing</a:t>
            </a:r>
            <a:r>
              <a:rPr lang="en-US" sz="2000" b="1" u="sng" dirty="0">
                <a:highlight>
                  <a:srgbClr val="FFFF00"/>
                </a:highlight>
              </a:rPr>
              <a:t> data: </a:t>
            </a:r>
          </a:p>
          <a:p>
            <a:r>
              <a:rPr lang="en-US" sz="2000" dirty="0"/>
              <a:t>Natural field-work studies</a:t>
            </a:r>
          </a:p>
          <a:p>
            <a:r>
              <a:rPr lang="en-US" sz="2000" dirty="0"/>
              <a:t>Interviews</a:t>
            </a:r>
          </a:p>
          <a:p>
            <a:r>
              <a:rPr lang="en-US" sz="2000" dirty="0"/>
              <a:t>Questionnaires (spoken and written)</a:t>
            </a:r>
          </a:p>
          <a:p>
            <a:r>
              <a:rPr lang="en-US" sz="2000" dirty="0"/>
              <a:t>Thinking aloud protocols</a:t>
            </a:r>
          </a:p>
          <a:p>
            <a:r>
              <a:rPr lang="en-US" sz="2000" dirty="0"/>
              <a:t>informal to formal conversation awareness elicitation</a:t>
            </a:r>
          </a:p>
          <a:p>
            <a:endParaRPr lang="en-US" sz="2000" dirty="0"/>
          </a:p>
        </p:txBody>
      </p:sp>
      <p:sp>
        <p:nvSpPr>
          <p:cNvPr id="4" name="Content Placeholder 3">
            <a:extLst>
              <a:ext uri="{FF2B5EF4-FFF2-40B4-BE49-F238E27FC236}">
                <a16:creationId xmlns:a16="http://schemas.microsoft.com/office/drawing/2014/main" id="{03BB7611-3466-8FD9-5368-331F71E2C6FC}"/>
              </a:ext>
            </a:extLst>
          </p:cNvPr>
          <p:cNvSpPr>
            <a:spLocks noGrp="1"/>
          </p:cNvSpPr>
          <p:nvPr>
            <p:ph sz="half" idx="2"/>
          </p:nvPr>
        </p:nvSpPr>
        <p:spPr>
          <a:xfrm>
            <a:off x="6256020" y="2701427"/>
            <a:ext cx="4554501" cy="2699968"/>
          </a:xfrm>
        </p:spPr>
        <p:txBody>
          <a:bodyPr>
            <a:normAutofit/>
          </a:bodyPr>
          <a:lstStyle/>
          <a:p>
            <a:pPr marL="0" indent="0">
              <a:buNone/>
            </a:pPr>
            <a:r>
              <a:rPr lang="en-US" sz="2000" b="1" u="sng" dirty="0">
                <a:highlight>
                  <a:srgbClr val="FFFF00"/>
                </a:highlight>
              </a:rPr>
              <a:t>Interpretating data: </a:t>
            </a:r>
          </a:p>
          <a:p>
            <a:r>
              <a:rPr lang="en-US" sz="2000" dirty="0"/>
              <a:t>Why variation occurs between speakers from the same speech community?</a:t>
            </a:r>
          </a:p>
          <a:p>
            <a:r>
              <a:rPr lang="en-US" sz="2000" dirty="0"/>
              <a:t>What function does the variation serve?</a:t>
            </a:r>
          </a:p>
          <a:p>
            <a:r>
              <a:rPr lang="en-US" sz="2000" dirty="0"/>
              <a:t>How does variation change?</a:t>
            </a:r>
          </a:p>
        </p:txBody>
      </p:sp>
    </p:spTree>
    <p:extLst>
      <p:ext uri="{BB962C8B-B14F-4D97-AF65-F5344CB8AC3E}">
        <p14:creationId xmlns:p14="http://schemas.microsoft.com/office/powerpoint/2010/main" val="103090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dissolve">
                                      <p:cBhvr>
                                        <p:cTn id="25" dur="500"/>
                                        <p:tgtEl>
                                          <p:spTgt spid="4">
                                            <p:txEl>
                                              <p:pRg st="0" end="0"/>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dissolve">
                                      <p:cBhvr>
                                        <p:cTn id="28" dur="500"/>
                                        <p:tgtEl>
                                          <p:spTgt spid="4">
                                            <p:txEl>
                                              <p:pRg st="1" end="1"/>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dissolve">
                                      <p:cBhvr>
                                        <p:cTn id="31" dur="500"/>
                                        <p:tgtEl>
                                          <p:spTgt spid="4">
                                            <p:txEl>
                                              <p:pRg st="2" end="2"/>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dissolve">
                                      <p:cBhvr>
                                        <p:cTn id="3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4D0E03-8283-64BB-BDB5-DFDB6F579668}"/>
              </a:ext>
            </a:extLst>
          </p:cNvPr>
          <p:cNvSpPr>
            <a:spLocks noGrp="1"/>
          </p:cNvSpPr>
          <p:nvPr>
            <p:ph type="title"/>
          </p:nvPr>
        </p:nvSpPr>
        <p:spPr>
          <a:xfrm>
            <a:off x="458513" y="382823"/>
            <a:ext cx="6603124" cy="1325563"/>
          </a:xfrm>
        </p:spPr>
        <p:style>
          <a:lnRef idx="3">
            <a:schemeClr val="lt1"/>
          </a:lnRef>
          <a:fillRef idx="1">
            <a:schemeClr val="accent2"/>
          </a:fillRef>
          <a:effectRef idx="1">
            <a:schemeClr val="accent2"/>
          </a:effectRef>
          <a:fontRef idx="minor">
            <a:schemeClr val="lt1"/>
          </a:fontRef>
        </p:style>
        <p:txBody>
          <a:bodyPr/>
          <a:lstStyle/>
          <a:p>
            <a:r>
              <a:rPr lang="en-US" dirty="0"/>
              <a:t>Applications of Sociolinguistics</a:t>
            </a:r>
          </a:p>
        </p:txBody>
      </p:sp>
      <p:sp>
        <p:nvSpPr>
          <p:cNvPr id="6" name="Content Placeholder 5">
            <a:extLst>
              <a:ext uri="{FF2B5EF4-FFF2-40B4-BE49-F238E27FC236}">
                <a16:creationId xmlns:a16="http://schemas.microsoft.com/office/drawing/2014/main" id="{25E78DD2-B20E-0CBF-993B-588E8AA4317D}"/>
              </a:ext>
            </a:extLst>
          </p:cNvPr>
          <p:cNvSpPr>
            <a:spLocks noGrp="1"/>
          </p:cNvSpPr>
          <p:nvPr>
            <p:ph idx="1"/>
          </p:nvPr>
        </p:nvSpPr>
        <p:spPr>
          <a:xfrm>
            <a:off x="458513" y="2460067"/>
            <a:ext cx="7362497" cy="3688485"/>
          </a:xfrm>
        </p:spPr>
        <p:txBody>
          <a:bodyPr/>
          <a:lstStyle/>
          <a:p>
            <a:r>
              <a:rPr lang="en-US" dirty="0"/>
              <a:t>Language formulation proposal for government policy on education</a:t>
            </a:r>
          </a:p>
          <a:p>
            <a:r>
              <a:rPr lang="en-US" dirty="0"/>
              <a:t>Language planning</a:t>
            </a:r>
          </a:p>
          <a:p>
            <a:r>
              <a:rPr lang="en-US" dirty="0"/>
              <a:t>Teachers’ references in the classroom (bad grammar)</a:t>
            </a:r>
          </a:p>
          <a:p>
            <a:r>
              <a:rPr lang="en-US" dirty="0"/>
              <a:t>Film actors imitating accents</a:t>
            </a:r>
          </a:p>
        </p:txBody>
      </p:sp>
      <p:pic>
        <p:nvPicPr>
          <p:cNvPr id="3" name="Picture 2" descr="A white cover with black and green text&#10;&#10;Description automatically generated">
            <a:extLst>
              <a:ext uri="{FF2B5EF4-FFF2-40B4-BE49-F238E27FC236}">
                <a16:creationId xmlns:a16="http://schemas.microsoft.com/office/drawing/2014/main" id="{8CEA2977-40E2-48DE-3A09-E07D8A53060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75600" y="0"/>
            <a:ext cx="4216400" cy="6502400"/>
          </a:xfrm>
          <a:prstGeom prst="rect">
            <a:avLst/>
          </a:prstGeom>
        </p:spPr>
      </p:pic>
      <p:sp>
        <p:nvSpPr>
          <p:cNvPr id="4" name="TextBox 3">
            <a:extLst>
              <a:ext uri="{FF2B5EF4-FFF2-40B4-BE49-F238E27FC236}">
                <a16:creationId xmlns:a16="http://schemas.microsoft.com/office/drawing/2014/main" id="{B38A35A6-1F12-00DE-6BF1-A2E054B89AD6}"/>
              </a:ext>
            </a:extLst>
          </p:cNvPr>
          <p:cNvSpPr txBox="1"/>
          <p:nvPr/>
        </p:nvSpPr>
        <p:spPr>
          <a:xfrm>
            <a:off x="3987800" y="6680200"/>
            <a:ext cx="4216400" cy="230832"/>
          </a:xfrm>
          <a:prstGeom prst="rect">
            <a:avLst/>
          </a:prstGeom>
          <a:noFill/>
        </p:spPr>
        <p:txBody>
          <a:bodyPr wrap="square" rtlCol="0">
            <a:spAutoFit/>
          </a:bodyPr>
          <a:lstStyle/>
          <a:p>
            <a:r>
              <a:rPr lang="en-US" sz="900">
                <a:hlinkClick r:id="rId3" tooltip="https://www.flickr.com/photos/scatterkeir/2451530605/"/>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1155342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ful carved figures of humans">
            <a:extLst>
              <a:ext uri="{FF2B5EF4-FFF2-40B4-BE49-F238E27FC236}">
                <a16:creationId xmlns:a16="http://schemas.microsoft.com/office/drawing/2014/main" id="{9FE07F21-339D-5D1F-9498-6D6BDECBB283}"/>
              </a:ext>
            </a:extLst>
          </p:cNvPr>
          <p:cNvPicPr>
            <a:picLocks noChangeAspect="1"/>
          </p:cNvPicPr>
          <p:nvPr/>
        </p:nvPicPr>
        <p:blipFill rotWithShape="1">
          <a:blip r:embed="rId2"/>
          <a:srcRect t="9091" r="18126" b="-2"/>
          <a:stretch/>
        </p:blipFill>
        <p:spPr>
          <a:xfrm>
            <a:off x="3523488" y="10"/>
            <a:ext cx="8668512" cy="6857990"/>
          </a:xfrm>
          <a:prstGeom prst="rect">
            <a:avLst/>
          </a:prstGeom>
        </p:spPr>
      </p:pic>
      <p:sp>
        <p:nvSpPr>
          <p:cNvPr id="8" name="Rectangle 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E832A4-1638-5566-42E2-737B6230DD9F}"/>
              </a:ext>
            </a:extLst>
          </p:cNvPr>
          <p:cNvSpPr>
            <a:spLocks noGrp="1"/>
          </p:cNvSpPr>
          <p:nvPr>
            <p:ph type="title"/>
          </p:nvPr>
        </p:nvSpPr>
        <p:spPr>
          <a:xfrm>
            <a:off x="294271" y="588058"/>
            <a:ext cx="6764913" cy="859883"/>
          </a:xfrm>
        </p:spPr>
        <p:txBody>
          <a:bodyPr vert="horz" lIns="91440" tIns="45720" rIns="91440" bIns="45720" rtlCol="0" anchor="b">
            <a:normAutofit/>
          </a:bodyPr>
          <a:lstStyle/>
          <a:p>
            <a:r>
              <a:rPr lang="en-US" sz="4800" dirty="0">
                <a:solidFill>
                  <a:schemeClr val="bg1"/>
                </a:solidFill>
              </a:rPr>
              <a:t>Defining sociolinguistics</a:t>
            </a:r>
          </a:p>
        </p:txBody>
      </p:sp>
      <p:sp>
        <p:nvSpPr>
          <p:cNvPr id="3" name="Content Placeholder 2">
            <a:extLst>
              <a:ext uri="{FF2B5EF4-FFF2-40B4-BE49-F238E27FC236}">
                <a16:creationId xmlns:a16="http://schemas.microsoft.com/office/drawing/2014/main" id="{76987128-F795-CD68-8855-660D19F96423}"/>
              </a:ext>
            </a:extLst>
          </p:cNvPr>
          <p:cNvSpPr>
            <a:spLocks noGrp="1"/>
          </p:cNvSpPr>
          <p:nvPr>
            <p:ph type="body" idx="1"/>
          </p:nvPr>
        </p:nvSpPr>
        <p:spPr>
          <a:xfrm>
            <a:off x="344585" y="2380128"/>
            <a:ext cx="7051297" cy="4030729"/>
          </a:xfrm>
        </p:spPr>
        <p:txBody>
          <a:bodyPr vert="horz" lIns="91440" tIns="45720" rIns="91440" bIns="45720" rtlCol="0">
            <a:noAutofit/>
          </a:bodyPr>
          <a:lstStyle/>
          <a:p>
            <a:pPr marL="457200" indent="-457200">
              <a:spcAft>
                <a:spcPts val="600"/>
              </a:spcAft>
              <a:buFont typeface="Wingdings" pitchFamily="2" charset="2"/>
              <a:buChar char="Ø"/>
            </a:pPr>
            <a:r>
              <a:rPr lang="en-US" sz="2000" spc="80" dirty="0">
                <a:solidFill>
                  <a:schemeClr val="bg1"/>
                </a:solidFill>
              </a:rPr>
              <a:t>The study of language and society</a:t>
            </a:r>
          </a:p>
          <a:p>
            <a:pPr marL="457200" indent="-457200">
              <a:spcAft>
                <a:spcPts val="600"/>
              </a:spcAft>
              <a:buFont typeface="Wingdings" pitchFamily="2" charset="2"/>
              <a:buChar char="Ø"/>
            </a:pPr>
            <a:r>
              <a:rPr lang="en-US" sz="2000" spc="80" dirty="0">
                <a:solidFill>
                  <a:schemeClr val="bg1"/>
                </a:solidFill>
              </a:rPr>
              <a:t>The study of the linguistic indicators of culture (</a:t>
            </a:r>
            <a:r>
              <a:rPr lang="en-US" sz="2000" spc="80" dirty="0" err="1">
                <a:solidFill>
                  <a:schemeClr val="bg1"/>
                </a:solidFill>
              </a:rPr>
              <a:t>e.g.,grammar</a:t>
            </a:r>
            <a:r>
              <a:rPr lang="en-US" sz="2000" spc="80" dirty="0">
                <a:solidFill>
                  <a:schemeClr val="bg1"/>
                </a:solidFill>
              </a:rPr>
              <a:t>, vocabulary, discourse analysis, pragmatics, phonology and corpus) and power (ethnicity, gender, ideology and social rank on language events. </a:t>
            </a:r>
          </a:p>
          <a:p>
            <a:pPr marL="457200" indent="-457200">
              <a:spcAft>
                <a:spcPts val="600"/>
              </a:spcAft>
              <a:buFont typeface="Wingdings" pitchFamily="2" charset="2"/>
              <a:buChar char="Ø"/>
            </a:pPr>
            <a:r>
              <a:rPr lang="en-US" sz="2000" spc="80" dirty="0">
                <a:solidFill>
                  <a:schemeClr val="bg1"/>
                </a:solidFill>
              </a:rPr>
              <a:t>Sociolinguistic studies are to account of social aspects of language in a real world. </a:t>
            </a:r>
          </a:p>
          <a:p>
            <a:pPr marL="457200" indent="-457200">
              <a:spcAft>
                <a:spcPts val="600"/>
              </a:spcAft>
              <a:buFont typeface="Wingdings" pitchFamily="2" charset="2"/>
              <a:buChar char="Ø"/>
            </a:pPr>
            <a:r>
              <a:rPr lang="en-US" sz="2000" spc="80" dirty="0">
                <a:solidFill>
                  <a:schemeClr val="bg1"/>
                </a:solidFill>
              </a:rPr>
              <a:t>The study of language variation and language change (diachronic and synchronic). </a:t>
            </a:r>
          </a:p>
          <a:p>
            <a:pPr>
              <a:spcAft>
                <a:spcPts val="600"/>
              </a:spcAft>
            </a:pPr>
            <a:endParaRPr lang="en-US" sz="2000" spc="80" dirty="0">
              <a:solidFill>
                <a:schemeClr val="bg1"/>
              </a:solidFill>
            </a:endParaRPr>
          </a:p>
        </p:txBody>
      </p:sp>
      <p:sp>
        <p:nvSpPr>
          <p:cNvPr id="9" name="Rectangle 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81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F145404-A74F-5C21-92CD-462AB2F722F3}"/>
              </a:ext>
            </a:extLst>
          </p:cNvPr>
          <p:cNvSpPr>
            <a:spLocks noGrp="1"/>
          </p:cNvSpPr>
          <p:nvPr>
            <p:ph idx="1"/>
          </p:nvPr>
        </p:nvSpPr>
        <p:spPr>
          <a:xfrm>
            <a:off x="717178" y="3213847"/>
            <a:ext cx="3760694" cy="1734671"/>
          </a:xfrm>
        </p:spPr>
        <p:txBody>
          <a:bodyPr/>
          <a:lstStyle/>
          <a:p>
            <a:r>
              <a:rPr lang="en-US" dirty="0"/>
              <a:t>Language Variation </a:t>
            </a:r>
          </a:p>
          <a:p>
            <a:r>
              <a:rPr lang="en-US" dirty="0"/>
              <a:t>Speech Variety </a:t>
            </a:r>
          </a:p>
          <a:p>
            <a:r>
              <a:rPr lang="en-US" dirty="0"/>
              <a:t>Variant (Variable)</a:t>
            </a:r>
          </a:p>
        </p:txBody>
      </p:sp>
      <p:sp>
        <p:nvSpPr>
          <p:cNvPr id="4" name="Title 1">
            <a:extLst>
              <a:ext uri="{FF2B5EF4-FFF2-40B4-BE49-F238E27FC236}">
                <a16:creationId xmlns:a16="http://schemas.microsoft.com/office/drawing/2014/main" id="{7E9A56BA-AF61-A782-C8DA-8F6DDF5856BD}"/>
              </a:ext>
            </a:extLst>
          </p:cNvPr>
          <p:cNvSpPr txBox="1">
            <a:spLocks/>
          </p:cNvSpPr>
          <p:nvPr/>
        </p:nvSpPr>
        <p:spPr>
          <a:xfrm>
            <a:off x="313765" y="443706"/>
            <a:ext cx="6329082" cy="1313703"/>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Three key principles in sociolinguistics</a:t>
            </a:r>
          </a:p>
        </p:txBody>
      </p:sp>
      <p:sp>
        <p:nvSpPr>
          <p:cNvPr id="11" name="Line Callout 1 10">
            <a:extLst>
              <a:ext uri="{FF2B5EF4-FFF2-40B4-BE49-F238E27FC236}">
                <a16:creationId xmlns:a16="http://schemas.microsoft.com/office/drawing/2014/main" id="{4F8AD05C-BE97-8478-02BA-30FBCA00B830}"/>
              </a:ext>
            </a:extLst>
          </p:cNvPr>
          <p:cNvSpPr/>
          <p:nvPr/>
        </p:nvSpPr>
        <p:spPr>
          <a:xfrm>
            <a:off x="5015754" y="2057400"/>
            <a:ext cx="6589058" cy="1008529"/>
          </a:xfrm>
          <a:prstGeom prst="borderCallout1">
            <a:avLst>
              <a:gd name="adj1" fmla="val 48083"/>
              <a:gd name="adj2" fmla="val -986"/>
              <a:gd name="adj3" fmla="val 133913"/>
              <a:gd name="adj4" fmla="val -184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differences in pronunciation, grammar, or word choice within a language due to region, social class, education background</a:t>
            </a:r>
          </a:p>
        </p:txBody>
      </p:sp>
      <p:sp>
        <p:nvSpPr>
          <p:cNvPr id="12" name="Line Callout 1 11">
            <a:extLst>
              <a:ext uri="{FF2B5EF4-FFF2-40B4-BE49-F238E27FC236}">
                <a16:creationId xmlns:a16="http://schemas.microsoft.com/office/drawing/2014/main" id="{52A49150-62B7-29B9-A555-1A4EE370199E}"/>
              </a:ext>
            </a:extLst>
          </p:cNvPr>
          <p:cNvSpPr/>
          <p:nvPr/>
        </p:nvSpPr>
        <p:spPr>
          <a:xfrm>
            <a:off x="5015754" y="3365920"/>
            <a:ext cx="6589058" cy="1161586"/>
          </a:xfrm>
          <a:prstGeom prst="borderCallout1">
            <a:avLst>
              <a:gd name="adj1" fmla="val 51384"/>
              <a:gd name="adj2" fmla="val -1319"/>
              <a:gd name="adj3" fmla="val 52875"/>
              <a:gd name="adj4" fmla="val -2808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It may be used for different varieties of one language, e.g. American English, Australian English, Indian English.</a:t>
            </a:r>
          </a:p>
        </p:txBody>
      </p:sp>
      <p:sp>
        <p:nvSpPr>
          <p:cNvPr id="13" name="Line Callout 1 12">
            <a:extLst>
              <a:ext uri="{FF2B5EF4-FFF2-40B4-BE49-F238E27FC236}">
                <a16:creationId xmlns:a16="http://schemas.microsoft.com/office/drawing/2014/main" id="{0B1CEC4D-CA91-FA38-83B8-602DDDE894CA}"/>
              </a:ext>
            </a:extLst>
          </p:cNvPr>
          <p:cNvSpPr/>
          <p:nvPr/>
        </p:nvSpPr>
        <p:spPr>
          <a:xfrm>
            <a:off x="5105402" y="4818577"/>
            <a:ext cx="6589058" cy="1161586"/>
          </a:xfrm>
          <a:prstGeom prst="borderCallout1">
            <a:avLst>
              <a:gd name="adj1" fmla="val 51384"/>
              <a:gd name="adj2" fmla="val -1319"/>
              <a:gd name="adj3" fmla="val -21214"/>
              <a:gd name="adj4" fmla="val -254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linguistic various forms due to differences in the socio-economic background, education, age, or sex of the speakers (e.g., /ng/ variable and /r/ sound )</a:t>
            </a:r>
          </a:p>
        </p:txBody>
      </p:sp>
    </p:spTree>
    <p:extLst>
      <p:ext uri="{BB962C8B-B14F-4D97-AF65-F5344CB8AC3E}">
        <p14:creationId xmlns:p14="http://schemas.microsoft.com/office/powerpoint/2010/main" val="372833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5492-31EF-411E-29D9-6EDF900A198B}"/>
              </a:ext>
            </a:extLst>
          </p:cNvPr>
          <p:cNvSpPr>
            <a:spLocks noGrp="1"/>
          </p:cNvSpPr>
          <p:nvPr>
            <p:ph type="title"/>
          </p:nvPr>
        </p:nvSpPr>
        <p:spPr>
          <a:xfrm>
            <a:off x="838200" y="365126"/>
            <a:ext cx="10515600" cy="818216"/>
          </a:xfrm>
        </p:spPr>
        <p:txBody>
          <a:bodyPr>
            <a:normAutofit/>
          </a:bodyPr>
          <a:lstStyle/>
          <a:p>
            <a:r>
              <a:rPr lang="en-US" dirty="0"/>
              <a:t>Three key principles in sociolinguistics</a:t>
            </a:r>
          </a:p>
        </p:txBody>
      </p:sp>
      <p:sp>
        <p:nvSpPr>
          <p:cNvPr id="3" name="Content Placeholder 2">
            <a:extLst>
              <a:ext uri="{FF2B5EF4-FFF2-40B4-BE49-F238E27FC236}">
                <a16:creationId xmlns:a16="http://schemas.microsoft.com/office/drawing/2014/main" id="{B3E9484E-ED6D-8C19-7F7A-877F1431F36E}"/>
              </a:ext>
            </a:extLst>
          </p:cNvPr>
          <p:cNvSpPr>
            <a:spLocks noGrp="1"/>
          </p:cNvSpPr>
          <p:nvPr>
            <p:ph idx="1"/>
          </p:nvPr>
        </p:nvSpPr>
        <p:spPr/>
        <p:txBody>
          <a:bodyPr>
            <a:normAutofit lnSpcReduction="10000"/>
          </a:bodyPr>
          <a:lstStyle/>
          <a:p>
            <a:r>
              <a:rPr lang="en-US" dirty="0"/>
              <a:t>Language variation : differences in pronunciation, grammar, or word choice within a language due to region (dialect, regional variation), social class, and educational background (sociolect). </a:t>
            </a:r>
          </a:p>
          <a:p>
            <a:r>
              <a:rPr lang="en-US" dirty="0"/>
              <a:t>Variety (speech variety): a term sometimes used instead of language2, dialect, sociolect, pidgin, creole, etc., because it is considered more neutral than such terms. It may also be used for different varieties of one language, e.g. American English, Australian English, Indian English.</a:t>
            </a:r>
          </a:p>
          <a:p>
            <a:r>
              <a:rPr lang="en-US" dirty="0"/>
              <a:t>Variant (variable) : linguistic various forms due to differences in the socio-economic background, education, age, or sex of the speakers</a:t>
            </a:r>
          </a:p>
          <a:p>
            <a:pPr marL="0" indent="0">
              <a:buNone/>
            </a:pPr>
            <a:r>
              <a:rPr lang="en-US" dirty="0"/>
              <a:t>For instance: /ng/ variable and /r/ sound </a:t>
            </a:r>
          </a:p>
        </p:txBody>
      </p:sp>
    </p:spTree>
    <p:extLst>
      <p:ext uri="{BB962C8B-B14F-4D97-AF65-F5344CB8AC3E}">
        <p14:creationId xmlns:p14="http://schemas.microsoft.com/office/powerpoint/2010/main" val="736225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93066-D8BF-07D9-0957-CF08F105A9E0}"/>
              </a:ext>
            </a:extLst>
          </p:cNvPr>
          <p:cNvSpPr>
            <a:spLocks noGrp="1"/>
          </p:cNvSpPr>
          <p:nvPr>
            <p:ph type="title"/>
          </p:nvPr>
        </p:nvSpPr>
        <p:spPr>
          <a:xfrm>
            <a:off x="295835" y="588559"/>
            <a:ext cx="4155140" cy="1616203"/>
          </a:xfrm>
        </p:spPr>
        <p:style>
          <a:lnRef idx="3">
            <a:schemeClr val="lt1"/>
          </a:lnRef>
          <a:fillRef idx="1">
            <a:schemeClr val="accent2"/>
          </a:fillRef>
          <a:effectRef idx="1">
            <a:schemeClr val="accent2"/>
          </a:effectRef>
          <a:fontRef idx="minor">
            <a:schemeClr val="lt1"/>
          </a:fontRef>
        </p:style>
        <p:txBody>
          <a:bodyPr anchor="b">
            <a:normAutofit/>
          </a:bodyPr>
          <a:lstStyle/>
          <a:p>
            <a:r>
              <a:rPr lang="en-US" sz="5000" b="1" dirty="0"/>
              <a:t>Linguistic Variation </a:t>
            </a:r>
          </a:p>
        </p:txBody>
      </p:sp>
      <p:sp>
        <p:nvSpPr>
          <p:cNvPr id="3" name="Content Placeholder 2">
            <a:extLst>
              <a:ext uri="{FF2B5EF4-FFF2-40B4-BE49-F238E27FC236}">
                <a16:creationId xmlns:a16="http://schemas.microsoft.com/office/drawing/2014/main" id="{39DA11DE-E80B-4C1D-98FC-8A186E3E2589}"/>
              </a:ext>
            </a:extLst>
          </p:cNvPr>
          <p:cNvSpPr>
            <a:spLocks noGrp="1"/>
          </p:cNvSpPr>
          <p:nvPr>
            <p:ph idx="1"/>
          </p:nvPr>
        </p:nvSpPr>
        <p:spPr>
          <a:xfrm>
            <a:off x="295835" y="3428999"/>
            <a:ext cx="4155141" cy="2476189"/>
          </a:xfrm>
        </p:spPr>
        <p:txBody>
          <a:bodyPr anchor="t">
            <a:noAutofit/>
          </a:bodyPr>
          <a:lstStyle/>
          <a:p>
            <a:pPr marL="0" indent="0">
              <a:buNone/>
            </a:pPr>
            <a:r>
              <a:rPr lang="en-US" dirty="0"/>
              <a:t>Code-switching: moving from one language to another language within a single utterance and sometimes even within a sentence.</a:t>
            </a:r>
          </a:p>
          <a:p>
            <a:endParaRPr lang="en-US" dirty="0"/>
          </a:p>
        </p:txBody>
      </p:sp>
      <p:pic>
        <p:nvPicPr>
          <p:cNvPr id="5" name="Picture 4" descr="A map of switzerland with different languages&#10;&#10;Description automatically generated">
            <a:extLst>
              <a:ext uri="{FF2B5EF4-FFF2-40B4-BE49-F238E27FC236}">
                <a16:creationId xmlns:a16="http://schemas.microsoft.com/office/drawing/2014/main" id="{0359C339-2C21-EFDA-BB1D-12C2CE20E91A}"/>
              </a:ext>
            </a:extLst>
          </p:cNvPr>
          <p:cNvPicPr>
            <a:picLocks noChangeAspect="1"/>
          </p:cNvPicPr>
          <p:nvPr/>
        </p:nvPicPr>
        <p:blipFill>
          <a:blip r:embed="rId2"/>
          <a:stretch>
            <a:fillRect/>
          </a:stretch>
        </p:blipFill>
        <p:spPr>
          <a:xfrm>
            <a:off x="5071346" y="89185"/>
            <a:ext cx="6452784" cy="6452784"/>
          </a:xfrm>
          <a:prstGeom prst="rect">
            <a:avLst/>
          </a:prstGeom>
        </p:spPr>
      </p:pic>
      <p:grpSp>
        <p:nvGrpSpPr>
          <p:cNvPr id="17" name="Group 16">
            <a:extLst>
              <a:ext uri="{FF2B5EF4-FFF2-40B4-BE49-F238E27FC236}">
                <a16:creationId xmlns:a16="http://schemas.microsoft.com/office/drawing/2014/main" id="{792AA144-DDFF-C43B-6866-516C9091D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18" name="Rectangle 17">
              <a:extLst>
                <a:ext uri="{FF2B5EF4-FFF2-40B4-BE49-F238E27FC236}">
                  <a16:creationId xmlns:a16="http://schemas.microsoft.com/office/drawing/2014/main" id="{56557A69-9517-26A8-EF3F-E65057EEC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7C5987E-7AB5-0A21-D727-68B38B342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218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56FE-F447-7C6A-FCD9-2C6274A78617}"/>
              </a:ext>
            </a:extLst>
          </p:cNvPr>
          <p:cNvSpPr>
            <a:spLocks noGrp="1"/>
          </p:cNvSpPr>
          <p:nvPr>
            <p:ph type="title"/>
          </p:nvPr>
        </p:nvSpPr>
        <p:spPr>
          <a:xfrm>
            <a:off x="838200" y="365125"/>
            <a:ext cx="3827929" cy="910759"/>
          </a:xfrm>
        </p:spPr>
        <p:style>
          <a:lnRef idx="3">
            <a:schemeClr val="lt1"/>
          </a:lnRef>
          <a:fillRef idx="1">
            <a:schemeClr val="accent2"/>
          </a:fillRef>
          <a:effectRef idx="1">
            <a:schemeClr val="accent2"/>
          </a:effectRef>
          <a:fontRef idx="minor">
            <a:schemeClr val="lt1"/>
          </a:fontRef>
        </p:style>
        <p:txBody>
          <a:bodyPr/>
          <a:lstStyle/>
          <a:p>
            <a:pPr algn="ctr"/>
            <a:r>
              <a:rPr lang="en-US" dirty="0"/>
              <a:t>Diglossia</a:t>
            </a:r>
          </a:p>
        </p:txBody>
      </p:sp>
      <p:pic>
        <p:nvPicPr>
          <p:cNvPr id="4" name="Content Placeholder 3" descr="A person holding a flag and a building&#10;&#10;Description automatically generated">
            <a:extLst>
              <a:ext uri="{FF2B5EF4-FFF2-40B4-BE49-F238E27FC236}">
                <a16:creationId xmlns:a16="http://schemas.microsoft.com/office/drawing/2014/main" id="{506B6118-3F42-B8E9-AB7D-895CF49A96F3}"/>
              </a:ext>
            </a:extLst>
          </p:cNvPr>
          <p:cNvPicPr>
            <a:picLocks noGrp="1" noChangeAspect="1"/>
          </p:cNvPicPr>
          <p:nvPr>
            <p:ph idx="1"/>
          </p:nvPr>
        </p:nvPicPr>
        <p:blipFill>
          <a:blip r:embed="rId2"/>
          <a:stretch>
            <a:fillRect/>
          </a:stretch>
        </p:blipFill>
        <p:spPr>
          <a:xfrm>
            <a:off x="5105965" y="365125"/>
            <a:ext cx="6349536" cy="5753287"/>
          </a:xfrm>
          <a:prstGeom prst="rect">
            <a:avLst/>
          </a:prstGeom>
        </p:spPr>
      </p:pic>
      <p:sp>
        <p:nvSpPr>
          <p:cNvPr id="6" name="TextBox 5">
            <a:extLst>
              <a:ext uri="{FF2B5EF4-FFF2-40B4-BE49-F238E27FC236}">
                <a16:creationId xmlns:a16="http://schemas.microsoft.com/office/drawing/2014/main" id="{9C41584D-1BBF-6021-20F9-0FB026D862D7}"/>
              </a:ext>
            </a:extLst>
          </p:cNvPr>
          <p:cNvSpPr txBox="1"/>
          <p:nvPr/>
        </p:nvSpPr>
        <p:spPr>
          <a:xfrm>
            <a:off x="838200" y="1788411"/>
            <a:ext cx="3827929" cy="3785652"/>
          </a:xfrm>
          <a:prstGeom prst="rect">
            <a:avLst/>
          </a:prstGeom>
          <a:noFill/>
        </p:spPr>
        <p:txBody>
          <a:bodyPr wrap="square">
            <a:spAutoFit/>
          </a:bodyPr>
          <a:lstStyle/>
          <a:p>
            <a:r>
              <a:rPr lang="en-US" sz="3000" dirty="0"/>
              <a:t>When one variety is H (high) and the other is low (L)</a:t>
            </a:r>
          </a:p>
          <a:p>
            <a:endParaRPr lang="en-US" sz="3000" dirty="0"/>
          </a:p>
          <a:p>
            <a:r>
              <a:rPr lang="en-US" sz="3000" dirty="0"/>
              <a:t>For example: </a:t>
            </a:r>
          </a:p>
          <a:p>
            <a:r>
              <a:rPr lang="en-US" sz="3000" dirty="0"/>
              <a:t>Arabic </a:t>
            </a:r>
            <a:r>
              <a:rPr lang="en-US" sz="3000" dirty="0" err="1"/>
              <a:t>quran</a:t>
            </a:r>
            <a:r>
              <a:rPr lang="en-US" sz="3000" dirty="0"/>
              <a:t> (H)</a:t>
            </a:r>
          </a:p>
          <a:p>
            <a:r>
              <a:rPr lang="en-US" sz="3000" dirty="0"/>
              <a:t>Vs </a:t>
            </a:r>
          </a:p>
          <a:p>
            <a:r>
              <a:rPr lang="en-US" sz="3000" dirty="0"/>
              <a:t>General Arabic (L)</a:t>
            </a:r>
          </a:p>
        </p:txBody>
      </p:sp>
    </p:spTree>
    <p:extLst>
      <p:ext uri="{BB962C8B-B14F-4D97-AF65-F5344CB8AC3E}">
        <p14:creationId xmlns:p14="http://schemas.microsoft.com/office/powerpoint/2010/main" val="2194205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190900-27F6-C83C-0D84-12295B1DEF68}"/>
              </a:ext>
            </a:extLst>
          </p:cNvPr>
          <p:cNvSpPr>
            <a:spLocks noGrp="1"/>
          </p:cNvSpPr>
          <p:nvPr>
            <p:ph type="title"/>
          </p:nvPr>
        </p:nvSpPr>
        <p:spPr>
          <a:xfrm>
            <a:off x="196062" y="150838"/>
            <a:ext cx="5167185" cy="951822"/>
          </a:xfrm>
        </p:spPr>
        <p:style>
          <a:lnRef idx="3">
            <a:schemeClr val="lt1"/>
          </a:lnRef>
          <a:fillRef idx="1">
            <a:schemeClr val="accent2"/>
          </a:fillRef>
          <a:effectRef idx="1">
            <a:schemeClr val="accent2"/>
          </a:effectRef>
          <a:fontRef idx="minor">
            <a:schemeClr val="lt1"/>
          </a:fontRef>
        </p:style>
        <p:txBody>
          <a:bodyPr>
            <a:normAutofit/>
          </a:bodyPr>
          <a:lstStyle/>
          <a:p>
            <a:pPr algn="ctr"/>
            <a:r>
              <a:rPr lang="en-US" sz="4000" dirty="0"/>
              <a:t>Language Planning</a:t>
            </a:r>
          </a:p>
        </p:txBody>
      </p:sp>
      <p:sp>
        <p:nvSpPr>
          <p:cNvPr id="3" name="Content Placeholder 2">
            <a:extLst>
              <a:ext uri="{FF2B5EF4-FFF2-40B4-BE49-F238E27FC236}">
                <a16:creationId xmlns:a16="http://schemas.microsoft.com/office/drawing/2014/main" id="{E8316AC6-6521-90CD-8558-C0E7BAE4F8F5}"/>
              </a:ext>
            </a:extLst>
          </p:cNvPr>
          <p:cNvSpPr>
            <a:spLocks noGrp="1"/>
          </p:cNvSpPr>
          <p:nvPr>
            <p:ph idx="1"/>
          </p:nvPr>
        </p:nvSpPr>
        <p:spPr>
          <a:xfrm>
            <a:off x="385999" y="1102660"/>
            <a:ext cx="5178960" cy="1298674"/>
          </a:xfrm>
        </p:spPr>
        <p:txBody>
          <a:bodyPr anchor="ctr">
            <a:normAutofit/>
          </a:bodyPr>
          <a:lstStyle/>
          <a:p>
            <a:r>
              <a:rPr lang="en-US" sz="2000" dirty="0"/>
              <a:t>Language planning: the promotion and standardization of one variety of language.</a:t>
            </a:r>
          </a:p>
          <a:p>
            <a:endParaRPr lang="en-US" sz="2000" dirty="0"/>
          </a:p>
        </p:txBody>
      </p:sp>
      <p:pic>
        <p:nvPicPr>
          <p:cNvPr id="7" name="Picture 6" descr="A group of people in front of a screen&#10;&#10;Description automatically generated">
            <a:extLst>
              <a:ext uri="{FF2B5EF4-FFF2-40B4-BE49-F238E27FC236}">
                <a16:creationId xmlns:a16="http://schemas.microsoft.com/office/drawing/2014/main" id="{C2A02264-FF5D-4EB4-46AD-77BA7DE9DA7F}"/>
              </a:ext>
            </a:extLst>
          </p:cNvPr>
          <p:cNvPicPr>
            <a:picLocks noChangeAspect="1"/>
          </p:cNvPicPr>
          <p:nvPr/>
        </p:nvPicPr>
        <p:blipFill>
          <a:blip r:embed="rId2"/>
          <a:stretch>
            <a:fillRect/>
          </a:stretch>
        </p:blipFill>
        <p:spPr>
          <a:xfrm>
            <a:off x="6228588" y="-22499"/>
            <a:ext cx="5486399" cy="6858000"/>
          </a:xfrm>
          <a:prstGeom prst="rect">
            <a:avLst/>
          </a:prstGeom>
        </p:spPr>
      </p:pic>
      <p:pic>
        <p:nvPicPr>
          <p:cNvPr id="5" name="Picture 4" descr="A diagram of a language planning&#10;&#10;Description automatically generated">
            <a:extLst>
              <a:ext uri="{FF2B5EF4-FFF2-40B4-BE49-F238E27FC236}">
                <a16:creationId xmlns:a16="http://schemas.microsoft.com/office/drawing/2014/main" id="{E4037707-78C3-1217-7703-AC01BD5B1657}"/>
              </a:ext>
            </a:extLst>
          </p:cNvPr>
          <p:cNvPicPr>
            <a:picLocks noChangeAspect="1"/>
          </p:cNvPicPr>
          <p:nvPr/>
        </p:nvPicPr>
        <p:blipFill>
          <a:blip r:embed="rId3"/>
          <a:stretch>
            <a:fillRect/>
          </a:stretch>
        </p:blipFill>
        <p:spPr>
          <a:xfrm>
            <a:off x="196334" y="2475003"/>
            <a:ext cx="5558290" cy="4309327"/>
          </a:xfrm>
          <a:prstGeom prst="rect">
            <a:avLst/>
          </a:prstGeom>
        </p:spPr>
      </p:pic>
    </p:spTree>
    <p:extLst>
      <p:ext uri="{BB962C8B-B14F-4D97-AF65-F5344CB8AC3E}">
        <p14:creationId xmlns:p14="http://schemas.microsoft.com/office/powerpoint/2010/main" val="25000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6AAA53-4D0E-3570-49A1-6A264D4CF1F8}"/>
              </a:ext>
            </a:extLst>
          </p:cNvPr>
          <p:cNvSpPr>
            <a:spLocks noGrp="1"/>
          </p:cNvSpPr>
          <p:nvPr>
            <p:ph type="title"/>
          </p:nvPr>
        </p:nvSpPr>
        <p:spPr>
          <a:xfrm>
            <a:off x="1051560" y="586822"/>
            <a:ext cx="3657600" cy="1645920"/>
          </a:xfrm>
        </p:spPr>
        <p:style>
          <a:lnRef idx="3">
            <a:schemeClr val="lt1"/>
          </a:lnRef>
          <a:fillRef idx="1">
            <a:schemeClr val="accent2"/>
          </a:fillRef>
          <a:effectRef idx="1">
            <a:schemeClr val="accent2"/>
          </a:effectRef>
          <a:fontRef idx="minor">
            <a:schemeClr val="lt1"/>
          </a:fontRef>
        </p:style>
        <p:txBody>
          <a:bodyPr>
            <a:normAutofit/>
          </a:bodyPr>
          <a:lstStyle/>
          <a:p>
            <a:pPr algn="ctr"/>
            <a:r>
              <a:rPr lang="en-US" sz="3200" b="1" dirty="0"/>
              <a:t>Pidgin and Creole</a:t>
            </a:r>
          </a:p>
        </p:txBody>
      </p:sp>
      <p:sp>
        <p:nvSpPr>
          <p:cNvPr id="27" name="Rectangle 26">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9" name="Rectangle 28">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D208D1D-4BCD-0F44-8677-6BBBA1340F3D}"/>
              </a:ext>
            </a:extLst>
          </p:cNvPr>
          <p:cNvSpPr>
            <a:spLocks noGrp="1"/>
          </p:cNvSpPr>
          <p:nvPr>
            <p:ph idx="1"/>
          </p:nvPr>
        </p:nvSpPr>
        <p:spPr>
          <a:xfrm>
            <a:off x="5250106" y="586822"/>
            <a:ext cx="6106742" cy="1645920"/>
          </a:xfrm>
        </p:spPr>
        <p:txBody>
          <a:bodyPr anchor="ctr">
            <a:normAutofit/>
          </a:bodyPr>
          <a:lstStyle/>
          <a:p>
            <a:r>
              <a:rPr lang="en-US" sz="1800" dirty="0"/>
              <a:t>The birth and death of language. For example, Pidgin vs Creole (L1-pidgin first generation: such as Papua New Guinea)</a:t>
            </a:r>
          </a:p>
        </p:txBody>
      </p:sp>
      <p:pic>
        <p:nvPicPr>
          <p:cNvPr id="5" name="Picture 4" descr="A diagram of a diagram of a group of people&#10;&#10;Description automatically generated">
            <a:extLst>
              <a:ext uri="{FF2B5EF4-FFF2-40B4-BE49-F238E27FC236}">
                <a16:creationId xmlns:a16="http://schemas.microsoft.com/office/drawing/2014/main" id="{B085E8E4-493E-40A6-66F8-D3C86C24A351}"/>
              </a:ext>
            </a:extLst>
          </p:cNvPr>
          <p:cNvPicPr>
            <a:picLocks noChangeAspect="1"/>
          </p:cNvPicPr>
          <p:nvPr/>
        </p:nvPicPr>
        <p:blipFill>
          <a:blip r:embed="rId2"/>
          <a:stretch>
            <a:fillRect/>
          </a:stretch>
        </p:blipFill>
        <p:spPr>
          <a:xfrm>
            <a:off x="194442" y="2925355"/>
            <a:ext cx="5429790" cy="3401445"/>
          </a:xfrm>
          <a:prstGeom prst="rect">
            <a:avLst/>
          </a:prstGeom>
        </p:spPr>
      </p:pic>
      <p:pic>
        <p:nvPicPr>
          <p:cNvPr id="6" name="Picture 5" descr="A magnifying glass over a map&#10;&#10;Description automatically generated">
            <a:extLst>
              <a:ext uri="{FF2B5EF4-FFF2-40B4-BE49-F238E27FC236}">
                <a16:creationId xmlns:a16="http://schemas.microsoft.com/office/drawing/2014/main" id="{88A59AE0-DD67-979D-1070-6D5D279EA6B6}"/>
              </a:ext>
            </a:extLst>
          </p:cNvPr>
          <p:cNvPicPr>
            <a:picLocks noChangeAspect="1"/>
          </p:cNvPicPr>
          <p:nvPr/>
        </p:nvPicPr>
        <p:blipFill rotWithShape="1">
          <a:blip r:embed="rId3"/>
          <a:srcRect r="22097" b="9608"/>
          <a:stretch/>
        </p:blipFill>
        <p:spPr>
          <a:xfrm>
            <a:off x="5818674" y="2565302"/>
            <a:ext cx="5788973" cy="3761498"/>
          </a:xfrm>
          <a:prstGeom prst="rect">
            <a:avLst/>
          </a:prstGeom>
        </p:spPr>
      </p:pic>
      <p:sp>
        <p:nvSpPr>
          <p:cNvPr id="8" name="TextBox 7">
            <a:extLst>
              <a:ext uri="{FF2B5EF4-FFF2-40B4-BE49-F238E27FC236}">
                <a16:creationId xmlns:a16="http://schemas.microsoft.com/office/drawing/2014/main" id="{F4D0D554-AC56-DEC5-DF8F-6F67E30B9E4F}"/>
              </a:ext>
            </a:extLst>
          </p:cNvPr>
          <p:cNvSpPr txBox="1"/>
          <p:nvPr/>
        </p:nvSpPr>
        <p:spPr>
          <a:xfrm>
            <a:off x="5818674" y="2737891"/>
            <a:ext cx="6060313" cy="3416320"/>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b="1" dirty="0"/>
              <a:t>Tok Pisin : </a:t>
            </a:r>
          </a:p>
          <a:p>
            <a:pPr algn="l">
              <a:buFont typeface="+mj-lt"/>
              <a:buAutoNum type="arabicPeriod"/>
            </a:pPr>
            <a:r>
              <a:rPr lang="en-ID" b="1" i="0" dirty="0" err="1">
                <a:effectLst/>
                <a:latin typeface="Söhne"/>
              </a:rPr>
              <a:t>Gutpela</a:t>
            </a:r>
            <a:r>
              <a:rPr lang="en-ID" b="1" i="0" dirty="0">
                <a:effectLst/>
                <a:latin typeface="Söhne"/>
              </a:rPr>
              <a:t> de!</a:t>
            </a:r>
            <a:r>
              <a:rPr lang="en-ID" b="0" i="0" dirty="0">
                <a:effectLst/>
                <a:latin typeface="Söhne"/>
              </a:rPr>
              <a:t> - Good day!</a:t>
            </a:r>
          </a:p>
          <a:p>
            <a:pPr algn="l">
              <a:buFont typeface="+mj-lt"/>
              <a:buAutoNum type="arabicPeriod"/>
            </a:pPr>
            <a:r>
              <a:rPr lang="en-ID" b="1" i="0" dirty="0">
                <a:effectLst/>
                <a:latin typeface="Söhne"/>
              </a:rPr>
              <a:t>Mi </a:t>
            </a:r>
            <a:r>
              <a:rPr lang="en-ID" b="1" i="0" dirty="0" err="1">
                <a:effectLst/>
                <a:latin typeface="Söhne"/>
              </a:rPr>
              <a:t>likim</a:t>
            </a:r>
            <a:r>
              <a:rPr lang="en-ID" b="1" i="0" dirty="0">
                <a:effectLst/>
                <a:latin typeface="Söhne"/>
              </a:rPr>
              <a:t> </a:t>
            </a:r>
            <a:r>
              <a:rPr lang="en-ID" b="1" i="0" dirty="0" err="1">
                <a:effectLst/>
                <a:latin typeface="Söhne"/>
              </a:rPr>
              <a:t>yu</a:t>
            </a:r>
            <a:r>
              <a:rPr lang="en-ID" b="1" i="0" dirty="0">
                <a:effectLst/>
                <a:latin typeface="Söhne"/>
              </a:rPr>
              <a:t>.</a:t>
            </a:r>
            <a:r>
              <a:rPr lang="en-ID" b="0" i="0" dirty="0">
                <a:effectLst/>
                <a:latin typeface="Söhne"/>
              </a:rPr>
              <a:t> - I like you. (I love you.)</a:t>
            </a:r>
          </a:p>
          <a:p>
            <a:pPr algn="l">
              <a:buFont typeface="+mj-lt"/>
              <a:buAutoNum type="arabicPeriod"/>
            </a:pPr>
            <a:r>
              <a:rPr lang="en-ID" b="1" i="0" dirty="0" err="1">
                <a:effectLst/>
                <a:latin typeface="Söhne"/>
              </a:rPr>
              <a:t>Tankyu</a:t>
            </a:r>
            <a:r>
              <a:rPr lang="en-ID" b="1" i="0" dirty="0">
                <a:effectLst/>
                <a:latin typeface="Söhne"/>
              </a:rPr>
              <a:t> </a:t>
            </a:r>
            <a:r>
              <a:rPr lang="en-ID" b="1" i="0" dirty="0" err="1">
                <a:effectLst/>
                <a:latin typeface="Söhne"/>
              </a:rPr>
              <a:t>tru</a:t>
            </a:r>
            <a:r>
              <a:rPr lang="en-ID" b="1" i="0" dirty="0">
                <a:effectLst/>
                <a:latin typeface="Söhne"/>
              </a:rPr>
              <a:t>.</a:t>
            </a:r>
            <a:r>
              <a:rPr lang="en-ID" b="0" i="0" dirty="0">
                <a:effectLst/>
                <a:latin typeface="Söhne"/>
              </a:rPr>
              <a:t> - Thank you very much.</a:t>
            </a:r>
          </a:p>
          <a:p>
            <a:pPr algn="l">
              <a:buFont typeface="+mj-lt"/>
              <a:buAutoNum type="arabicPeriod"/>
            </a:pPr>
            <a:r>
              <a:rPr lang="en-ID" b="1" i="0" dirty="0">
                <a:effectLst/>
                <a:latin typeface="Söhne"/>
              </a:rPr>
              <a:t>Mi </a:t>
            </a:r>
            <a:r>
              <a:rPr lang="en-ID" b="1" i="0" dirty="0" err="1">
                <a:effectLst/>
                <a:latin typeface="Söhne"/>
              </a:rPr>
              <a:t>likim</a:t>
            </a:r>
            <a:r>
              <a:rPr lang="en-ID" b="1" i="0" dirty="0">
                <a:effectLst/>
                <a:latin typeface="Söhne"/>
              </a:rPr>
              <a:t> </a:t>
            </a:r>
            <a:r>
              <a:rPr lang="en-ID" b="1" i="0" dirty="0" err="1">
                <a:effectLst/>
                <a:latin typeface="Söhne"/>
              </a:rPr>
              <a:t>wokim</a:t>
            </a:r>
            <a:r>
              <a:rPr lang="en-ID" b="1" i="0" dirty="0">
                <a:effectLst/>
                <a:latin typeface="Söhne"/>
              </a:rPr>
              <a:t> </a:t>
            </a:r>
            <a:r>
              <a:rPr lang="en-ID" b="1" i="0" dirty="0" err="1">
                <a:effectLst/>
                <a:latin typeface="Söhne"/>
              </a:rPr>
              <a:t>dispela</a:t>
            </a:r>
            <a:r>
              <a:rPr lang="en-ID" b="1" i="0" dirty="0">
                <a:effectLst/>
                <a:latin typeface="Söhne"/>
              </a:rPr>
              <a:t>.</a:t>
            </a:r>
            <a:r>
              <a:rPr lang="en-ID" b="0" i="0" dirty="0">
                <a:effectLst/>
                <a:latin typeface="Söhne"/>
              </a:rPr>
              <a:t> - I like doing this.</a:t>
            </a:r>
          </a:p>
          <a:p>
            <a:pPr algn="l">
              <a:buFont typeface="+mj-lt"/>
              <a:buAutoNum type="arabicPeriod"/>
            </a:pPr>
            <a:r>
              <a:rPr lang="en-ID" b="1" i="0" dirty="0" err="1">
                <a:effectLst/>
                <a:latin typeface="Söhne"/>
              </a:rPr>
              <a:t>Em</a:t>
            </a:r>
            <a:r>
              <a:rPr lang="en-ID" b="1" i="0" dirty="0">
                <a:effectLst/>
                <a:latin typeface="Söhne"/>
              </a:rPr>
              <a:t> </a:t>
            </a:r>
            <a:r>
              <a:rPr lang="en-ID" b="1" i="0" dirty="0" err="1">
                <a:effectLst/>
                <a:latin typeface="Söhne"/>
              </a:rPr>
              <a:t>i</a:t>
            </a:r>
            <a:r>
              <a:rPr lang="en-ID" b="1" i="0" dirty="0">
                <a:effectLst/>
                <a:latin typeface="Söhne"/>
              </a:rPr>
              <a:t> </a:t>
            </a:r>
            <a:r>
              <a:rPr lang="en-ID" b="1" i="0" dirty="0" err="1">
                <a:effectLst/>
                <a:latin typeface="Söhne"/>
              </a:rPr>
              <a:t>gutpela</a:t>
            </a:r>
            <a:r>
              <a:rPr lang="en-ID" b="1" i="0" dirty="0">
                <a:effectLst/>
                <a:latin typeface="Söhne"/>
              </a:rPr>
              <a:t>.</a:t>
            </a:r>
            <a:r>
              <a:rPr lang="en-ID" b="0" i="0" dirty="0">
                <a:effectLst/>
                <a:latin typeface="Söhne"/>
              </a:rPr>
              <a:t> - It is good.</a:t>
            </a:r>
          </a:p>
          <a:p>
            <a:pPr algn="l">
              <a:buFont typeface="+mj-lt"/>
              <a:buAutoNum type="arabicPeriod"/>
            </a:pPr>
            <a:r>
              <a:rPr lang="en-ID" b="1" i="0" dirty="0">
                <a:effectLst/>
                <a:latin typeface="Söhne"/>
              </a:rPr>
              <a:t>Mi no save.</a:t>
            </a:r>
            <a:r>
              <a:rPr lang="en-ID" b="0" i="0" dirty="0">
                <a:effectLst/>
                <a:latin typeface="Söhne"/>
              </a:rPr>
              <a:t> - I don't know.</a:t>
            </a:r>
          </a:p>
          <a:p>
            <a:pPr algn="l">
              <a:buFont typeface="+mj-lt"/>
              <a:buAutoNum type="arabicPeriod"/>
            </a:pPr>
            <a:r>
              <a:rPr lang="en-ID" b="1" i="0" dirty="0" err="1">
                <a:effectLst/>
                <a:latin typeface="Söhne"/>
              </a:rPr>
              <a:t>Yupela</a:t>
            </a:r>
            <a:r>
              <a:rPr lang="en-ID" b="1" i="0" dirty="0">
                <a:effectLst/>
                <a:latin typeface="Söhne"/>
              </a:rPr>
              <a:t> </a:t>
            </a:r>
            <a:r>
              <a:rPr lang="en-ID" b="1" i="0" dirty="0" err="1">
                <a:effectLst/>
                <a:latin typeface="Söhne"/>
              </a:rPr>
              <a:t>wanem</a:t>
            </a:r>
            <a:r>
              <a:rPr lang="en-ID" b="1" i="0" dirty="0">
                <a:effectLst/>
                <a:latin typeface="Söhne"/>
              </a:rPr>
              <a:t> </a:t>
            </a:r>
            <a:r>
              <a:rPr lang="en-ID" b="1" i="0" dirty="0" err="1">
                <a:effectLst/>
                <a:latin typeface="Söhne"/>
              </a:rPr>
              <a:t>nem</a:t>
            </a:r>
            <a:r>
              <a:rPr lang="en-ID" b="1" i="0" dirty="0">
                <a:effectLst/>
                <a:latin typeface="Söhne"/>
              </a:rPr>
              <a:t>?</a:t>
            </a:r>
            <a:r>
              <a:rPr lang="en-ID" b="0" i="0" dirty="0">
                <a:effectLst/>
                <a:latin typeface="Söhne"/>
              </a:rPr>
              <a:t> - What is your name? (plural or formal)</a:t>
            </a:r>
          </a:p>
          <a:p>
            <a:pPr algn="l">
              <a:buFont typeface="+mj-lt"/>
              <a:buAutoNum type="arabicPeriod"/>
            </a:pPr>
            <a:r>
              <a:rPr lang="en-ID" b="1" i="0" dirty="0">
                <a:effectLst/>
                <a:latin typeface="Söhne"/>
              </a:rPr>
              <a:t>Mi </a:t>
            </a:r>
            <a:r>
              <a:rPr lang="en-ID" b="1" i="0" dirty="0" err="1">
                <a:effectLst/>
                <a:latin typeface="Söhne"/>
              </a:rPr>
              <a:t>likim</a:t>
            </a:r>
            <a:r>
              <a:rPr lang="en-ID" b="1" i="0" dirty="0">
                <a:effectLst/>
                <a:latin typeface="Söhne"/>
              </a:rPr>
              <a:t> </a:t>
            </a:r>
            <a:r>
              <a:rPr lang="en-ID" b="1" i="0" dirty="0" err="1">
                <a:effectLst/>
                <a:latin typeface="Söhne"/>
              </a:rPr>
              <a:t>dispela</a:t>
            </a:r>
            <a:r>
              <a:rPr lang="en-ID" b="1" i="0" dirty="0">
                <a:effectLst/>
                <a:latin typeface="Söhne"/>
              </a:rPr>
              <a:t> hap.</a:t>
            </a:r>
            <a:r>
              <a:rPr lang="en-ID" b="0" i="0" dirty="0">
                <a:effectLst/>
                <a:latin typeface="Söhne"/>
              </a:rPr>
              <a:t> - I like this place.</a:t>
            </a:r>
          </a:p>
          <a:p>
            <a:pPr algn="l">
              <a:buFont typeface="+mj-lt"/>
              <a:buAutoNum type="arabicPeriod"/>
            </a:pPr>
            <a:r>
              <a:rPr lang="en-ID" b="1" i="0" dirty="0">
                <a:effectLst/>
                <a:latin typeface="Söhne"/>
              </a:rPr>
              <a:t>Mi </a:t>
            </a:r>
            <a:r>
              <a:rPr lang="en-ID" b="1" i="0" dirty="0" err="1">
                <a:effectLst/>
                <a:latin typeface="Söhne"/>
              </a:rPr>
              <a:t>likim</a:t>
            </a:r>
            <a:r>
              <a:rPr lang="en-ID" b="1" i="0" dirty="0">
                <a:effectLst/>
                <a:latin typeface="Söhne"/>
              </a:rPr>
              <a:t> </a:t>
            </a:r>
            <a:r>
              <a:rPr lang="en-ID" b="1" i="0" dirty="0" err="1">
                <a:effectLst/>
                <a:latin typeface="Söhne"/>
              </a:rPr>
              <a:t>yu</a:t>
            </a:r>
            <a:r>
              <a:rPr lang="en-ID" b="1" i="0" dirty="0">
                <a:effectLst/>
                <a:latin typeface="Söhne"/>
              </a:rPr>
              <a:t> </a:t>
            </a:r>
            <a:r>
              <a:rPr lang="en-ID" b="1" i="0" dirty="0" err="1">
                <a:effectLst/>
                <a:latin typeface="Söhne"/>
              </a:rPr>
              <a:t>tru</a:t>
            </a:r>
            <a:r>
              <a:rPr lang="en-ID" b="1" i="0" dirty="0">
                <a:effectLst/>
                <a:latin typeface="Söhne"/>
              </a:rPr>
              <a:t>.</a:t>
            </a:r>
            <a:r>
              <a:rPr lang="en-ID" b="0" i="0" dirty="0">
                <a:effectLst/>
                <a:latin typeface="Söhne"/>
              </a:rPr>
              <a:t> - I really like you.</a:t>
            </a:r>
          </a:p>
          <a:p>
            <a:pPr algn="l">
              <a:buFont typeface="+mj-lt"/>
              <a:buAutoNum type="arabicPeriod"/>
            </a:pPr>
            <a:r>
              <a:rPr lang="en-ID" b="1" i="0" dirty="0">
                <a:effectLst/>
                <a:latin typeface="Söhne"/>
              </a:rPr>
              <a:t>Mi </a:t>
            </a:r>
            <a:r>
              <a:rPr lang="en-ID" b="1" i="0" dirty="0" err="1">
                <a:effectLst/>
                <a:latin typeface="Söhne"/>
              </a:rPr>
              <a:t>likim</a:t>
            </a:r>
            <a:r>
              <a:rPr lang="en-ID" b="1" i="0" dirty="0">
                <a:effectLst/>
                <a:latin typeface="Söhne"/>
              </a:rPr>
              <a:t> kaikai.</a:t>
            </a:r>
            <a:r>
              <a:rPr lang="en-ID" b="0" i="0" dirty="0">
                <a:effectLst/>
                <a:latin typeface="Söhne"/>
              </a:rPr>
              <a:t> - I like food.</a:t>
            </a:r>
          </a:p>
          <a:p>
            <a:r>
              <a:rPr lang="en-US" dirty="0"/>
              <a:t> </a:t>
            </a:r>
          </a:p>
        </p:txBody>
      </p:sp>
    </p:spTree>
    <p:extLst>
      <p:ext uri="{BB962C8B-B14F-4D97-AF65-F5344CB8AC3E}">
        <p14:creationId xmlns:p14="http://schemas.microsoft.com/office/powerpoint/2010/main" val="5971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1659-1F9E-701F-C188-89AB85A5361C}"/>
              </a:ext>
            </a:extLst>
          </p:cNvPr>
          <p:cNvSpPr>
            <a:spLocks noGrp="1"/>
          </p:cNvSpPr>
          <p:nvPr>
            <p:ph type="title"/>
          </p:nvPr>
        </p:nvSpPr>
        <p:spPr>
          <a:xfrm>
            <a:off x="5649941" y="390127"/>
            <a:ext cx="5562600" cy="646332"/>
          </a:xfrm>
        </p:spPr>
        <p:style>
          <a:lnRef idx="3">
            <a:schemeClr val="lt1"/>
          </a:lnRef>
          <a:fillRef idx="1">
            <a:schemeClr val="accent2"/>
          </a:fillRef>
          <a:effectRef idx="1">
            <a:schemeClr val="accent2"/>
          </a:effectRef>
          <a:fontRef idx="minor">
            <a:schemeClr val="lt1"/>
          </a:fontRef>
        </p:style>
        <p:txBody>
          <a:bodyPr>
            <a:normAutofit fontScale="90000"/>
          </a:bodyPr>
          <a:lstStyle/>
          <a:p>
            <a:pPr algn="ctr"/>
            <a:r>
              <a:rPr lang="en-US" b="1" dirty="0"/>
              <a:t>Linguistic variable </a:t>
            </a:r>
          </a:p>
        </p:txBody>
      </p:sp>
      <p:pic>
        <p:nvPicPr>
          <p:cNvPr id="5" name="Picture 4" descr="A white paper with black text&#10;&#10;Description automatically generated">
            <a:extLst>
              <a:ext uri="{FF2B5EF4-FFF2-40B4-BE49-F238E27FC236}">
                <a16:creationId xmlns:a16="http://schemas.microsoft.com/office/drawing/2014/main" id="{46DE381E-3E0C-3D5C-4AD8-FCF858817264}"/>
              </a:ext>
            </a:extLst>
          </p:cNvPr>
          <p:cNvPicPr>
            <a:picLocks noChangeAspect="1"/>
          </p:cNvPicPr>
          <p:nvPr/>
        </p:nvPicPr>
        <p:blipFill>
          <a:blip r:embed="rId2"/>
          <a:stretch>
            <a:fillRect/>
          </a:stretch>
        </p:blipFill>
        <p:spPr>
          <a:xfrm>
            <a:off x="483159" y="2831978"/>
            <a:ext cx="3783105" cy="3093776"/>
          </a:xfrm>
          <a:prstGeom prst="rect">
            <a:avLst/>
          </a:prstGeom>
        </p:spPr>
      </p:pic>
      <p:sp>
        <p:nvSpPr>
          <p:cNvPr id="8" name="Line Callout 1 7">
            <a:extLst>
              <a:ext uri="{FF2B5EF4-FFF2-40B4-BE49-F238E27FC236}">
                <a16:creationId xmlns:a16="http://schemas.microsoft.com/office/drawing/2014/main" id="{BCFF8D45-11D7-D43C-FC98-03A0FA73968A}"/>
              </a:ext>
            </a:extLst>
          </p:cNvPr>
          <p:cNvSpPr/>
          <p:nvPr/>
        </p:nvSpPr>
        <p:spPr>
          <a:xfrm>
            <a:off x="5448248" y="1450428"/>
            <a:ext cx="5965986" cy="2213559"/>
          </a:xfrm>
          <a:prstGeom prst="borderCallout1">
            <a:avLst>
              <a:gd name="adj1" fmla="val 1067"/>
              <a:gd name="adj2" fmla="val 443"/>
              <a:gd name="adj3" fmla="val 69049"/>
              <a:gd name="adj4" fmla="val -1999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D" sz="2000" i="0" dirty="0">
                <a:solidFill>
                  <a:schemeClr val="tx1"/>
                </a:solidFill>
                <a:latin typeface="Söhne"/>
              </a:rPr>
              <a:t>He found that the pronunciation of /r/ was influenced by factors such as social class, ethnicity, and </a:t>
            </a:r>
            <a:r>
              <a:rPr lang="en-ID" sz="2000" i="0" dirty="0" err="1">
                <a:solidFill>
                  <a:schemeClr val="tx1"/>
                </a:solidFill>
                <a:latin typeface="Söhne"/>
              </a:rPr>
              <a:t>neighborhood</a:t>
            </a:r>
            <a:r>
              <a:rPr lang="en-ID" sz="2000" i="0" dirty="0">
                <a:solidFill>
                  <a:schemeClr val="tx1"/>
                </a:solidFill>
                <a:latin typeface="Söhne"/>
              </a:rPr>
              <a:t>. In particular, he observed that </a:t>
            </a:r>
            <a:r>
              <a:rPr lang="en-ID" sz="2000" b="1" i="0" u="sng" dirty="0">
                <a:solidFill>
                  <a:schemeClr val="tx1"/>
                </a:solidFill>
                <a:highlight>
                  <a:srgbClr val="FFFF00"/>
                </a:highlight>
                <a:latin typeface="Söhne"/>
              </a:rPr>
              <a:t>speakers from higher social classes were more likely to pronounce /r/ in all positions</a:t>
            </a:r>
            <a:r>
              <a:rPr lang="en-ID" sz="2000" b="1" i="0" u="sng" dirty="0">
                <a:solidFill>
                  <a:schemeClr val="tx1"/>
                </a:solidFill>
                <a:latin typeface="Söhne"/>
              </a:rPr>
              <a:t>,</a:t>
            </a:r>
            <a:r>
              <a:rPr lang="en-ID" sz="2000" i="0" dirty="0">
                <a:solidFill>
                  <a:schemeClr val="tx1"/>
                </a:solidFill>
                <a:latin typeface="Söhne"/>
              </a:rPr>
              <a:t> while speakers from lower social classes tended to exhibit a non-rhotic pronunciation, dropping the /r/ in certain positions.</a:t>
            </a:r>
            <a:endParaRPr lang="en-US" sz="2000" dirty="0">
              <a:solidFill>
                <a:schemeClr val="tx1"/>
              </a:solidFill>
            </a:endParaRPr>
          </a:p>
        </p:txBody>
      </p:sp>
      <p:pic>
        <p:nvPicPr>
          <p:cNvPr id="10" name="Picture 9" descr="A person sitting at a desk with a map of the united states&#10;&#10;Description automatically generated">
            <a:extLst>
              <a:ext uri="{FF2B5EF4-FFF2-40B4-BE49-F238E27FC236}">
                <a16:creationId xmlns:a16="http://schemas.microsoft.com/office/drawing/2014/main" id="{4249E941-ADD6-A30B-F4C5-289EDB6B892D}"/>
              </a:ext>
            </a:extLst>
          </p:cNvPr>
          <p:cNvPicPr>
            <a:picLocks noChangeAspect="1"/>
          </p:cNvPicPr>
          <p:nvPr/>
        </p:nvPicPr>
        <p:blipFill>
          <a:blip r:embed="rId3"/>
          <a:stretch>
            <a:fillRect/>
          </a:stretch>
        </p:blipFill>
        <p:spPr>
          <a:xfrm>
            <a:off x="201705" y="365125"/>
            <a:ext cx="4346015" cy="2466853"/>
          </a:xfrm>
          <a:prstGeom prst="rect">
            <a:avLst/>
          </a:prstGeom>
        </p:spPr>
      </p:pic>
      <p:pic>
        <p:nvPicPr>
          <p:cNvPr id="4" name="Picture 3" descr="A drawing of a sign&#10;&#10;Description automatically generated">
            <a:extLst>
              <a:ext uri="{FF2B5EF4-FFF2-40B4-BE49-F238E27FC236}">
                <a16:creationId xmlns:a16="http://schemas.microsoft.com/office/drawing/2014/main" id="{0F77C4E2-9D29-A5BE-A81E-A5CF6F51F8DC}"/>
              </a:ext>
            </a:extLst>
          </p:cNvPr>
          <p:cNvPicPr>
            <a:picLocks noChangeAspect="1"/>
          </p:cNvPicPr>
          <p:nvPr/>
        </p:nvPicPr>
        <p:blipFill rotWithShape="1">
          <a:blip r:embed="rId4"/>
          <a:srcRect l="10615" r="10924" b="24003"/>
          <a:stretch/>
        </p:blipFill>
        <p:spPr>
          <a:xfrm>
            <a:off x="6750584" y="3663987"/>
            <a:ext cx="3361314" cy="2441850"/>
          </a:xfrm>
          <a:prstGeom prst="rect">
            <a:avLst/>
          </a:prstGeom>
        </p:spPr>
      </p:pic>
      <p:sp>
        <p:nvSpPr>
          <p:cNvPr id="7" name="TextBox 6">
            <a:extLst>
              <a:ext uri="{FF2B5EF4-FFF2-40B4-BE49-F238E27FC236}">
                <a16:creationId xmlns:a16="http://schemas.microsoft.com/office/drawing/2014/main" id="{D3FFC317-DBDE-073F-F442-2EDFB245BA62}"/>
              </a:ext>
            </a:extLst>
          </p:cNvPr>
          <p:cNvSpPr txBox="1"/>
          <p:nvPr/>
        </p:nvSpPr>
        <p:spPr>
          <a:xfrm>
            <a:off x="5315994" y="5774245"/>
            <a:ext cx="6098240" cy="646331"/>
          </a:xfrm>
          <a:prstGeom prst="rect">
            <a:avLst/>
          </a:prstGeom>
          <a:noFill/>
        </p:spPr>
        <p:txBody>
          <a:bodyPr wrap="square">
            <a:spAutoFit/>
          </a:bodyPr>
          <a:lstStyle/>
          <a:p>
            <a:pPr marL="0" indent="0" algn="just">
              <a:buNone/>
            </a:pPr>
            <a:r>
              <a:rPr lang="en-US" dirty="0" err="1"/>
              <a:t>Labov’s</a:t>
            </a:r>
            <a:r>
              <a:rPr lang="en-US" dirty="0"/>
              <a:t> (1972) Social Stratification of (r) in New York City Department Stores : “</a:t>
            </a:r>
            <a:r>
              <a:rPr lang="en-US" i="1" dirty="0"/>
              <a:t>Excuse me what floor is this</a:t>
            </a:r>
            <a:r>
              <a:rPr lang="en-US" dirty="0"/>
              <a:t>?”</a:t>
            </a:r>
          </a:p>
        </p:txBody>
      </p:sp>
    </p:spTree>
    <p:extLst>
      <p:ext uri="{BB962C8B-B14F-4D97-AF65-F5344CB8AC3E}">
        <p14:creationId xmlns:p14="http://schemas.microsoft.com/office/powerpoint/2010/main" val="2780150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294</TotalTime>
  <Words>1170</Words>
  <Application>Microsoft Macintosh PowerPoint</Application>
  <PresentationFormat>Widescreen</PresentationFormat>
  <Paragraphs>106</Paragraphs>
  <Slides>16</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Söhne</vt:lpstr>
      <vt:lpstr>Wingdings</vt:lpstr>
      <vt:lpstr>Office Theme</vt:lpstr>
      <vt:lpstr>REFLECTIONS ON LINGUISTICS MASTERY ----------------------------------------------------------------   Sociolinguistics</vt:lpstr>
      <vt:lpstr>Defining sociolinguistics</vt:lpstr>
      <vt:lpstr>PowerPoint Presentation</vt:lpstr>
      <vt:lpstr>Three key principles in sociolinguistics</vt:lpstr>
      <vt:lpstr>Linguistic Variation </vt:lpstr>
      <vt:lpstr>Diglossia</vt:lpstr>
      <vt:lpstr>Language Planning</vt:lpstr>
      <vt:lpstr>Pidgin and Creole</vt:lpstr>
      <vt:lpstr>Linguistic variable </vt:lpstr>
      <vt:lpstr>PowerPoint Presentation</vt:lpstr>
      <vt:lpstr>Issues in sociolinguistics: Fieldwork-based disciplines of natural environments:</vt:lpstr>
      <vt:lpstr>Dialect and Accent </vt:lpstr>
      <vt:lpstr>Speech communities </vt:lpstr>
      <vt:lpstr>Social factors correlating with language variation</vt:lpstr>
      <vt:lpstr>Sociolinguistic research </vt:lpstr>
      <vt:lpstr>Applications of Sociolinguistics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LINGUISTICS MASTERY ----------------------------------------------------------------   Sociolinguistics</dc:title>
  <dc:creator>Authors</dc:creator>
  <cp:lastModifiedBy>Authors</cp:lastModifiedBy>
  <cp:revision>6</cp:revision>
  <dcterms:created xsi:type="dcterms:W3CDTF">2023-11-23T13:01:45Z</dcterms:created>
  <dcterms:modified xsi:type="dcterms:W3CDTF">2023-11-30T14:55:28Z</dcterms:modified>
</cp:coreProperties>
</file>