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5739621-949E-40C4-829D-4FBACE749D21}" type="datetimeFigureOut">
              <a:rPr lang="en-US" smtClean="0"/>
              <a:t>12/8/2011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51E87D0-E3DB-4962-86BF-52078C16C858}"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739621-949E-40C4-829D-4FBACE749D21}" type="datetimeFigureOut">
              <a:rPr lang="en-US" smtClean="0"/>
              <a:t>12/8/2011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1E87D0-E3DB-4962-86BF-52078C16C8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739621-949E-40C4-829D-4FBACE749D21}" type="datetimeFigureOut">
              <a:rPr lang="en-US" smtClean="0"/>
              <a:t>12/8/2011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1E87D0-E3DB-4962-86BF-52078C16C8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739621-949E-40C4-829D-4FBACE749D21}" type="datetimeFigureOut">
              <a:rPr lang="en-US" smtClean="0"/>
              <a:t>12/8/2011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1E87D0-E3DB-4962-86BF-52078C16C8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5739621-949E-40C4-829D-4FBACE749D21}" type="datetimeFigureOut">
              <a:rPr lang="en-US" smtClean="0"/>
              <a:t>12/8/2011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1E87D0-E3DB-4962-86BF-52078C16C858}"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739621-949E-40C4-829D-4FBACE749D21}" type="datetimeFigureOut">
              <a:rPr lang="en-US" smtClean="0"/>
              <a:t>12/8/2011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51E87D0-E3DB-4962-86BF-52078C16C8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739621-949E-40C4-829D-4FBACE749D21}" type="datetimeFigureOut">
              <a:rPr lang="en-US" smtClean="0"/>
              <a:t>12/8/2011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51E87D0-E3DB-4962-86BF-52078C16C8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5739621-949E-40C4-829D-4FBACE749D21}" type="datetimeFigureOut">
              <a:rPr lang="en-US" smtClean="0"/>
              <a:t>12/8/2011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51E87D0-E3DB-4962-86BF-52078C16C8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5739621-949E-40C4-829D-4FBACE749D21}" type="datetimeFigureOut">
              <a:rPr lang="en-US" smtClean="0"/>
              <a:t>12/8/2011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51E87D0-E3DB-4962-86BF-52078C16C858}"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739621-949E-40C4-829D-4FBACE749D21}" type="datetimeFigureOut">
              <a:rPr lang="en-US" smtClean="0"/>
              <a:t>12/8/2011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51E87D0-E3DB-4962-86BF-52078C16C8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5739621-949E-40C4-829D-4FBACE749D21}" type="datetimeFigureOut">
              <a:rPr lang="en-US" smtClean="0"/>
              <a:t>12/8/2011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51E87D0-E3DB-4962-86BF-52078C16C858}"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5739621-949E-40C4-829D-4FBACE749D21}" type="datetimeFigureOut">
              <a:rPr lang="en-US" smtClean="0"/>
              <a:t>12/8/2011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51E87D0-E3DB-4962-86BF-52078C16C858}"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228600"/>
            <a:ext cx="3352800" cy="533399"/>
          </a:xfrm>
        </p:spPr>
        <p:txBody>
          <a:bodyPr>
            <a:noAutofit/>
          </a:bodyPr>
          <a:lstStyle/>
          <a:p>
            <a:pPr algn="ctr"/>
            <a:r>
              <a:rPr lang="en-US" sz="3200" b="1" dirty="0" err="1" smtClean="0">
                <a:solidFill>
                  <a:schemeClr val="tx1"/>
                </a:solidFill>
                <a:latin typeface="Bell MT" pitchFamily="18" charset="0"/>
              </a:rPr>
              <a:t>Sharia</a:t>
            </a:r>
            <a:r>
              <a:rPr lang="en-US" sz="3200" b="1" dirty="0" smtClean="0">
                <a:solidFill>
                  <a:schemeClr val="tx1"/>
                </a:solidFill>
                <a:latin typeface="Bell MT" pitchFamily="18" charset="0"/>
              </a:rPr>
              <a:t> Law</a:t>
            </a:r>
            <a:endParaRPr lang="en-US" sz="3200" dirty="0">
              <a:solidFill>
                <a:schemeClr val="tx1"/>
              </a:solidFill>
              <a:latin typeface="Bell MT" pitchFamily="18" charset="0"/>
            </a:endParaRPr>
          </a:p>
        </p:txBody>
      </p:sp>
      <p:sp>
        <p:nvSpPr>
          <p:cNvPr id="3" name="Subtitle 2"/>
          <p:cNvSpPr>
            <a:spLocks noGrp="1"/>
          </p:cNvSpPr>
          <p:nvPr>
            <p:ph type="subTitle" idx="1"/>
          </p:nvPr>
        </p:nvSpPr>
        <p:spPr>
          <a:xfrm>
            <a:off x="457200" y="838200"/>
            <a:ext cx="8229600" cy="5715000"/>
          </a:xfrm>
        </p:spPr>
        <p:txBody>
          <a:bodyPr>
            <a:normAutofit fontScale="77500" lnSpcReduction="20000"/>
          </a:bodyPr>
          <a:lstStyle/>
          <a:p>
            <a:pPr algn="just"/>
            <a:r>
              <a:rPr lang="en-US" dirty="0">
                <a:solidFill>
                  <a:schemeClr val="tx1"/>
                </a:solidFill>
                <a:latin typeface="Bell MT" pitchFamily="18" charset="0"/>
              </a:rPr>
              <a:t>I</a:t>
            </a:r>
            <a:r>
              <a:rPr lang="en-US" dirty="0" smtClean="0">
                <a:solidFill>
                  <a:schemeClr val="tx1"/>
                </a:solidFill>
                <a:latin typeface="Bell MT" pitchFamily="18" charset="0"/>
              </a:rPr>
              <a:t>s the moral code and religious law of Islam. </a:t>
            </a:r>
            <a:r>
              <a:rPr lang="en-US" dirty="0" err="1" smtClean="0">
                <a:solidFill>
                  <a:schemeClr val="tx1"/>
                </a:solidFill>
                <a:latin typeface="Bell MT" pitchFamily="18" charset="0"/>
              </a:rPr>
              <a:t>Sharia</a:t>
            </a:r>
            <a:r>
              <a:rPr lang="en-US" dirty="0" smtClean="0">
                <a:solidFill>
                  <a:schemeClr val="tx1"/>
                </a:solidFill>
                <a:latin typeface="Bell MT" pitchFamily="18" charset="0"/>
              </a:rPr>
              <a:t> is derived from two primary sources of Islamic law: </a:t>
            </a:r>
            <a:r>
              <a:rPr lang="en-US" i="1" dirty="0" smtClean="0">
                <a:solidFill>
                  <a:schemeClr val="tx1"/>
                </a:solidFill>
                <a:latin typeface="Bell MT" pitchFamily="18" charset="0"/>
              </a:rPr>
              <a:t>Quran</a:t>
            </a:r>
            <a:r>
              <a:rPr lang="en-US" dirty="0" smtClean="0">
                <a:solidFill>
                  <a:schemeClr val="tx1"/>
                </a:solidFill>
                <a:latin typeface="Bell MT" pitchFamily="18" charset="0"/>
              </a:rPr>
              <a:t>, and </a:t>
            </a:r>
            <a:r>
              <a:rPr lang="en-US" i="1" dirty="0" err="1" smtClean="0">
                <a:solidFill>
                  <a:schemeClr val="tx1"/>
                </a:solidFill>
                <a:latin typeface="Bell MT" pitchFamily="18" charset="0"/>
              </a:rPr>
              <a:t>Sunnah</a:t>
            </a:r>
            <a:r>
              <a:rPr lang="en-US" dirty="0" smtClean="0">
                <a:solidFill>
                  <a:schemeClr val="tx1"/>
                </a:solidFill>
                <a:latin typeface="Bell MT" pitchFamily="18" charset="0"/>
              </a:rPr>
              <a:t>. </a:t>
            </a:r>
          </a:p>
          <a:p>
            <a:pPr algn="just"/>
            <a:endParaRPr lang="en-US" dirty="0" smtClean="0">
              <a:solidFill>
                <a:schemeClr val="tx1"/>
              </a:solidFill>
              <a:latin typeface="Bell MT" pitchFamily="18" charset="0"/>
            </a:endParaRPr>
          </a:p>
          <a:p>
            <a:pPr algn="just"/>
            <a:r>
              <a:rPr lang="en-US" b="1" dirty="0" smtClean="0">
                <a:solidFill>
                  <a:schemeClr val="tx1"/>
                </a:solidFill>
                <a:latin typeface="Bell MT" pitchFamily="18" charset="0"/>
              </a:rPr>
              <a:t>The Topics of Islamic Law:</a:t>
            </a:r>
          </a:p>
          <a:p>
            <a:pPr marL="514350" indent="-514350" algn="just">
              <a:buFont typeface="+mj-lt"/>
              <a:buAutoNum type="arabicParenR"/>
            </a:pPr>
            <a:r>
              <a:rPr lang="en-US" dirty="0" err="1" smtClean="0">
                <a:solidFill>
                  <a:schemeClr val="tx1"/>
                </a:solidFill>
                <a:latin typeface="Bell MT" pitchFamily="18" charset="0"/>
              </a:rPr>
              <a:t>Ibadah</a:t>
            </a:r>
            <a:r>
              <a:rPr lang="en-US" dirty="0" smtClean="0">
                <a:solidFill>
                  <a:schemeClr val="tx1"/>
                </a:solidFill>
                <a:latin typeface="Bell MT" pitchFamily="18" charset="0"/>
              </a:rPr>
              <a:t> (Ritual or Spiritual Worship)</a:t>
            </a:r>
          </a:p>
          <a:p>
            <a:pPr marL="514350" indent="-514350" algn="just">
              <a:buFont typeface="+mj-lt"/>
              <a:buAutoNum type="arabicParenR"/>
            </a:pPr>
            <a:r>
              <a:rPr lang="en-US" dirty="0" err="1" smtClean="0">
                <a:solidFill>
                  <a:schemeClr val="tx1"/>
                </a:solidFill>
                <a:latin typeface="Bell MT" pitchFamily="18" charset="0"/>
              </a:rPr>
              <a:t>Mu'amalat</a:t>
            </a:r>
            <a:r>
              <a:rPr lang="en-US" dirty="0" smtClean="0">
                <a:solidFill>
                  <a:schemeClr val="tx1"/>
                </a:solidFill>
                <a:latin typeface="Bell MT" pitchFamily="18" charset="0"/>
              </a:rPr>
              <a:t> (Transactions and Contracts)</a:t>
            </a:r>
          </a:p>
          <a:p>
            <a:pPr marL="514350" indent="-514350" algn="just">
              <a:buFont typeface="+mj-lt"/>
              <a:buAutoNum type="arabicParenR"/>
            </a:pPr>
            <a:r>
              <a:rPr lang="en-US" dirty="0" err="1" smtClean="0">
                <a:solidFill>
                  <a:schemeClr val="tx1"/>
                </a:solidFill>
                <a:latin typeface="Bell MT" pitchFamily="18" charset="0"/>
              </a:rPr>
              <a:t>Adab</a:t>
            </a:r>
            <a:r>
              <a:rPr lang="en-US" dirty="0" smtClean="0">
                <a:solidFill>
                  <a:schemeClr val="tx1"/>
                </a:solidFill>
                <a:latin typeface="Bell MT" pitchFamily="18" charset="0"/>
              </a:rPr>
              <a:t> (Morals and Manners)</a:t>
            </a:r>
          </a:p>
          <a:p>
            <a:pPr marL="514350" indent="-514350" algn="just">
              <a:buFont typeface="+mj-lt"/>
              <a:buAutoNum type="arabicParenR"/>
            </a:pPr>
            <a:r>
              <a:rPr lang="en-US" dirty="0" err="1" smtClean="0">
                <a:solidFill>
                  <a:schemeClr val="tx1"/>
                </a:solidFill>
                <a:latin typeface="Bell MT" pitchFamily="18" charset="0"/>
              </a:rPr>
              <a:t>I'tiqadat</a:t>
            </a:r>
            <a:r>
              <a:rPr lang="en-US" dirty="0" smtClean="0">
                <a:solidFill>
                  <a:schemeClr val="tx1"/>
                </a:solidFill>
                <a:latin typeface="Bell MT" pitchFamily="18" charset="0"/>
              </a:rPr>
              <a:t> (Belief)</a:t>
            </a:r>
          </a:p>
          <a:p>
            <a:pPr marL="514350" indent="-514350" algn="just">
              <a:buFont typeface="+mj-lt"/>
              <a:buAutoNum type="arabicParenR"/>
            </a:pPr>
            <a:r>
              <a:rPr lang="en-US" dirty="0" smtClean="0">
                <a:solidFill>
                  <a:schemeClr val="tx1"/>
                </a:solidFill>
                <a:latin typeface="Bell MT" pitchFamily="18" charset="0"/>
              </a:rPr>
              <a:t>‘</a:t>
            </a:r>
            <a:r>
              <a:rPr lang="en-US" dirty="0" err="1" smtClean="0">
                <a:solidFill>
                  <a:schemeClr val="tx1"/>
                </a:solidFill>
                <a:latin typeface="Bell MT" pitchFamily="18" charset="0"/>
              </a:rPr>
              <a:t>Uqubat</a:t>
            </a:r>
            <a:r>
              <a:rPr lang="en-US" dirty="0" smtClean="0">
                <a:solidFill>
                  <a:schemeClr val="tx1"/>
                </a:solidFill>
                <a:latin typeface="Bell MT" pitchFamily="18" charset="0"/>
              </a:rPr>
              <a:t> (Punishment)</a:t>
            </a:r>
          </a:p>
          <a:p>
            <a:pPr marL="514350" indent="-514350" algn="just">
              <a:buFont typeface="+mj-lt"/>
              <a:buAutoNum type="arabicParenR"/>
            </a:pPr>
            <a:r>
              <a:rPr lang="en-US" dirty="0" smtClean="0">
                <a:solidFill>
                  <a:schemeClr val="tx1"/>
                </a:solidFill>
                <a:latin typeface="Bell MT" pitchFamily="18" charset="0"/>
              </a:rPr>
              <a:t>Purification (</a:t>
            </a:r>
            <a:r>
              <a:rPr lang="en-US" dirty="0" err="1" smtClean="0">
                <a:solidFill>
                  <a:schemeClr val="tx1"/>
                </a:solidFill>
                <a:latin typeface="Bell MT" pitchFamily="18" charset="0"/>
              </a:rPr>
              <a:t>Thaharah</a:t>
            </a:r>
            <a:r>
              <a:rPr lang="en-US" dirty="0" smtClean="0">
                <a:solidFill>
                  <a:schemeClr val="tx1"/>
                </a:solidFill>
                <a:latin typeface="Bell MT" pitchFamily="18" charset="0"/>
              </a:rPr>
              <a:t>)</a:t>
            </a:r>
          </a:p>
          <a:p>
            <a:pPr marL="514350" indent="-514350" algn="just">
              <a:buFont typeface="+mj-lt"/>
              <a:buAutoNum type="arabicParenR"/>
            </a:pPr>
            <a:r>
              <a:rPr lang="en-US" dirty="0" smtClean="0">
                <a:solidFill>
                  <a:schemeClr val="tx1"/>
                </a:solidFill>
                <a:latin typeface="Bell MT" pitchFamily="18" charset="0"/>
              </a:rPr>
              <a:t>Prayer (</a:t>
            </a:r>
            <a:r>
              <a:rPr lang="en-US" dirty="0" err="1" smtClean="0">
                <a:solidFill>
                  <a:schemeClr val="tx1"/>
                </a:solidFill>
                <a:latin typeface="Bell MT" pitchFamily="18" charset="0"/>
              </a:rPr>
              <a:t>Shalat</a:t>
            </a:r>
            <a:r>
              <a:rPr lang="en-US" dirty="0" smtClean="0">
                <a:solidFill>
                  <a:schemeClr val="tx1"/>
                </a:solidFill>
                <a:latin typeface="Bell MT" pitchFamily="18" charset="0"/>
              </a:rPr>
              <a:t>)</a:t>
            </a:r>
          </a:p>
          <a:p>
            <a:pPr marL="514350" indent="-514350" algn="just">
              <a:buFont typeface="+mj-lt"/>
              <a:buAutoNum type="arabicParenR"/>
            </a:pPr>
            <a:r>
              <a:rPr lang="en-US" dirty="0" smtClean="0">
                <a:solidFill>
                  <a:schemeClr val="tx1"/>
                </a:solidFill>
                <a:latin typeface="Bell MT" pitchFamily="18" charset="0"/>
              </a:rPr>
              <a:t>Funeral Prayer (</a:t>
            </a:r>
            <a:r>
              <a:rPr lang="en-US" dirty="0" err="1" smtClean="0">
                <a:solidFill>
                  <a:schemeClr val="tx1"/>
                </a:solidFill>
                <a:latin typeface="Bell MT" pitchFamily="18" charset="0"/>
              </a:rPr>
              <a:t>Sholat</a:t>
            </a:r>
            <a:r>
              <a:rPr lang="en-US" dirty="0" smtClean="0">
                <a:solidFill>
                  <a:schemeClr val="tx1"/>
                </a:solidFill>
                <a:latin typeface="Bell MT" pitchFamily="18" charset="0"/>
              </a:rPr>
              <a:t> </a:t>
            </a:r>
            <a:r>
              <a:rPr lang="en-US" dirty="0" err="1" smtClean="0">
                <a:solidFill>
                  <a:schemeClr val="tx1"/>
                </a:solidFill>
                <a:latin typeface="Bell MT" pitchFamily="18" charset="0"/>
              </a:rPr>
              <a:t>Jenazah</a:t>
            </a:r>
            <a:r>
              <a:rPr lang="en-US" dirty="0" smtClean="0">
                <a:solidFill>
                  <a:schemeClr val="tx1"/>
                </a:solidFill>
                <a:latin typeface="Bell MT" pitchFamily="18" charset="0"/>
              </a:rPr>
              <a:t>)</a:t>
            </a:r>
          </a:p>
          <a:p>
            <a:pPr marL="514350" indent="-514350" algn="just">
              <a:buFont typeface="+mj-lt"/>
              <a:buAutoNum type="arabicParenR"/>
            </a:pPr>
            <a:r>
              <a:rPr lang="en-US" dirty="0" smtClean="0">
                <a:solidFill>
                  <a:schemeClr val="tx1"/>
                </a:solidFill>
                <a:latin typeface="Bell MT" pitchFamily="18" charset="0"/>
              </a:rPr>
              <a:t>Alms(</a:t>
            </a:r>
            <a:r>
              <a:rPr lang="en-US" dirty="0" err="1" smtClean="0">
                <a:solidFill>
                  <a:schemeClr val="tx1"/>
                </a:solidFill>
                <a:latin typeface="Bell MT" pitchFamily="18" charset="0"/>
              </a:rPr>
              <a:t>Zakat</a:t>
            </a:r>
            <a:r>
              <a:rPr lang="en-US" dirty="0" smtClean="0">
                <a:solidFill>
                  <a:schemeClr val="tx1"/>
                </a:solidFill>
                <a:latin typeface="Bell MT" pitchFamily="18" charset="0"/>
              </a:rPr>
              <a:t>)</a:t>
            </a:r>
          </a:p>
          <a:p>
            <a:pPr marL="514350" indent="-514350" algn="just">
              <a:buFont typeface="+mj-lt"/>
              <a:buAutoNum type="arabicParenR"/>
            </a:pPr>
            <a:r>
              <a:rPr lang="en-US" dirty="0" smtClean="0">
                <a:solidFill>
                  <a:schemeClr val="tx1"/>
                </a:solidFill>
                <a:latin typeface="Bell MT" pitchFamily="18" charset="0"/>
              </a:rPr>
              <a:t>Fasting (</a:t>
            </a:r>
            <a:r>
              <a:rPr lang="en-US" dirty="0" err="1" smtClean="0">
                <a:solidFill>
                  <a:schemeClr val="tx1"/>
                </a:solidFill>
                <a:latin typeface="Bell MT" pitchFamily="18" charset="0"/>
              </a:rPr>
              <a:t>Puasa</a:t>
            </a:r>
            <a:r>
              <a:rPr lang="en-US" dirty="0" smtClean="0">
                <a:solidFill>
                  <a:schemeClr val="tx1"/>
                </a:solidFill>
                <a:latin typeface="Bell MT" pitchFamily="18" charset="0"/>
              </a:rPr>
              <a:t>)</a:t>
            </a:r>
          </a:p>
          <a:p>
            <a:pPr marL="514350" indent="-514350" algn="just">
              <a:buFont typeface="+mj-lt"/>
              <a:buAutoNum type="arabicParenR"/>
            </a:pPr>
            <a:r>
              <a:rPr lang="en-US" dirty="0" smtClean="0">
                <a:solidFill>
                  <a:schemeClr val="tx1"/>
                </a:solidFill>
                <a:latin typeface="Bell MT" pitchFamily="18" charset="0"/>
              </a:rPr>
              <a:t>Pilgrimage (</a:t>
            </a:r>
            <a:r>
              <a:rPr lang="en-US" dirty="0" err="1" smtClean="0">
                <a:solidFill>
                  <a:schemeClr val="tx1"/>
                </a:solidFill>
                <a:latin typeface="Bell MT" pitchFamily="18" charset="0"/>
              </a:rPr>
              <a:t>Ibadah</a:t>
            </a:r>
            <a:r>
              <a:rPr lang="en-US" dirty="0" smtClean="0">
                <a:solidFill>
                  <a:schemeClr val="tx1"/>
                </a:solidFill>
                <a:latin typeface="Bell MT" pitchFamily="18" charset="0"/>
              </a:rPr>
              <a:t> </a:t>
            </a:r>
            <a:r>
              <a:rPr lang="en-US" dirty="0" err="1" smtClean="0">
                <a:solidFill>
                  <a:schemeClr val="tx1"/>
                </a:solidFill>
                <a:latin typeface="Bell MT" pitchFamily="18" charset="0"/>
              </a:rPr>
              <a:t>Haji</a:t>
            </a:r>
            <a:r>
              <a:rPr lang="en-US" dirty="0" smtClean="0">
                <a:solidFill>
                  <a:schemeClr val="tx1"/>
                </a:solidFill>
                <a:latin typeface="Bell MT" pitchFamily="18" charset="0"/>
              </a:rPr>
              <a:t>)</a:t>
            </a:r>
          </a:p>
          <a:p>
            <a:pPr marL="514350" indent="-514350" algn="just">
              <a:buFont typeface="+mj-lt"/>
              <a:buAutoNum type="arabicParenR"/>
            </a:pPr>
            <a:r>
              <a:rPr lang="en-US" dirty="0" smtClean="0">
                <a:solidFill>
                  <a:schemeClr val="tx1"/>
                </a:solidFill>
                <a:latin typeface="Bell MT" pitchFamily="18" charset="0"/>
              </a:rPr>
              <a:t>Marriage (</a:t>
            </a:r>
            <a:r>
              <a:rPr lang="en-US" dirty="0" err="1" smtClean="0">
                <a:solidFill>
                  <a:schemeClr val="tx1"/>
                </a:solidFill>
                <a:latin typeface="Bell MT" pitchFamily="18" charset="0"/>
              </a:rPr>
              <a:t>Pernikahan</a:t>
            </a:r>
            <a:r>
              <a:rPr lang="en-US" dirty="0" smtClean="0">
                <a:solidFill>
                  <a:schemeClr val="tx1"/>
                </a:solidFill>
                <a:latin typeface="Bell MT" pitchFamily="18" charset="0"/>
              </a:rPr>
              <a:t>)</a:t>
            </a:r>
          </a:p>
          <a:p>
            <a:pPr marL="514350" indent="-514350" algn="just">
              <a:buFont typeface="+mj-lt"/>
              <a:buAutoNum type="arabicParenR"/>
            </a:pPr>
            <a:r>
              <a:rPr lang="en-US" dirty="0" smtClean="0">
                <a:solidFill>
                  <a:schemeClr val="tx1"/>
                </a:solidFill>
                <a:latin typeface="Bell MT" pitchFamily="18" charset="0"/>
              </a:rPr>
              <a:t>Divorce (</a:t>
            </a:r>
            <a:r>
              <a:rPr lang="en-US" dirty="0" err="1" smtClean="0">
                <a:solidFill>
                  <a:schemeClr val="tx1"/>
                </a:solidFill>
                <a:latin typeface="Bell MT" pitchFamily="18" charset="0"/>
              </a:rPr>
              <a:t>Perceraian</a:t>
            </a:r>
            <a:r>
              <a:rPr lang="en-US" dirty="0" smtClean="0">
                <a:solidFill>
                  <a:schemeClr val="tx1"/>
                </a:solidFill>
                <a:latin typeface="Bell MT" pitchFamily="18" charset="0"/>
              </a:rPr>
              <a:t>)</a:t>
            </a:r>
          </a:p>
          <a:p>
            <a:pPr algn="just"/>
            <a:endParaRPr lang="en-US" dirty="0" smtClean="0">
              <a:solidFill>
                <a:schemeClr val="tx1"/>
              </a:solidFill>
              <a:latin typeface="Bell MT" pitchFamily="18" charset="0"/>
            </a:endParaRP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tx1"/>
                </a:solidFill>
                <a:latin typeface="Bell MT" pitchFamily="18" charset="0"/>
              </a:rPr>
              <a:t>ALMS(ZAKAT</a:t>
            </a:r>
            <a:r>
              <a:rPr lang="en-US" sz="3600" b="1" dirty="0" smtClean="0">
                <a:latin typeface="Bell MT" pitchFamily="18" charset="0"/>
              </a:rPr>
              <a:t>)</a:t>
            </a:r>
            <a:endParaRPr lang="en-US" sz="3600" b="1" dirty="0">
              <a:latin typeface="Bell MT"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Bell MT" pitchFamily="18" charset="0"/>
              </a:rPr>
              <a:t>All Muslims who live above the subsistence level must pay an annual alms, known as </a:t>
            </a:r>
            <a:r>
              <a:rPr lang="en-US" dirty="0" err="1" smtClean="0">
                <a:latin typeface="Bell MT" pitchFamily="18" charset="0"/>
              </a:rPr>
              <a:t>zakat</a:t>
            </a:r>
            <a:r>
              <a:rPr lang="en-US" dirty="0" smtClean="0">
                <a:latin typeface="Bell MT" pitchFamily="18" charset="0"/>
              </a:rPr>
              <a:t>.</a:t>
            </a:r>
          </a:p>
          <a:p>
            <a:pPr algn="just"/>
            <a:r>
              <a:rPr lang="en-US" dirty="0" smtClean="0">
                <a:latin typeface="Bell MT" pitchFamily="18" charset="0"/>
              </a:rPr>
              <a:t>This an obligation owed by the eligible Muslim to the poor of the community. The amount is calculated based on the wealth of the Muslim. There is no fixed rate stated in Quran; but the generally practiced rate is 2.5 percent.</a:t>
            </a:r>
            <a:endParaRPr lang="en-US" dirty="0">
              <a:latin typeface="Bell MT"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tx1"/>
                </a:solidFill>
                <a:latin typeface="Bell MT" pitchFamily="18" charset="0"/>
              </a:rPr>
              <a:t>FASTING (PUASA)</a:t>
            </a:r>
            <a:endParaRPr lang="en-US" sz="3600" b="1" dirty="0">
              <a:solidFill>
                <a:schemeClr val="tx1"/>
              </a:solidFill>
              <a:latin typeface="Bell MT" pitchFamily="18" charset="0"/>
            </a:endParaRPr>
          </a:p>
        </p:txBody>
      </p:sp>
      <p:sp>
        <p:nvSpPr>
          <p:cNvPr id="3" name="Content Placeholder 2"/>
          <p:cNvSpPr>
            <a:spLocks noGrp="1"/>
          </p:cNvSpPr>
          <p:nvPr>
            <p:ph idx="1"/>
          </p:nvPr>
        </p:nvSpPr>
        <p:spPr/>
        <p:txBody>
          <a:bodyPr/>
          <a:lstStyle/>
          <a:p>
            <a:r>
              <a:rPr lang="en-US" dirty="0" smtClean="0">
                <a:latin typeface="Bell MT" pitchFamily="18" charset="0"/>
              </a:rPr>
              <a:t>During the Islamic month of Ramadan, Muslims abstain from food, drink, and sex between dawn and sunset.</a:t>
            </a:r>
          </a:p>
          <a:p>
            <a:r>
              <a:rPr lang="en-US" dirty="0" smtClean="0">
                <a:latin typeface="Bell MT" pitchFamily="18" charset="0"/>
              </a:rPr>
              <a:t>Exceptions to this obligation are made for children who are pre-pubescent, the infirm, travelers, and pregnant women.</a:t>
            </a:r>
            <a:endParaRPr lang="en-US" dirty="0">
              <a:latin typeface="Bell MT"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pPr algn="ctr"/>
            <a:r>
              <a:rPr lang="en-US" sz="3600" b="1" dirty="0" smtClean="0">
                <a:solidFill>
                  <a:schemeClr val="tx1"/>
                </a:solidFill>
                <a:latin typeface="Bell MT" pitchFamily="18" charset="0"/>
              </a:rPr>
              <a:t>PILGRIMAGE (</a:t>
            </a:r>
            <a:r>
              <a:rPr lang="en-US" sz="3600" b="1" dirty="0" smtClean="0">
                <a:solidFill>
                  <a:schemeClr val="tx1"/>
                </a:solidFill>
                <a:latin typeface="Bell MT" pitchFamily="18" charset="0"/>
              </a:rPr>
              <a:t>HAJJ</a:t>
            </a:r>
            <a:r>
              <a:rPr lang="en-US" sz="3600" b="1" dirty="0" smtClean="0">
                <a:solidFill>
                  <a:schemeClr val="tx1"/>
                </a:solidFill>
                <a:latin typeface="Bell MT" pitchFamily="18" charset="0"/>
              </a:rPr>
              <a:t>)</a:t>
            </a:r>
            <a:endParaRPr lang="en-US" sz="3600" b="1" dirty="0">
              <a:solidFill>
                <a:schemeClr val="tx1"/>
              </a:solidFill>
              <a:latin typeface="Bell MT" pitchFamily="18" charset="0"/>
            </a:endParaRPr>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latin typeface="Bell MT" pitchFamily="18" charset="0"/>
              </a:rPr>
              <a:t>One of a Muslim's duties, as described in the Five Pillars of Islam, is to go on Hajj at least once during his or her lifetime. This is a pilgrimage to </a:t>
            </a:r>
            <a:r>
              <a:rPr lang="en-US" dirty="0" err="1" smtClean="0">
                <a:latin typeface="Bell MT" pitchFamily="18" charset="0"/>
              </a:rPr>
              <a:t>Makkah</a:t>
            </a:r>
            <a:r>
              <a:rPr lang="en-US" dirty="0" smtClean="0">
                <a:latin typeface="Bell MT" pitchFamily="18" charset="0"/>
              </a:rPr>
              <a:t> (Mecca) in Saudi Arabia. </a:t>
            </a:r>
          </a:p>
          <a:p>
            <a:r>
              <a:rPr lang="en-US" dirty="0" smtClean="0">
                <a:latin typeface="Bell MT" pitchFamily="18" charset="0"/>
              </a:rPr>
              <a:t>The Hajj formally begins on the eighth day of </a:t>
            </a:r>
            <a:r>
              <a:rPr lang="en-US" dirty="0" err="1" smtClean="0">
                <a:latin typeface="Bell MT" pitchFamily="18" charset="0"/>
              </a:rPr>
              <a:t>Dhul-Hijjah</a:t>
            </a:r>
            <a:r>
              <a:rPr lang="en-US" dirty="0" smtClean="0">
                <a:latin typeface="Bell MT" pitchFamily="18" charset="0"/>
              </a:rPr>
              <a:t> (</a:t>
            </a:r>
            <a:r>
              <a:rPr lang="en-US" dirty="0" err="1" smtClean="0">
                <a:latin typeface="Bell MT" pitchFamily="18" charset="0"/>
              </a:rPr>
              <a:t>Zul-Hijjah</a:t>
            </a:r>
            <a:r>
              <a:rPr lang="en-US" dirty="0" smtClean="0">
                <a:latin typeface="Bell MT" pitchFamily="18" charset="0"/>
              </a:rPr>
              <a:t>) - the 12th month of the Muslim lunar calendar.</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tx1"/>
                </a:solidFill>
                <a:latin typeface="Bell MT" pitchFamily="18" charset="0"/>
              </a:rPr>
              <a:t>MARRIAGE (PERNIKAHAN)</a:t>
            </a:r>
            <a:endParaRPr lang="en-US" sz="3600" b="1" dirty="0">
              <a:solidFill>
                <a:schemeClr val="tx1"/>
              </a:solidFill>
              <a:latin typeface="Bell MT"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dirty="0" err="1" smtClean="0">
                <a:latin typeface="Bell MT" pitchFamily="18" charset="0"/>
              </a:rPr>
              <a:t>Nikah</a:t>
            </a:r>
            <a:r>
              <a:rPr lang="en-US" dirty="0" smtClean="0">
                <a:latin typeface="Bell MT" pitchFamily="18" charset="0"/>
              </a:rPr>
              <a:t>, is more commonly used in translations of the Quran to mean marriage. “</a:t>
            </a:r>
            <a:r>
              <a:rPr lang="en-US" dirty="0" err="1" smtClean="0">
                <a:latin typeface="Bell MT" pitchFamily="18" charset="0"/>
              </a:rPr>
              <a:t>Nikah</a:t>
            </a:r>
            <a:r>
              <a:rPr lang="en-US" dirty="0" smtClean="0">
                <a:latin typeface="Bell MT" pitchFamily="18" charset="0"/>
              </a:rPr>
              <a:t>” implies the relationship between a man and his wife solely sexual.</a:t>
            </a:r>
          </a:p>
          <a:p>
            <a:pPr algn="just"/>
            <a:r>
              <a:rPr lang="en-US" dirty="0" err="1" smtClean="0">
                <a:latin typeface="Bell MT" pitchFamily="18" charset="0"/>
              </a:rPr>
              <a:t>Nikah</a:t>
            </a:r>
            <a:r>
              <a:rPr lang="en-US" dirty="0" smtClean="0">
                <a:latin typeface="Bell MT" pitchFamily="18" charset="0"/>
              </a:rPr>
              <a:t> is marriage. </a:t>
            </a:r>
            <a:r>
              <a:rPr lang="en-US" dirty="0" err="1" smtClean="0">
                <a:latin typeface="Bell MT" pitchFamily="18" charset="0"/>
              </a:rPr>
              <a:t>Akad</a:t>
            </a:r>
            <a:r>
              <a:rPr lang="en-US" dirty="0" smtClean="0">
                <a:latin typeface="Bell MT" pitchFamily="18" charset="0"/>
              </a:rPr>
              <a:t> </a:t>
            </a:r>
            <a:r>
              <a:rPr lang="en-US" dirty="0" err="1" smtClean="0">
                <a:latin typeface="Bell MT" pitchFamily="18" charset="0"/>
              </a:rPr>
              <a:t>nikah</a:t>
            </a:r>
            <a:r>
              <a:rPr lang="en-US" dirty="0" smtClean="0">
                <a:latin typeface="Bell MT" pitchFamily="18" charset="0"/>
              </a:rPr>
              <a:t> is marriage contract. It is a legalizing marriage by making a certificate signed by the bride and bride </a:t>
            </a:r>
            <a:r>
              <a:rPr lang="en-US" dirty="0" err="1" smtClean="0">
                <a:latin typeface="Bell MT" pitchFamily="18" charset="0"/>
              </a:rPr>
              <a:t>groom,witnesses</a:t>
            </a:r>
            <a:r>
              <a:rPr lang="en-US" dirty="0" smtClean="0">
                <a:latin typeface="Bell MT" pitchFamily="18" charset="0"/>
              </a:rPr>
              <a:t> and the </a:t>
            </a:r>
            <a:r>
              <a:rPr lang="en-US" dirty="0" err="1" smtClean="0">
                <a:latin typeface="Bell MT" pitchFamily="18" charset="0"/>
              </a:rPr>
              <a:t>islamic</a:t>
            </a:r>
            <a:r>
              <a:rPr lang="en-US" dirty="0" smtClean="0">
                <a:latin typeface="Bell MT" pitchFamily="18" charset="0"/>
              </a:rPr>
              <a:t> religion officer. This certificate </a:t>
            </a:r>
            <a:r>
              <a:rPr lang="en-US" dirty="0" err="1" smtClean="0">
                <a:latin typeface="Bell MT" pitchFamily="18" charset="0"/>
              </a:rPr>
              <a:t>contans</a:t>
            </a:r>
            <a:r>
              <a:rPr lang="en-US" dirty="0" smtClean="0">
                <a:latin typeface="Bell MT" pitchFamily="18" charset="0"/>
              </a:rPr>
              <a:t> the photos of bride and bride groom and the date of marriage and also all rights and obligations of both husband and wife.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tx1"/>
                </a:solidFill>
                <a:latin typeface="Bell MT" pitchFamily="18" charset="0"/>
              </a:rPr>
              <a:t>DIVORCE (PERCERAIAN)</a:t>
            </a:r>
            <a:endParaRPr lang="en-US" sz="3600" b="1" dirty="0">
              <a:solidFill>
                <a:schemeClr val="tx1"/>
              </a:solidFill>
              <a:latin typeface="Bell MT" pitchFamily="18" charset="0"/>
            </a:endParaRPr>
          </a:p>
        </p:txBody>
      </p:sp>
      <p:sp>
        <p:nvSpPr>
          <p:cNvPr id="3" name="Content Placeholder 2"/>
          <p:cNvSpPr>
            <a:spLocks noGrp="1"/>
          </p:cNvSpPr>
          <p:nvPr>
            <p:ph idx="1"/>
          </p:nvPr>
        </p:nvSpPr>
        <p:spPr/>
        <p:txBody>
          <a:bodyPr>
            <a:normAutofit/>
          </a:bodyPr>
          <a:lstStyle/>
          <a:p>
            <a:r>
              <a:rPr lang="en-US" dirty="0" smtClean="0">
                <a:latin typeface="Bell MT" pitchFamily="18" charset="0"/>
              </a:rPr>
              <a:t>A marriage can be terminated by the husband in the </a:t>
            </a:r>
            <a:r>
              <a:rPr lang="en-US" dirty="0" err="1" smtClean="0">
                <a:latin typeface="Bell MT" pitchFamily="18" charset="0"/>
              </a:rPr>
              <a:t>talaq</a:t>
            </a:r>
            <a:r>
              <a:rPr lang="en-US" dirty="0" smtClean="0">
                <a:latin typeface="Bell MT" pitchFamily="18" charset="0"/>
              </a:rPr>
              <a:t> process. </a:t>
            </a:r>
            <a:r>
              <a:rPr lang="en-US" dirty="0" err="1" smtClean="0">
                <a:latin typeface="Bell MT" pitchFamily="18" charset="0"/>
              </a:rPr>
              <a:t>Talaq</a:t>
            </a:r>
            <a:r>
              <a:rPr lang="en-US" dirty="0" smtClean="0">
                <a:latin typeface="Bell MT" pitchFamily="18" charset="0"/>
              </a:rPr>
              <a:t> is </a:t>
            </a:r>
            <a:r>
              <a:rPr lang="en-US" dirty="0" smtClean="0">
                <a:latin typeface="Bell MT" pitchFamily="18" charset="0"/>
              </a:rPr>
              <a:t>a divorce which is initiated by the man. The divorce initiated by the wife is known as </a:t>
            </a:r>
            <a:r>
              <a:rPr lang="en-US" dirty="0" err="1" smtClean="0">
                <a:latin typeface="Bell MT" pitchFamily="18" charset="0"/>
              </a:rPr>
              <a:t>Khul</a:t>
            </a:r>
            <a:r>
              <a:rPr lang="en-US" dirty="0" smtClean="0">
                <a:latin typeface="Bell MT" pitchFamily="18" charset="0"/>
              </a:rPr>
              <a:t>' (if the husband is not at fault)</a:t>
            </a:r>
            <a:endParaRPr lang="en-US" dirty="0" smtClean="0">
              <a:latin typeface="Bell MT" pitchFamily="18" charset="0"/>
            </a:endParaRPr>
          </a:p>
          <a:p>
            <a:r>
              <a:rPr lang="en-US" dirty="0" err="1" smtClean="0">
                <a:latin typeface="Bell MT" pitchFamily="18" charset="0"/>
              </a:rPr>
              <a:t>Allaah</a:t>
            </a:r>
            <a:r>
              <a:rPr lang="en-US" dirty="0" smtClean="0">
                <a:latin typeface="Bell MT" pitchFamily="18" charset="0"/>
              </a:rPr>
              <a:t> provides general guidelines for the process of divorce with emphasis on justice and kindness.</a:t>
            </a:r>
          </a:p>
          <a:p>
            <a:endParaRPr lang="en-US" b="1"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524000"/>
          </a:xfrm>
        </p:spPr>
        <p:txBody>
          <a:bodyPr>
            <a:normAutofit fontScale="90000"/>
          </a:bodyPr>
          <a:lstStyle/>
          <a:p>
            <a:pPr algn="ctr"/>
            <a:r>
              <a:rPr lang="en-US" sz="4000" b="1" dirty="0" smtClean="0">
                <a:solidFill>
                  <a:schemeClr val="tx1"/>
                </a:solidFill>
                <a:latin typeface="Bell MT" pitchFamily="18" charset="0"/>
              </a:rPr>
              <a:t>IBADAH (RITUAL OR SPIRITUAL WORSHIP)</a:t>
            </a:r>
            <a:r>
              <a:rPr lang="en-US" dirty="0" smtClean="0">
                <a:solidFill>
                  <a:schemeClr val="tx1"/>
                </a:solidFill>
                <a:latin typeface="Bell MT" pitchFamily="18" charset="0"/>
              </a:rPr>
              <a:t/>
            </a:r>
            <a:br>
              <a:rPr lang="en-US" dirty="0" smtClean="0">
                <a:solidFill>
                  <a:schemeClr val="tx1"/>
                </a:solidFill>
                <a:latin typeface="Bell MT" pitchFamily="18" charset="0"/>
              </a:rPr>
            </a:br>
            <a:endParaRPr lang="en-US" dirty="0">
              <a:latin typeface="Bell MT" pitchFamily="18" charset="0"/>
            </a:endParaRPr>
          </a:p>
        </p:txBody>
      </p:sp>
      <p:sp>
        <p:nvSpPr>
          <p:cNvPr id="3" name="Content Placeholder 2"/>
          <p:cNvSpPr>
            <a:spLocks noGrp="1"/>
          </p:cNvSpPr>
          <p:nvPr>
            <p:ph idx="1"/>
          </p:nvPr>
        </p:nvSpPr>
        <p:spPr>
          <a:xfrm>
            <a:off x="457200" y="2057400"/>
            <a:ext cx="8229600" cy="3535363"/>
          </a:xfrm>
        </p:spPr>
        <p:txBody>
          <a:bodyPr/>
          <a:lstStyle/>
          <a:p>
            <a:r>
              <a:rPr lang="en-US" dirty="0" err="1" smtClean="0">
                <a:latin typeface="Bell MT" pitchFamily="18" charset="0"/>
              </a:rPr>
              <a:t>Ibadah</a:t>
            </a:r>
            <a:r>
              <a:rPr lang="en-US" dirty="0" smtClean="0">
                <a:latin typeface="Bell MT" pitchFamily="18" charset="0"/>
              </a:rPr>
              <a:t> is the way how Muslims give their faith to worship </a:t>
            </a:r>
            <a:r>
              <a:rPr lang="en-US" dirty="0" err="1" smtClean="0">
                <a:latin typeface="Bell MT" pitchFamily="18" charset="0"/>
              </a:rPr>
              <a:t>Alloh</a:t>
            </a:r>
            <a:r>
              <a:rPr lang="en-US" dirty="0" smtClean="0">
                <a:latin typeface="Bell MT" pitchFamily="18" charset="0"/>
              </a:rPr>
              <a:t>.</a:t>
            </a:r>
          </a:p>
          <a:p>
            <a:r>
              <a:rPr lang="en-US" dirty="0" err="1" smtClean="0">
                <a:latin typeface="Bell MT" pitchFamily="18" charset="0"/>
              </a:rPr>
              <a:t>Ibadah</a:t>
            </a:r>
            <a:r>
              <a:rPr lang="en-US" dirty="0" smtClean="0">
                <a:latin typeface="Bell MT" pitchFamily="18" charset="0"/>
              </a:rPr>
              <a:t> is following beliefs and practices – its commands, prohibitions, the </a:t>
            </a:r>
            <a:r>
              <a:rPr lang="en-US" dirty="0" err="1" smtClean="0">
                <a:latin typeface="Bell MT" pitchFamily="18" charset="0"/>
              </a:rPr>
              <a:t>halal</a:t>
            </a:r>
            <a:r>
              <a:rPr lang="en-US" dirty="0" smtClean="0">
                <a:latin typeface="Bell MT" pitchFamily="18" charset="0"/>
              </a:rPr>
              <a:t>, and the </a:t>
            </a:r>
            <a:r>
              <a:rPr lang="en-US" dirty="0" err="1" smtClean="0">
                <a:latin typeface="Bell MT" pitchFamily="18" charset="0"/>
              </a:rPr>
              <a:t>haram</a:t>
            </a:r>
            <a:r>
              <a:rPr lang="en-US" dirty="0" smtClean="0">
                <a:latin typeface="Bell MT" pitchFamily="18" charset="0"/>
              </a:rPr>
              <a: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9200"/>
          </a:xfrm>
        </p:spPr>
        <p:txBody>
          <a:bodyPr>
            <a:normAutofit fontScale="90000"/>
          </a:bodyPr>
          <a:lstStyle/>
          <a:p>
            <a:pPr marL="514350" indent="-514350" algn="ctr"/>
            <a:r>
              <a:rPr lang="en-US" sz="4000" b="1" dirty="0" smtClean="0">
                <a:solidFill>
                  <a:schemeClr val="tx1"/>
                </a:solidFill>
                <a:latin typeface="Bell MT" pitchFamily="18" charset="0"/>
              </a:rPr>
              <a:t>MU'AMALAT (TRANSACTIONS AND CONTRACTS)</a:t>
            </a:r>
            <a:r>
              <a:rPr lang="en-US" b="1" dirty="0" smtClean="0">
                <a:solidFill>
                  <a:schemeClr val="tx1"/>
                </a:solidFill>
                <a:latin typeface="Bell MT" pitchFamily="18" charset="0"/>
              </a:rPr>
              <a:t/>
            </a:r>
            <a:br>
              <a:rPr lang="en-US" b="1" dirty="0" smtClean="0">
                <a:solidFill>
                  <a:schemeClr val="tx1"/>
                </a:solidFill>
                <a:latin typeface="Bell MT" pitchFamily="18" charset="0"/>
              </a:rPr>
            </a:br>
            <a:endParaRPr lang="en-US" b="1" dirty="0">
              <a:latin typeface="Bell MT" pitchFamily="18" charset="0"/>
            </a:endParaRPr>
          </a:p>
        </p:txBody>
      </p:sp>
      <p:sp>
        <p:nvSpPr>
          <p:cNvPr id="3" name="Content Placeholder 2"/>
          <p:cNvSpPr>
            <a:spLocks noGrp="1"/>
          </p:cNvSpPr>
          <p:nvPr>
            <p:ph idx="1"/>
          </p:nvPr>
        </p:nvSpPr>
        <p:spPr>
          <a:xfrm>
            <a:off x="457200" y="1524000"/>
            <a:ext cx="8229600" cy="4602163"/>
          </a:xfrm>
        </p:spPr>
        <p:txBody>
          <a:bodyPr>
            <a:normAutofit/>
          </a:bodyPr>
          <a:lstStyle/>
          <a:p>
            <a:r>
              <a:rPr lang="en-US" dirty="0" err="1" smtClean="0">
                <a:latin typeface="Bell MT" pitchFamily="18" charset="0"/>
              </a:rPr>
              <a:t>Muamalat</a:t>
            </a:r>
            <a:r>
              <a:rPr lang="en-US" dirty="0" smtClean="0">
                <a:latin typeface="Bell MT" pitchFamily="18" charset="0"/>
              </a:rPr>
              <a:t> means Transactions or Communications or Interactions or It's the way you treat others .</a:t>
            </a:r>
          </a:p>
          <a:p>
            <a:pPr algn="just">
              <a:buNone/>
            </a:pPr>
            <a:endParaRPr lang="en-US" dirty="0">
              <a:latin typeface="Bell MT" pitchFamily="18" charset="0"/>
            </a:endParaRPr>
          </a:p>
          <a:p>
            <a:pPr algn="just"/>
            <a:r>
              <a:rPr lang="en-US" dirty="0" smtClean="0">
                <a:latin typeface="Bell MT" pitchFamily="18" charset="0"/>
              </a:rPr>
              <a:t>Commercial transactions are concluded through contracts which are permitted by the </a:t>
            </a:r>
            <a:r>
              <a:rPr lang="en-US" dirty="0" err="1" smtClean="0">
                <a:latin typeface="Bell MT" pitchFamily="18" charset="0"/>
              </a:rPr>
              <a:t>Shariah</a:t>
            </a:r>
            <a:r>
              <a:rPr lang="en-US" dirty="0" smtClean="0">
                <a:latin typeface="Bell MT" pitchFamily="18" charset="0"/>
              </a:rPr>
              <a:t> as evidenced by the Quran, the </a:t>
            </a:r>
            <a:r>
              <a:rPr lang="en-US" dirty="0" err="1" smtClean="0">
                <a:latin typeface="Bell MT" pitchFamily="18" charset="0"/>
              </a:rPr>
              <a:t>Sunnah</a:t>
            </a:r>
            <a:r>
              <a:rPr lang="en-US" dirty="0" smtClean="0">
                <a:latin typeface="Bell MT" pitchFamily="18" charset="0"/>
              </a:rPr>
              <a:t> and other sources of Islamic Law.</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tx1"/>
                </a:solidFill>
                <a:latin typeface="Bell MT" pitchFamily="18" charset="0"/>
              </a:rPr>
              <a:t>ADAB (MORALS AND MANNERS)</a:t>
            </a:r>
            <a:endParaRPr lang="en-US" b="1" dirty="0"/>
          </a:p>
        </p:txBody>
      </p:sp>
      <p:sp>
        <p:nvSpPr>
          <p:cNvPr id="3" name="Content Placeholder 2"/>
          <p:cNvSpPr>
            <a:spLocks noGrp="1"/>
          </p:cNvSpPr>
          <p:nvPr>
            <p:ph idx="1"/>
          </p:nvPr>
        </p:nvSpPr>
        <p:spPr/>
        <p:txBody>
          <a:bodyPr>
            <a:normAutofit lnSpcReduction="10000"/>
          </a:bodyPr>
          <a:lstStyle/>
          <a:p>
            <a:r>
              <a:rPr lang="en-US" dirty="0" err="1" smtClean="0">
                <a:latin typeface="Bell MT" pitchFamily="18" charset="0"/>
              </a:rPr>
              <a:t>Adab</a:t>
            </a:r>
            <a:r>
              <a:rPr lang="en-US" dirty="0" smtClean="0">
                <a:latin typeface="Bell MT" pitchFamily="18" charset="0"/>
              </a:rPr>
              <a:t> means good behavior at both morals and manners or all the good things a Muslim must do.</a:t>
            </a:r>
          </a:p>
          <a:p>
            <a:pPr algn="just"/>
            <a:r>
              <a:rPr lang="en-US" dirty="0" smtClean="0">
                <a:latin typeface="Bell MT" pitchFamily="18" charset="0"/>
              </a:rPr>
              <a:t>The Prophet </a:t>
            </a:r>
            <a:r>
              <a:rPr lang="ar-AE" dirty="0" smtClean="0">
                <a:latin typeface="Bell MT" pitchFamily="18" charset="0"/>
              </a:rPr>
              <a:t>صلى الله عليه وسلم) </a:t>
            </a:r>
            <a:r>
              <a:rPr lang="en-US" dirty="0" smtClean="0">
                <a:latin typeface="Bell MT" pitchFamily="18" charset="0"/>
              </a:rPr>
              <a:t>) had the best of manners, and truly we are taught the manner of everything from eating, drinking, to social interacting and even private things such as relieving ourselves; through His noble examples and teachings.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tx1"/>
                </a:solidFill>
                <a:latin typeface="Bell MT" pitchFamily="18" charset="0"/>
              </a:rPr>
              <a:t>I'TIQADAT (BELIEF)</a:t>
            </a:r>
            <a:endParaRPr lang="en-US" b="1" dirty="0"/>
          </a:p>
        </p:txBody>
      </p:sp>
      <p:sp>
        <p:nvSpPr>
          <p:cNvPr id="3" name="Content Placeholder 2"/>
          <p:cNvSpPr>
            <a:spLocks noGrp="1"/>
          </p:cNvSpPr>
          <p:nvPr>
            <p:ph idx="1"/>
          </p:nvPr>
        </p:nvSpPr>
        <p:spPr/>
        <p:txBody>
          <a:bodyPr>
            <a:normAutofit/>
          </a:bodyPr>
          <a:lstStyle/>
          <a:p>
            <a:r>
              <a:rPr lang="en-US" i="1" dirty="0" smtClean="0">
                <a:latin typeface="Bell MT" pitchFamily="18" charset="0"/>
              </a:rPr>
              <a:t>I ‘</a:t>
            </a:r>
            <a:r>
              <a:rPr lang="en-US" i="1" dirty="0" err="1" smtClean="0">
                <a:latin typeface="Bell MT" pitchFamily="18" charset="0"/>
              </a:rPr>
              <a:t>tiqadat</a:t>
            </a:r>
            <a:r>
              <a:rPr lang="en-US" dirty="0" smtClean="0">
                <a:latin typeface="Bell MT" pitchFamily="18" charset="0"/>
              </a:rPr>
              <a:t>, embraces all that is contained the Muslim faith, namely, Belief in </a:t>
            </a:r>
          </a:p>
          <a:p>
            <a:r>
              <a:rPr lang="en-US" dirty="0" smtClean="0">
                <a:latin typeface="Bell MT" pitchFamily="18" charset="0"/>
              </a:rPr>
              <a:t>(a) God; </a:t>
            </a:r>
          </a:p>
          <a:p>
            <a:r>
              <a:rPr lang="en-US" dirty="0" smtClean="0">
                <a:latin typeface="Bell MT" pitchFamily="18" charset="0"/>
              </a:rPr>
              <a:t>(b) His angels;</a:t>
            </a:r>
          </a:p>
          <a:p>
            <a:r>
              <a:rPr lang="en-US" dirty="0" smtClean="0">
                <a:latin typeface="Bell MT" pitchFamily="18" charset="0"/>
              </a:rPr>
              <a:t> (c) His Books; </a:t>
            </a:r>
          </a:p>
          <a:p>
            <a:r>
              <a:rPr lang="en-US" dirty="0" smtClean="0">
                <a:latin typeface="Bell MT" pitchFamily="18" charset="0"/>
              </a:rPr>
              <a:t>(d) His Prophets; </a:t>
            </a:r>
          </a:p>
          <a:p>
            <a:r>
              <a:rPr lang="en-US" dirty="0" smtClean="0">
                <a:latin typeface="Bell MT" pitchFamily="18" charset="0"/>
              </a:rPr>
              <a:t>(e) The Day of Judgment;</a:t>
            </a:r>
          </a:p>
          <a:p>
            <a:r>
              <a:rPr lang="en-US" dirty="0" smtClean="0">
                <a:latin typeface="Bell MT" pitchFamily="18" charset="0"/>
              </a:rPr>
              <a:t> (f) The Decrees of God. </a:t>
            </a:r>
            <a:endParaRPr lang="en-US" dirty="0">
              <a:latin typeface="Bell MT"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Bell MT" pitchFamily="18" charset="0"/>
              </a:rPr>
              <a:t>UQUBAT (PUNISHMENT)</a:t>
            </a:r>
            <a:endParaRPr lang="en-US" b="1" dirty="0"/>
          </a:p>
        </p:txBody>
      </p:sp>
      <p:sp>
        <p:nvSpPr>
          <p:cNvPr id="3" name="Content Placeholder 2"/>
          <p:cNvSpPr>
            <a:spLocks noGrp="1"/>
          </p:cNvSpPr>
          <p:nvPr>
            <p:ph idx="1"/>
          </p:nvPr>
        </p:nvSpPr>
        <p:spPr>
          <a:xfrm>
            <a:off x="533400" y="1676400"/>
            <a:ext cx="8229600" cy="2590800"/>
          </a:xfrm>
        </p:spPr>
        <p:txBody>
          <a:bodyPr>
            <a:normAutofit/>
          </a:bodyPr>
          <a:lstStyle/>
          <a:p>
            <a:r>
              <a:rPr lang="en-US" dirty="0" err="1" smtClean="0">
                <a:solidFill>
                  <a:schemeClr val="tx1"/>
                </a:solidFill>
                <a:latin typeface="Bell MT" pitchFamily="18" charset="0"/>
              </a:rPr>
              <a:t>Uqubat</a:t>
            </a:r>
            <a:r>
              <a:rPr lang="en-US" dirty="0" smtClean="0">
                <a:solidFill>
                  <a:schemeClr val="tx1"/>
                </a:solidFill>
                <a:latin typeface="Bell MT" pitchFamily="18" charset="0"/>
              </a:rPr>
              <a:t> is </a:t>
            </a:r>
            <a:r>
              <a:rPr lang="en-US" dirty="0" smtClean="0">
                <a:latin typeface="Bell MT" pitchFamily="18" charset="0"/>
              </a:rPr>
              <a:t>the punishments </a:t>
            </a:r>
            <a:r>
              <a:rPr lang="en-US" dirty="0">
                <a:latin typeface="Bell MT" pitchFamily="18" charset="0"/>
              </a:rPr>
              <a:t>inflicted by way of beating; amputation of an arm; </a:t>
            </a:r>
            <a:r>
              <a:rPr lang="en-US" dirty="0" err="1">
                <a:latin typeface="Bell MT" pitchFamily="18" charset="0"/>
              </a:rPr>
              <a:t>nejm</a:t>
            </a:r>
            <a:r>
              <a:rPr lang="en-US" dirty="0">
                <a:latin typeface="Bell MT" pitchFamily="18" charset="0"/>
              </a:rPr>
              <a:t> (or </a:t>
            </a:r>
            <a:r>
              <a:rPr lang="en-US" dirty="0" err="1">
                <a:latin typeface="Bell MT" pitchFamily="18" charset="0"/>
              </a:rPr>
              <a:t>najm</a:t>
            </a:r>
            <a:r>
              <a:rPr lang="en-US" dirty="0">
                <a:latin typeface="Bell MT" pitchFamily="18" charset="0"/>
              </a:rPr>
              <a:t>), which means stoning to death; or </a:t>
            </a:r>
            <a:r>
              <a:rPr lang="en-US" dirty="0" smtClean="0">
                <a:latin typeface="Bell MT" pitchFamily="18" charset="0"/>
              </a:rPr>
              <a:t>killing.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Bell MT" pitchFamily="18" charset="0"/>
              </a:rPr>
              <a:t>PURIFICATION </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latin typeface="Bell MT" pitchFamily="18" charset="0"/>
              </a:rPr>
              <a:t>Purification is the act of cleaning by getting rid of impurities. </a:t>
            </a:r>
          </a:p>
          <a:p>
            <a:pPr algn="just"/>
            <a:r>
              <a:rPr lang="en-US" dirty="0" smtClean="0">
                <a:latin typeface="Bell MT" pitchFamily="18" charset="0"/>
              </a:rPr>
              <a:t>Muslims use water for purification in most circumstances.</a:t>
            </a:r>
          </a:p>
          <a:p>
            <a:pPr algn="just"/>
            <a:r>
              <a:rPr lang="en-US" dirty="0" smtClean="0">
                <a:latin typeface="Bell MT" pitchFamily="18" charset="0"/>
              </a:rPr>
              <a:t>Before prayer or other religious activity, Muslims must clean themselves with </a:t>
            </a:r>
            <a:r>
              <a:rPr lang="en-US" dirty="0" err="1" smtClean="0">
                <a:latin typeface="Bell MT" pitchFamily="18" charset="0"/>
              </a:rPr>
              <a:t>wudhu</a:t>
            </a:r>
            <a:endParaRPr lang="en-US" dirty="0" smtClean="0">
              <a:latin typeface="Bell MT" pitchFamily="18" charset="0"/>
            </a:endParaRPr>
          </a:p>
          <a:p>
            <a:pPr algn="just"/>
            <a:r>
              <a:rPr lang="en-US" dirty="0" smtClean="0">
                <a:latin typeface="Bell MT" pitchFamily="18" charset="0"/>
              </a:rPr>
              <a:t>Muslims' cleaning of dishes, clothing and homes are all done in accordance with stated laws. </a:t>
            </a:r>
            <a:endParaRPr lang="en-US" dirty="0">
              <a:latin typeface="Bell MT"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latin typeface="Bell MT" pitchFamily="18" charset="0"/>
              </a:rPr>
              <a:t>PRAYER (SHALAT)</a:t>
            </a:r>
            <a:endParaRPr lang="en-US" b="1" dirty="0">
              <a:solidFill>
                <a:schemeClr val="tx1"/>
              </a:solidFill>
              <a:latin typeface="Bell MT" pitchFamily="18" charset="0"/>
            </a:endParaRPr>
          </a:p>
        </p:txBody>
      </p:sp>
      <p:sp>
        <p:nvSpPr>
          <p:cNvPr id="3" name="Content Placeholder 2"/>
          <p:cNvSpPr>
            <a:spLocks noGrp="1"/>
          </p:cNvSpPr>
          <p:nvPr>
            <p:ph idx="1"/>
          </p:nvPr>
        </p:nvSpPr>
        <p:spPr>
          <a:xfrm>
            <a:off x="457200" y="1676400"/>
            <a:ext cx="8229600" cy="4144963"/>
          </a:xfrm>
        </p:spPr>
        <p:txBody>
          <a:bodyPr/>
          <a:lstStyle/>
          <a:p>
            <a:r>
              <a:rPr lang="en-US" dirty="0" smtClean="0">
                <a:latin typeface="Bell MT" pitchFamily="18" charset="0"/>
              </a:rPr>
              <a:t>Muslims are enjoined to pray five times each day. </a:t>
            </a:r>
          </a:p>
          <a:p>
            <a:r>
              <a:rPr lang="en-US" dirty="0" smtClean="0">
                <a:latin typeface="Bell MT" pitchFamily="18" charset="0"/>
              </a:rPr>
              <a:t>Muslims must turn to face the </a:t>
            </a:r>
            <a:r>
              <a:rPr lang="en-US" dirty="0" err="1" smtClean="0">
                <a:latin typeface="Bell MT" pitchFamily="18" charset="0"/>
              </a:rPr>
              <a:t>Kaaba</a:t>
            </a:r>
            <a:r>
              <a:rPr lang="en-US" dirty="0" smtClean="0">
                <a:latin typeface="Bell MT" pitchFamily="18" charset="0"/>
              </a:rPr>
              <a:t> in Mecca when they pray.</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solidFill>
                  <a:schemeClr val="tx1"/>
                </a:solidFill>
                <a:latin typeface="Bell MT" pitchFamily="18" charset="0"/>
              </a:rPr>
              <a:t>FUNERAL PRAYER (</a:t>
            </a:r>
            <a:r>
              <a:rPr lang="en-US" sz="3600" b="1" dirty="0" smtClean="0">
                <a:solidFill>
                  <a:schemeClr val="tx1"/>
                </a:solidFill>
                <a:latin typeface="Bell MT" pitchFamily="18" charset="0"/>
              </a:rPr>
              <a:t>SALATUL JANZAH </a:t>
            </a:r>
            <a:r>
              <a:rPr lang="en-US" sz="3600" b="1" dirty="0" smtClean="0">
                <a:solidFill>
                  <a:schemeClr val="tx1"/>
                </a:solidFill>
                <a:latin typeface="Bell MT" pitchFamily="18" charset="0"/>
              </a:rPr>
              <a:t>)</a:t>
            </a:r>
            <a:endParaRPr lang="en-US" sz="3600" b="1" dirty="0">
              <a:solidFill>
                <a:schemeClr val="tx1"/>
              </a:solidFill>
              <a:latin typeface="Bell MT"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err="1" smtClean="0">
                <a:latin typeface="Bell MT" pitchFamily="18" charset="0"/>
              </a:rPr>
              <a:t>Salatul</a:t>
            </a:r>
            <a:r>
              <a:rPr lang="en-US" dirty="0" smtClean="0">
                <a:latin typeface="Bell MT" pitchFamily="18" charset="0"/>
              </a:rPr>
              <a:t> </a:t>
            </a:r>
            <a:r>
              <a:rPr lang="en-US" dirty="0" err="1" smtClean="0">
                <a:latin typeface="Bell MT" pitchFamily="18" charset="0"/>
              </a:rPr>
              <a:t>Janzah</a:t>
            </a:r>
            <a:r>
              <a:rPr lang="en-US" dirty="0" smtClean="0">
                <a:latin typeface="Bell MT" pitchFamily="18" charset="0"/>
              </a:rPr>
              <a:t> is </a:t>
            </a:r>
            <a:r>
              <a:rPr lang="en-US" dirty="0" err="1" smtClean="0">
                <a:latin typeface="Bell MT" pitchFamily="18" charset="0"/>
              </a:rPr>
              <a:t>Fard</a:t>
            </a:r>
            <a:r>
              <a:rPr lang="en-US" dirty="0" smtClean="0">
                <a:latin typeface="Bell MT" pitchFamily="18" charset="0"/>
              </a:rPr>
              <a:t> </a:t>
            </a:r>
            <a:r>
              <a:rPr lang="en-US" dirty="0" err="1" smtClean="0">
                <a:latin typeface="Bell MT" pitchFamily="18" charset="0"/>
              </a:rPr>
              <a:t>Kafayah</a:t>
            </a:r>
            <a:r>
              <a:rPr lang="en-US" dirty="0" smtClean="0">
                <a:latin typeface="Bell MT" pitchFamily="18" charset="0"/>
              </a:rPr>
              <a:t>, that is, if one prays the prayer than all are free of the responsibility otherwise all those who received the news but did not come are sinners. </a:t>
            </a:r>
            <a:br>
              <a:rPr lang="en-US" dirty="0" smtClean="0">
                <a:latin typeface="Bell MT" pitchFamily="18" charset="0"/>
              </a:rPr>
            </a:br>
            <a:endParaRPr lang="en-US" dirty="0" smtClean="0">
              <a:latin typeface="Bell MT" pitchFamily="18" charset="0"/>
            </a:endParaRPr>
          </a:p>
          <a:p>
            <a:r>
              <a:rPr lang="en-US" dirty="0" smtClean="0">
                <a:latin typeface="Bell MT" pitchFamily="18" charset="0"/>
              </a:rPr>
              <a:t>There are two parts of this </a:t>
            </a:r>
            <a:r>
              <a:rPr lang="en-US" dirty="0" err="1" smtClean="0">
                <a:latin typeface="Bell MT" pitchFamily="18" charset="0"/>
              </a:rPr>
              <a:t>Salah</a:t>
            </a:r>
            <a:r>
              <a:rPr lang="en-US" dirty="0" smtClean="0">
                <a:latin typeface="Bell MT" pitchFamily="18" charset="0"/>
              </a:rPr>
              <a:t>:</a:t>
            </a:r>
            <a:br>
              <a:rPr lang="en-US" dirty="0" smtClean="0">
                <a:latin typeface="Bell MT" pitchFamily="18" charset="0"/>
              </a:rPr>
            </a:br>
            <a:r>
              <a:rPr lang="en-US" dirty="0" smtClean="0">
                <a:latin typeface="Bell MT" pitchFamily="18" charset="0"/>
              </a:rPr>
              <a:t>1) To say </a:t>
            </a:r>
            <a:r>
              <a:rPr lang="en-US" dirty="0" err="1" smtClean="0">
                <a:latin typeface="Bell MT" pitchFamily="18" charset="0"/>
              </a:rPr>
              <a:t>Allahu</a:t>
            </a:r>
            <a:r>
              <a:rPr lang="en-US" dirty="0" smtClean="0">
                <a:latin typeface="Bell MT" pitchFamily="18" charset="0"/>
              </a:rPr>
              <a:t> Akbar four times</a:t>
            </a:r>
            <a:br>
              <a:rPr lang="en-US" dirty="0" smtClean="0">
                <a:latin typeface="Bell MT" pitchFamily="18" charset="0"/>
              </a:rPr>
            </a:br>
            <a:r>
              <a:rPr lang="en-US" dirty="0" smtClean="0">
                <a:latin typeface="Bell MT" pitchFamily="18" charset="0"/>
              </a:rPr>
              <a:t>2) </a:t>
            </a:r>
            <a:r>
              <a:rPr lang="en-US" dirty="0" err="1" smtClean="0">
                <a:latin typeface="Bell MT" pitchFamily="18" charset="0"/>
              </a:rPr>
              <a:t>Qayam</a:t>
            </a:r>
            <a:r>
              <a:rPr lang="en-US" dirty="0" smtClean="0">
                <a:latin typeface="Bell MT" pitchFamily="18" charset="0"/>
              </a:rPr>
              <a:t> which was three </a:t>
            </a:r>
            <a:r>
              <a:rPr lang="en-US" dirty="0" err="1" smtClean="0">
                <a:latin typeface="Bell MT" pitchFamily="18" charset="0"/>
              </a:rPr>
              <a:t>Sunnat</a:t>
            </a:r>
            <a:r>
              <a:rPr lang="en-US" dirty="0" smtClean="0">
                <a:latin typeface="Bell MT" pitchFamily="18" charset="0"/>
              </a:rPr>
              <a:t> </a:t>
            </a:r>
            <a:r>
              <a:rPr lang="en-US" dirty="0" err="1" smtClean="0">
                <a:latin typeface="Bell MT" pitchFamily="18" charset="0"/>
              </a:rPr>
              <a:t>Mukeda</a:t>
            </a:r>
            <a:r>
              <a:rPr lang="en-US" dirty="0" smtClean="0">
                <a:latin typeface="Bell MT" pitchFamily="18" charset="0"/>
              </a:rPr>
              <a:t>: Sana, </a:t>
            </a:r>
            <a:r>
              <a:rPr lang="en-US" dirty="0" err="1" smtClean="0">
                <a:latin typeface="Bell MT" pitchFamily="18" charset="0"/>
              </a:rPr>
              <a:t>Durood</a:t>
            </a:r>
            <a:r>
              <a:rPr lang="en-US" dirty="0" smtClean="0">
                <a:latin typeface="Bell MT" pitchFamily="18" charset="0"/>
              </a:rPr>
              <a:t> </a:t>
            </a:r>
            <a:r>
              <a:rPr lang="en-US" dirty="0" err="1" smtClean="0">
                <a:latin typeface="Bell MT" pitchFamily="18" charset="0"/>
              </a:rPr>
              <a:t>Shareef</a:t>
            </a:r>
            <a:r>
              <a:rPr lang="en-US" dirty="0" smtClean="0">
                <a:latin typeface="Bell MT" pitchFamily="18" charset="0"/>
              </a:rPr>
              <a:t>, and </a:t>
            </a:r>
            <a:r>
              <a:rPr lang="en-US" dirty="0" err="1" smtClean="0">
                <a:latin typeface="Bell MT" pitchFamily="18" charset="0"/>
              </a:rPr>
              <a:t>Duaa</a:t>
            </a:r>
            <a:r>
              <a:rPr lang="en-US" dirty="0" smtClean="0">
                <a:latin typeface="Bell MT" pitchFamily="18" charset="0"/>
              </a:rPr>
              <a:t> for the deceased.</a:t>
            </a:r>
            <a:endParaRPr lang="en-US" dirty="0">
              <a:latin typeface="Bell MT"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125</TotalTime>
  <Words>807</Words>
  <Application>Microsoft Office PowerPoint</Application>
  <PresentationFormat>On-screen Show (4:3)</PresentationFormat>
  <Paragraphs>65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Sharia Law</vt:lpstr>
      <vt:lpstr>IBADAH (RITUAL OR SPIRITUAL WORSHIP) </vt:lpstr>
      <vt:lpstr>MU'AMALAT (TRANSACTIONS AND CONTRACTS) </vt:lpstr>
      <vt:lpstr>ADAB (MORALS AND MANNERS)</vt:lpstr>
      <vt:lpstr>I'TIQADAT (BELIEF)</vt:lpstr>
      <vt:lpstr>UQUBAT (PUNISHMENT)</vt:lpstr>
      <vt:lpstr>PURIFICATION </vt:lpstr>
      <vt:lpstr>PRAYER (SHALAT)</vt:lpstr>
      <vt:lpstr>FUNERAL PRAYER (SALATUL JANZAH )</vt:lpstr>
      <vt:lpstr>ALMS(ZAKAT)</vt:lpstr>
      <vt:lpstr>FASTING (PUASA)</vt:lpstr>
      <vt:lpstr>PILGRIMAGE (HAJJ)</vt:lpstr>
      <vt:lpstr>MARRIAGE (PERNIKAHAN)</vt:lpstr>
      <vt:lpstr>DIVORCE (PERCERAIAN)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Sharia Law</dc:title>
  <dc:creator>Win Xp</dc:creator>
  <cp:lastModifiedBy>Win Xp</cp:lastModifiedBy>
  <cp:revision>13</cp:revision>
  <dcterms:created xsi:type="dcterms:W3CDTF">2011-12-07T19:21:02Z</dcterms:created>
  <dcterms:modified xsi:type="dcterms:W3CDTF">2011-12-07T21:26:46Z</dcterms:modified>
</cp:coreProperties>
</file>