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2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3327"/>
  </p:normalViewPr>
  <p:slideViewPr>
    <p:cSldViewPr snapToGrid="0">
      <p:cViewPr varScale="1">
        <p:scale>
          <a:sx n="80" d="100"/>
          <a:sy n="80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F8FD7-E562-AD4E-BC69-B4EC679FF257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E7D1C-868D-4F4B-9E21-E10820ABC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4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Cohen = UCLA </a:t>
            </a:r>
          </a:p>
          <a:p>
            <a:r>
              <a:rPr lang="en-US" dirty="0"/>
              <a:t>Henry = Sweden focusing on L2 learners motivations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A93EB-47FC-B74A-BB13-0750362E27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6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A6D9F-E634-ED60-21DD-913EFEABE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2D487-0FB0-D3D2-82DA-8335BAD5F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BDF13-D996-56A4-AC5A-CE4C3805D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C15-B4D7-9E46-86E6-0B5ECCF4A65B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7DE49-7B75-2BF4-99BE-C2D3C694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95F70-CFF6-23B6-445D-B4EBB185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B02E-316E-D94A-A15B-53CE31AD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2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11991-CC21-50E1-DE31-66D31D8FD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88C421-261C-0C1F-3EF4-3C5C016DD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659CE-8CF8-CC9E-0876-9648F4CB1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C15-B4D7-9E46-86E6-0B5ECCF4A65B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4987D-D803-63CD-F094-F7B8B621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8459B-5FD4-AFAE-209F-B583470D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B02E-316E-D94A-A15B-53CE31AD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6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2E56B-64E4-F0CE-EED3-87BBE66D9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18D03-AE22-AC00-E95F-E855E457E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5E80C-217F-BD8B-1213-EED3096C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C15-B4D7-9E46-86E6-0B5ECCF4A65B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C1152-38B3-DAE9-7AD8-9C113C0E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04F4E-34E6-19CD-1A90-39962A5C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B02E-316E-D94A-A15B-53CE31AD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1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7A99B-57A0-E407-E6D4-0D7C3C949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97006-4839-586C-026A-7DCB51799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48AE1-0112-9522-756C-EE35D5839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C15-B4D7-9E46-86E6-0B5ECCF4A65B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C11C6-CE3C-CFC4-B8D5-63F2623B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38E2F-A91D-E143-0B21-4184D803D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B02E-316E-D94A-A15B-53CE31AD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1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7A120-920E-5A74-B57E-C0BEC8F8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3057-CB4C-2B83-C940-3D18712BE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A9D18-969D-2E89-1CB7-6044CA3DB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C15-B4D7-9E46-86E6-0B5ECCF4A65B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1ED50-8D60-7ED8-9EE4-C3CB8A149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FE102-DBD9-B617-7509-DC36464D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B02E-316E-D94A-A15B-53CE31AD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2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C2CF9-C247-8AB6-A3AA-CA889548F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E9882-8DB1-5C70-CE57-84577D9EA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3F6A8-6222-BE95-8021-6E3F4EB13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95981-74A8-D61A-EE6B-F0170DBF0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C15-B4D7-9E46-86E6-0B5ECCF4A65B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29C10-53A7-2704-9C9C-40CE8AE4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0716C-3B8B-6F4A-2254-C38AB20F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B02E-316E-D94A-A15B-53CE31AD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3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933BA-BD52-C8CC-71CC-82BFB0965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BA6B6-1AE3-B35D-4519-99E2D13C7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4BD96-8665-649E-D295-FA93CF610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519A2F-A44A-79CF-382B-17E90363F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649661-D05C-FD35-254D-10B22CC4D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B68319-EBCB-1E3D-52F0-ED41540D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C15-B4D7-9E46-86E6-0B5ECCF4A65B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A4194C-15E8-6BB7-9BAF-B5557913F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224A68-AF6E-601E-D449-8EE821E8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B02E-316E-D94A-A15B-53CE31AD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8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DA4CE-D4B0-8D2B-8DF5-13CD0D451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47A36E-9DE5-F5CD-4CC9-BE512A1D9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C15-B4D7-9E46-86E6-0B5ECCF4A65B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7E47-7611-2BE9-F46D-598EF75EE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2A6CF0-8CCD-244E-29C7-9526556A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B02E-316E-D94A-A15B-53CE31AD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8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B5294A-829C-8899-F908-1F305A11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C15-B4D7-9E46-86E6-0B5ECCF4A65B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B23B2-F4C4-FF0D-D64A-AD632B0C5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C00E5-EAE2-E5BA-77E0-A5C73683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B02E-316E-D94A-A15B-53CE31AD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0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CD29-ABD1-EA44-049C-C6478AA6C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B074C-F7DA-D177-4399-D971FAC8B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1D57B-1FC0-0B88-62A4-0D39FD220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C9D8B-B73A-16E6-ACC5-08B96DDA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C15-B4D7-9E46-86E6-0B5ECCF4A65B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E562D-6F28-478D-721F-4B65FA915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F487A-0F0F-0F34-3F91-3BD1AA27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B02E-316E-D94A-A15B-53CE31AD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7D0DF-AAEB-F27F-470A-989AD0ED0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64EAEE-1D2B-77C2-C5B6-0A2FFA0D2F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50E6D-8585-DFAF-C075-3E23682E2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47AEB-9FBF-4485-BB74-AC480D2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C15-B4D7-9E46-86E6-0B5ECCF4A65B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6B509-B61C-DC75-F1AA-A9E55478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FD3FD-A2A0-8A12-82BA-867D5FF61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B02E-316E-D94A-A15B-53CE31AD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8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0D61F6-7006-2EE4-C6A0-4F2D0E3E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AD06B-FB61-CCE4-85FB-6EDD14A9F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89F70-70ED-BB24-D3B0-93A345274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C4C15-B4D7-9E46-86E6-0B5ECCF4A65B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77A11-C332-344C-948E-3F3C5C6DC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6D57A-0B77-8E97-6476-3E9DE1884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DB02E-316E-D94A-A15B-53CE31AD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7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7867E-062B-BA7A-5E5C-4BBB2B27E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804" y="1004771"/>
            <a:ext cx="6275584" cy="2190302"/>
          </a:xfrm>
          <a:solidFill>
            <a:schemeClr val="lt1">
              <a:alpha val="0"/>
            </a:schemeClr>
          </a:solidFill>
          <a:ln>
            <a:solidFill>
              <a:schemeClr val="accent2">
                <a:alpha val="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D" sz="2400" i="1" dirty="0"/>
              <a:t>REFLECTIONS ON LINGUISTICS MASTERY</a:t>
            </a:r>
            <a:br>
              <a:rPr lang="en-ID" sz="2400" dirty="0"/>
            </a:br>
            <a:r>
              <a:rPr lang="en-ID" sz="2400" dirty="0"/>
              <a:t>---------------------------------------------------------------- </a:t>
            </a:r>
            <a:br>
              <a:rPr lang="en-ID" sz="2400" dirty="0"/>
            </a:br>
            <a:r>
              <a:rPr lang="en-US" sz="50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Speaking and Pronunciation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F0F22D-FD9A-8543-B9F3-282E9A0E7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635" y="4125951"/>
            <a:ext cx="6123753" cy="1727278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By</a:t>
            </a:r>
          </a:p>
          <a:p>
            <a:r>
              <a:rPr lang="en-US" dirty="0"/>
              <a:t>Burns, Anne; </a:t>
            </a:r>
            <a:r>
              <a:rPr lang="en-US" dirty="0" err="1"/>
              <a:t>Seidlhofer</a:t>
            </a:r>
            <a:r>
              <a:rPr lang="en-US" dirty="0"/>
              <a:t>, Barbara. </a:t>
            </a:r>
            <a:r>
              <a:rPr lang="en-ID" dirty="0"/>
              <a:t>In N. Schmitt (Ed.), </a:t>
            </a:r>
            <a:r>
              <a:rPr lang="en-ID" i="1" dirty="0"/>
              <a:t>An Introduction to Applied Linguistics</a:t>
            </a:r>
            <a:r>
              <a:rPr lang="en-ID" dirty="0"/>
              <a:t> (pp. 240-57). Arnold.</a:t>
            </a:r>
            <a:endParaRPr lang="en-US" dirty="0"/>
          </a:p>
        </p:txBody>
      </p:sp>
      <p:pic>
        <p:nvPicPr>
          <p:cNvPr id="4" name="Picture 3" descr="A book cover with a white cover&#10;&#10;Description automatically generated">
            <a:extLst>
              <a:ext uri="{FF2B5EF4-FFF2-40B4-BE49-F238E27FC236}">
                <a16:creationId xmlns:a16="http://schemas.microsoft.com/office/drawing/2014/main" id="{EE0316B4-42E8-7231-7C64-A138E74501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r="2688"/>
          <a:stretch/>
        </p:blipFill>
        <p:spPr>
          <a:xfrm>
            <a:off x="8037574" y="759599"/>
            <a:ext cx="3458249" cy="5330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E8EDBC-110A-C04F-07D3-F9AA1402D3B8}"/>
              </a:ext>
            </a:extLst>
          </p:cNvPr>
          <p:cNvSpPr txBox="1"/>
          <p:nvPr/>
        </p:nvSpPr>
        <p:spPr>
          <a:xfrm>
            <a:off x="121023" y="6310428"/>
            <a:ext cx="1142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Meeting 9</a:t>
            </a:r>
          </a:p>
        </p:txBody>
      </p:sp>
    </p:spTree>
    <p:extLst>
      <p:ext uri="{BB962C8B-B14F-4D97-AF65-F5344CB8AC3E}">
        <p14:creationId xmlns:p14="http://schemas.microsoft.com/office/powerpoint/2010/main" val="6999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C6E40-454D-B2C5-D946-0FAAE85B7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321" y="529949"/>
            <a:ext cx="6529359" cy="99591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Tone units/chunking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ABFF7-5CC3-A3B9-3C9F-1AF0A1DAB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57" y="2137853"/>
            <a:ext cx="11957638" cy="4351338"/>
          </a:xfrm>
        </p:spPr>
        <p:txBody>
          <a:bodyPr/>
          <a:lstStyle/>
          <a:p>
            <a:pPr algn="just"/>
            <a:r>
              <a:rPr lang="en-US" dirty="0"/>
              <a:t>How speakers use their voices to structure what they say by providing signposts for listeners, e.g., saying telephone number</a:t>
            </a:r>
          </a:p>
          <a:p>
            <a:pPr algn="just"/>
            <a:r>
              <a:rPr lang="en-US" dirty="0"/>
              <a:t>Tone groups are indicated by pitch movement </a:t>
            </a:r>
            <a:r>
              <a:rPr lang="en-US" dirty="0">
                <a:highlight>
                  <a:srgbClr val="FFFF00"/>
                </a:highlight>
                <a:sym typeface="Wingdings" pitchFamily="2" charset="2"/>
              </a:rPr>
              <a:t>"</a:t>
            </a:r>
            <a:r>
              <a:rPr lang="en-US" dirty="0">
                <a:highlight>
                  <a:srgbClr val="FFFF00"/>
                </a:highlight>
              </a:rPr>
              <a:t>//”</a:t>
            </a:r>
            <a:r>
              <a:rPr lang="en-US" dirty="0"/>
              <a:t> also called tone – </a:t>
            </a:r>
            <a:r>
              <a:rPr lang="en-US" i="1" dirty="0"/>
              <a:t>the voice going up and down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b="1" u="sng" dirty="0"/>
              <a:t>Two units</a:t>
            </a:r>
          </a:p>
          <a:p>
            <a:pPr marL="0" indent="0" algn="just">
              <a:buNone/>
            </a:pPr>
            <a:r>
              <a:rPr lang="en-US" dirty="0">
                <a:highlight>
                  <a:srgbClr val="FFFF00"/>
                </a:highlight>
              </a:rPr>
              <a:t>//</a:t>
            </a:r>
            <a:r>
              <a:rPr lang="en-US" dirty="0"/>
              <a:t> </a:t>
            </a:r>
            <a:r>
              <a:rPr lang="en-US" u="sng" dirty="0"/>
              <a:t>I lived in </a:t>
            </a:r>
            <a:r>
              <a:rPr lang="en-US" u="sng" dirty="0" err="1"/>
              <a:t>Halstat</a:t>
            </a:r>
            <a:r>
              <a:rPr lang="en-US" u="sng" dirty="0"/>
              <a:t> </a:t>
            </a:r>
            <a:r>
              <a:rPr lang="en-US" dirty="0">
                <a:highlight>
                  <a:srgbClr val="FFFF00"/>
                </a:highlight>
              </a:rPr>
              <a:t>// </a:t>
            </a:r>
            <a:r>
              <a:rPr lang="en-US" u="sng" dirty="0"/>
              <a:t>and I had a really nice </a:t>
            </a:r>
            <a:r>
              <a:rPr lang="en-US" u="sng" dirty="0" err="1"/>
              <a:t>neighbour</a:t>
            </a:r>
            <a:r>
              <a:rPr lang="en-US" u="sng" dirty="0"/>
              <a:t> called Mahmud </a:t>
            </a:r>
            <a:r>
              <a:rPr lang="en-US" dirty="0">
                <a:highlight>
                  <a:srgbClr val="FFFF00"/>
                </a:highlight>
              </a:rPr>
              <a:t>//</a:t>
            </a:r>
          </a:p>
          <a:p>
            <a:pPr algn="just"/>
            <a:r>
              <a:rPr lang="en-US" b="1" u="sng" dirty="0"/>
              <a:t>Three units </a:t>
            </a:r>
          </a:p>
          <a:p>
            <a:pPr marL="0" indent="0" algn="just">
              <a:buNone/>
            </a:pPr>
            <a:r>
              <a:rPr lang="en-US" dirty="0">
                <a:highlight>
                  <a:srgbClr val="FFFF00"/>
                </a:highlight>
              </a:rPr>
              <a:t>//</a:t>
            </a:r>
            <a:r>
              <a:rPr lang="en-US" dirty="0"/>
              <a:t> </a:t>
            </a:r>
            <a:r>
              <a:rPr lang="en-US" u="sng" dirty="0"/>
              <a:t>I lived in </a:t>
            </a:r>
            <a:r>
              <a:rPr lang="en-US" u="sng" dirty="0" err="1"/>
              <a:t>Halstat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//</a:t>
            </a:r>
            <a:r>
              <a:rPr lang="en-US" dirty="0"/>
              <a:t> </a:t>
            </a:r>
            <a:r>
              <a:rPr lang="en-US" u="sng" dirty="0"/>
              <a:t>and I had a really nice </a:t>
            </a:r>
            <a:r>
              <a:rPr lang="en-US" u="sng" dirty="0" err="1"/>
              <a:t>neighbour</a:t>
            </a:r>
            <a:r>
              <a:rPr lang="en-US" u="sng" dirty="0"/>
              <a:t> </a:t>
            </a:r>
            <a:r>
              <a:rPr lang="en-US" dirty="0">
                <a:highlight>
                  <a:srgbClr val="FFFF00"/>
                </a:highlight>
              </a:rPr>
              <a:t>//</a:t>
            </a:r>
            <a:r>
              <a:rPr lang="en-US" dirty="0"/>
              <a:t> </a:t>
            </a:r>
            <a:r>
              <a:rPr lang="en-US" u="sng" dirty="0"/>
              <a:t>called Mahmud</a:t>
            </a:r>
            <a:r>
              <a:rPr lang="en-US" dirty="0">
                <a:highlight>
                  <a:srgbClr val="FFFF00"/>
                </a:highlight>
              </a:rPr>
              <a:t>//</a:t>
            </a:r>
            <a:r>
              <a:rPr lang="en-US" dirty="0"/>
              <a:t>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FBA5-130A-7154-76A0-8E040991F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321" y="575218"/>
            <a:ext cx="6529359" cy="90537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Prominence : Salient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2E00-E181-B05C-6AA5-B203B77B0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Pitch movement on the syllables highlighted by </a:t>
            </a:r>
            <a:r>
              <a:rPr lang="en-US" b="1" u="sng" dirty="0">
                <a:highlight>
                  <a:srgbClr val="FFFF00"/>
                </a:highlight>
              </a:rPr>
              <a:t>capitals</a:t>
            </a:r>
          </a:p>
          <a:p>
            <a:pPr marL="0" indent="0">
              <a:buNone/>
            </a:pPr>
            <a:r>
              <a:rPr lang="en-US" dirty="0"/>
              <a:t>E.g., </a:t>
            </a:r>
            <a:r>
              <a:rPr lang="en-US" i="1" dirty="0" err="1"/>
              <a:t>NEIGHbour</a:t>
            </a:r>
            <a:r>
              <a:rPr lang="en-US" dirty="0"/>
              <a:t>, </a:t>
            </a:r>
            <a:r>
              <a:rPr lang="en-US" i="1" dirty="0" err="1"/>
              <a:t>sTAN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426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8F097-CC6D-3251-6A1F-E5F80B022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53" y="480153"/>
            <a:ext cx="7182295" cy="109550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Introducing and ending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B1647-369C-7389-D2F7-E0732D117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2567"/>
            <a:ext cx="10515600" cy="3995237"/>
          </a:xfrm>
        </p:spPr>
        <p:txBody>
          <a:bodyPr/>
          <a:lstStyle/>
          <a:p>
            <a:r>
              <a:rPr lang="en-US" dirty="0"/>
              <a:t>Pitch levels : low and high 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I don’t know what you mean by saying ...?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// </a:t>
            </a:r>
            <a:r>
              <a:rPr lang="en-US" dirty="0"/>
              <a:t>Sometimes HE used to cut the grass outside OUR place </a:t>
            </a:r>
            <a:r>
              <a:rPr lang="en-US" dirty="0">
                <a:highlight>
                  <a:srgbClr val="FFFF00"/>
                </a:highlight>
              </a:rPr>
              <a:t>//</a:t>
            </a:r>
            <a:r>
              <a:rPr lang="en-US" dirty="0"/>
              <a:t> and sometimes WE’D cut the grass outside HIS place </a:t>
            </a:r>
            <a:r>
              <a:rPr lang="en-US" dirty="0">
                <a:highlight>
                  <a:srgbClr val="FFFF00"/>
                </a:highlight>
              </a:rPr>
              <a:t>//.</a:t>
            </a:r>
          </a:p>
        </p:txBody>
      </p:sp>
    </p:spTree>
    <p:extLst>
      <p:ext uri="{BB962C8B-B14F-4D97-AF65-F5344CB8AC3E}">
        <p14:creationId xmlns:p14="http://schemas.microsoft.com/office/powerpoint/2010/main" val="230988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BFA60-1A5D-D151-CA8C-0535472A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110" y="529949"/>
            <a:ext cx="5935781" cy="99591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Pedagogical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39563-6A78-D3E2-FF16-C13F87707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0032" cy="4667250"/>
          </a:xfrm>
        </p:spPr>
        <p:txBody>
          <a:bodyPr>
            <a:normAutofit/>
          </a:bodyPr>
          <a:lstStyle/>
          <a:p>
            <a:r>
              <a:rPr lang="en-US" dirty="0"/>
              <a:t>Focusing on formal grammatical knowledge as the basis for communication on the sentence level</a:t>
            </a:r>
          </a:p>
          <a:p>
            <a:r>
              <a:rPr lang="en-US" dirty="0"/>
              <a:t>Evaluating proficiency in pronunciation, grammar, and vocabulary</a:t>
            </a:r>
          </a:p>
          <a:p>
            <a:r>
              <a:rPr lang="en-US" dirty="0"/>
              <a:t>Improving communicative competence</a:t>
            </a:r>
          </a:p>
          <a:p>
            <a:r>
              <a:rPr lang="en-US" dirty="0"/>
              <a:t>Scripted dialogue as a reference</a:t>
            </a:r>
          </a:p>
          <a:p>
            <a:r>
              <a:rPr lang="en-US" dirty="0"/>
              <a:t>Focusing on discourse-based activities </a:t>
            </a:r>
          </a:p>
          <a:p>
            <a:r>
              <a:rPr lang="en-US" dirty="0"/>
              <a:t>Conversational moves</a:t>
            </a:r>
          </a:p>
          <a:p>
            <a:r>
              <a:rPr lang="en-US" dirty="0"/>
              <a:t>Ear training for sound contrast,  </a:t>
            </a:r>
            <a:r>
              <a:rPr lang="en-US"/>
              <a:t>such as                                                  </a:t>
            </a:r>
            <a:r>
              <a:rPr lang="en-US" i="1"/>
              <a:t>Bed</a:t>
            </a:r>
            <a:r>
              <a:rPr lang="en-US"/>
              <a:t> </a:t>
            </a:r>
            <a:r>
              <a:rPr lang="en-US" dirty="0"/>
              <a:t>vs </a:t>
            </a:r>
            <a:r>
              <a:rPr lang="en-US" i="1" dirty="0"/>
              <a:t>Bad</a:t>
            </a:r>
            <a:endParaRPr lang="en-US" dirty="0"/>
          </a:p>
        </p:txBody>
      </p:sp>
      <p:pic>
        <p:nvPicPr>
          <p:cNvPr id="5" name="Picture 4" descr="A teacher helping a student in a classroom&#10;&#10;Description automatically generated">
            <a:extLst>
              <a:ext uri="{FF2B5EF4-FFF2-40B4-BE49-F238E27FC236}">
                <a16:creationId xmlns:a16="http://schemas.microsoft.com/office/drawing/2014/main" id="{80426930-62DC-35F0-B9BE-7E28B46D8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0" y="3711575"/>
            <a:ext cx="4953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D73A6-8A0B-A982-A60B-33633966D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62" y="579863"/>
            <a:ext cx="3932237" cy="120225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/>
              <a:t>What are speaking and pronunciation?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2BAF6C-6C2A-94DC-3B56-02E2269CC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978" y="1782117"/>
            <a:ext cx="6681710" cy="390500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So much part of daily life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Developing subtle and detailed knowledge about why, how, and when to communicate and complex skills for producing and managing interaction such as asking a question or obtaining a turn.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For social activity purposes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05D7D-4B7F-36E5-B721-7282798D0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3980" y="2169696"/>
            <a:ext cx="1834417" cy="594021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Speaking </a:t>
            </a:r>
          </a:p>
        </p:txBody>
      </p:sp>
      <p:pic>
        <p:nvPicPr>
          <p:cNvPr id="9" name="Picture 8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90CA66A9-070F-34E0-F9A0-B32E6CAE2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93" y="2736606"/>
            <a:ext cx="4118506" cy="271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8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E71A98-7490-2874-D995-0401DEF4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831" y="792762"/>
            <a:ext cx="3621185" cy="7512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Pronunciation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7EC069-A384-BFD6-A9FB-173D54D5D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98" y="2184914"/>
            <a:ext cx="7044435" cy="4440475"/>
          </a:xfrm>
        </p:spPr>
        <p:txBody>
          <a:bodyPr>
            <a:noAutofit/>
          </a:bodyPr>
          <a:lstStyle/>
          <a:p>
            <a:r>
              <a:rPr lang="en-US" sz="3000" dirty="0"/>
              <a:t>The correlation with speaking : when saying e.g.,  “Thank you” in a loud or soft voice</a:t>
            </a:r>
          </a:p>
          <a:p>
            <a:r>
              <a:rPr lang="en-US" sz="3000" dirty="0"/>
              <a:t>For language teaching every spoken language lesson is a pronunciation lesson as well. </a:t>
            </a:r>
          </a:p>
          <a:p>
            <a:r>
              <a:rPr lang="en-US" sz="3000" dirty="0"/>
              <a:t>Showing identity, membership or a particular social group</a:t>
            </a:r>
          </a:p>
          <a:p>
            <a:r>
              <a:rPr lang="en-US" sz="3000" dirty="0"/>
              <a:t>Intelligibility matters</a:t>
            </a:r>
          </a:p>
          <a:p>
            <a:endParaRPr lang="en-US" sz="3000" dirty="0"/>
          </a:p>
          <a:p>
            <a:endParaRPr lang="en-US" sz="3000" dirty="0"/>
          </a:p>
        </p:txBody>
      </p:sp>
      <p:pic>
        <p:nvPicPr>
          <p:cNvPr id="8" name="Picture 7" descr="A close-up of words in a speech bubble&#10;&#10;Description automatically generated">
            <a:extLst>
              <a:ext uri="{FF2B5EF4-FFF2-40B4-BE49-F238E27FC236}">
                <a16:creationId xmlns:a16="http://schemas.microsoft.com/office/drawing/2014/main" id="{A1C35382-C2F2-3928-F013-8FF7B953B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333" y="2233040"/>
            <a:ext cx="4498101" cy="3755915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AAEF0-566B-F3B0-8904-015DDC484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44" y="1231251"/>
            <a:ext cx="4683321" cy="78927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ctr"/>
            <a:r>
              <a:rPr lang="en-US" dirty="0"/>
              <a:t>Issues in speaking </a:t>
            </a:r>
          </a:p>
        </p:txBody>
      </p:sp>
      <p:pic>
        <p:nvPicPr>
          <p:cNvPr id="5" name="Picture 4" descr="A person standing in front of a group of people sitting in chairs&#10;&#10;Description automatically generated">
            <a:extLst>
              <a:ext uri="{FF2B5EF4-FFF2-40B4-BE49-F238E27FC236}">
                <a16:creationId xmlns:a16="http://schemas.microsoft.com/office/drawing/2014/main" id="{517228EC-12AC-7E44-CC52-1D63AF02F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4" r="876" b="3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BDB0A-8D70-B8B2-6C90-4478ECE37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425" y="146624"/>
            <a:ext cx="5567112" cy="6585607"/>
          </a:xfrm>
        </p:spPr>
        <p:txBody>
          <a:bodyPr anchor="t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Spoken interaction between speakers and listeners (interlocutors) under the time constraints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Speakers need to know the relationship with other speakers,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Adjusting the language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Responding to verbal and non-verbal signal from their listeners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Taking turn : when to start and finish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Clauses are more productive in speaking than writing</a:t>
            </a:r>
          </a:p>
        </p:txBody>
      </p:sp>
    </p:spTree>
    <p:extLst>
      <p:ext uri="{BB962C8B-B14F-4D97-AF65-F5344CB8AC3E}">
        <p14:creationId xmlns:p14="http://schemas.microsoft.com/office/powerpoint/2010/main" val="54563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2D1C-7BFF-9EC3-E4E9-603A371E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180" y="575218"/>
            <a:ext cx="4459641" cy="90537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Genres of speaking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090ED-9203-C607-4C82-B6A208790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Genre means to identify the kins of interactions in which the interlocutors are involved, for example speeches, jokes, doctor’s consultations, etc. </a:t>
            </a:r>
          </a:p>
          <a:p>
            <a:r>
              <a:rPr lang="en-US" dirty="0"/>
              <a:t>Transactional communication : an exchange of goods and service, for example booking a flight at a travel agent or phoning a careers’ center for information. </a:t>
            </a:r>
          </a:p>
          <a:p>
            <a:r>
              <a:rPr lang="en-US" dirty="0"/>
              <a:t>Motivation for interactional communication : to create and maintain social relationship, for example, casual conversation between friends</a:t>
            </a:r>
          </a:p>
        </p:txBody>
      </p:sp>
    </p:spTree>
    <p:extLst>
      <p:ext uri="{BB962C8B-B14F-4D97-AF65-F5344CB8AC3E}">
        <p14:creationId xmlns:p14="http://schemas.microsoft.com/office/powerpoint/2010/main" val="75993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04ADD-9CCB-58E0-05F4-523D7240594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Generic structure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3EB51-3E17-D9A1-BC98-769BDC4AF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40453" cy="46672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It refers to the overall way in which a text unfolds.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Abstract : summarize the main point “Did I ever tell you about …”</a:t>
            </a:r>
          </a:p>
          <a:p>
            <a:r>
              <a:rPr lang="en-US" dirty="0"/>
              <a:t>Orientation : the who, what, where, when </a:t>
            </a:r>
          </a:p>
          <a:p>
            <a:r>
              <a:rPr lang="en-US" dirty="0"/>
              <a:t>Complication : the main part of the story leading to a problem or crisis</a:t>
            </a:r>
          </a:p>
          <a:p>
            <a:r>
              <a:rPr lang="en-US" dirty="0"/>
              <a:t>Evaluation : the speakers’ reactions to the story</a:t>
            </a:r>
          </a:p>
          <a:p>
            <a:r>
              <a:rPr lang="en-US" dirty="0"/>
              <a:t>Resolution : story’s main players solve the problem</a:t>
            </a:r>
          </a:p>
          <a:p>
            <a:r>
              <a:rPr lang="en-US" dirty="0"/>
              <a:t>Coda : the story is brought full circle; makes a point about the text</a:t>
            </a:r>
          </a:p>
          <a:p>
            <a:endParaRPr lang="en-US" dirty="0"/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F3C8551-1E3A-9CFC-8832-A73B88A4A1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2819" y="2367601"/>
            <a:ext cx="9835375" cy="134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8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E151-4D18-B0CE-4733-4A99B011E24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Exchange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23FF9-9E10-D4AB-369D-18D48DB89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2779"/>
            <a:ext cx="10515600" cy="3224464"/>
          </a:xfrm>
        </p:spPr>
        <p:txBody>
          <a:bodyPr/>
          <a:lstStyle/>
          <a:p>
            <a:r>
              <a:rPr lang="en-US" dirty="0"/>
              <a:t>A way of showing ‘</a:t>
            </a:r>
            <a:r>
              <a:rPr lang="en-US" i="1" dirty="0"/>
              <a:t>how speakers can keep taking turns</a:t>
            </a:r>
            <a:r>
              <a:rPr lang="en-US" dirty="0"/>
              <a:t>’</a:t>
            </a:r>
          </a:p>
          <a:p>
            <a:r>
              <a:rPr lang="en-US" dirty="0"/>
              <a:t>Sinclair and </a:t>
            </a:r>
            <a:r>
              <a:rPr lang="en-US" dirty="0" err="1"/>
              <a:t>Coulthard’s</a:t>
            </a:r>
            <a:r>
              <a:rPr lang="en-US" dirty="0"/>
              <a:t> (1975) Initiation (I) – Response (R) – Follow-up (F) Exchange Format</a:t>
            </a:r>
          </a:p>
          <a:p>
            <a:r>
              <a:rPr lang="en-US" dirty="0"/>
              <a:t>It indicates response, shows our social and emotional reactions to the topic or shared understanding</a:t>
            </a:r>
          </a:p>
          <a:p>
            <a:r>
              <a:rPr lang="en-US" dirty="0"/>
              <a:t>Turn-taking can be difficult when there is a high competition or disagreement, unless indicating a sign ‘anyway’ or ’so’</a:t>
            </a:r>
          </a:p>
        </p:txBody>
      </p:sp>
    </p:spTree>
    <p:extLst>
      <p:ext uri="{BB962C8B-B14F-4D97-AF65-F5344CB8AC3E}">
        <p14:creationId xmlns:p14="http://schemas.microsoft.com/office/powerpoint/2010/main" val="332236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5F7DA-B321-A052-933D-1CECBB28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r>
              <a:rPr lang="en-US" sz="5000" dirty="0"/>
              <a:t>Topic management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C21ED-1163-39B2-6645-0D8E82720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 dirty="0"/>
              <a:t>Mutual understanding </a:t>
            </a:r>
          </a:p>
          <a:p>
            <a:r>
              <a:rPr lang="en-US" sz="2200" dirty="0"/>
              <a:t>Appropriate level of </a:t>
            </a:r>
            <a:r>
              <a:rPr lang="en-US" sz="2200" dirty="0" err="1"/>
              <a:t>expliciteness</a:t>
            </a:r>
            <a:endParaRPr lang="en-US" sz="2200" dirty="0"/>
          </a:p>
          <a:p>
            <a:r>
              <a:rPr lang="en-US" sz="2200" dirty="0"/>
              <a:t>Discourse strategies utilization : </a:t>
            </a:r>
            <a:r>
              <a:rPr lang="en-US" sz="2200" dirty="0" err="1"/>
              <a:t>clarifiying</a:t>
            </a:r>
            <a:r>
              <a:rPr lang="en-US" sz="2200" dirty="0"/>
              <a:t>, summarizing or adapting to points make by other speakers</a:t>
            </a:r>
          </a:p>
        </p:txBody>
      </p:sp>
      <p:pic>
        <p:nvPicPr>
          <p:cNvPr id="5" name="Picture 4" descr="A diagram of topic management&#10;&#10;Description automatically generated">
            <a:extLst>
              <a:ext uri="{FF2B5EF4-FFF2-40B4-BE49-F238E27FC236}">
                <a16:creationId xmlns:a16="http://schemas.microsoft.com/office/drawing/2014/main" id="{5A592170-FDF6-D16B-0027-887AA5429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688954"/>
            <a:ext cx="5458968" cy="348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7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3001-07AC-EE9E-5D2C-2F228DEC904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Issues in pronunciation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84102-827D-3B8E-9769-C1B8E6435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116" y="2141696"/>
            <a:ext cx="5594684" cy="32757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aspects of how we employ speech sounds for communicating </a:t>
            </a:r>
          </a:p>
          <a:p>
            <a:r>
              <a:rPr lang="en-US" dirty="0"/>
              <a:t>How the actual sounds are produced</a:t>
            </a:r>
          </a:p>
          <a:p>
            <a:r>
              <a:rPr lang="en-US" dirty="0"/>
              <a:t>Elements of pronunciation from a simple word to a longer sentence</a:t>
            </a:r>
          </a:p>
          <a:p>
            <a:r>
              <a:rPr lang="en-US" dirty="0"/>
              <a:t>Suprasegmental (or prosodic) features</a:t>
            </a:r>
          </a:p>
        </p:txBody>
      </p:sp>
      <p:pic>
        <p:nvPicPr>
          <p:cNvPr id="5" name="Picture 4" descr="A child with his mouth open and letters coming out of his mouth&#10;&#10;Description automatically generated">
            <a:extLst>
              <a:ext uri="{FF2B5EF4-FFF2-40B4-BE49-F238E27FC236}">
                <a16:creationId xmlns:a16="http://schemas.microsoft.com/office/drawing/2014/main" id="{B650993B-047B-F978-6600-10551053F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98" y="2141696"/>
            <a:ext cx="4556044" cy="303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7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689</Words>
  <Application>Microsoft Macintosh PowerPoint</Application>
  <PresentationFormat>Widescreen</PresentationFormat>
  <Paragraphs>80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REFLECTIONS ON LINGUISTICS MASTERY ----------------------------------------------------------------  Speaking and Pronunciation</vt:lpstr>
      <vt:lpstr>What are speaking and pronunciation?</vt:lpstr>
      <vt:lpstr>Pronunciation </vt:lpstr>
      <vt:lpstr>Issues in speaking </vt:lpstr>
      <vt:lpstr>Genres of speaking </vt:lpstr>
      <vt:lpstr>Generic structure </vt:lpstr>
      <vt:lpstr>Exchange </vt:lpstr>
      <vt:lpstr>Topic management </vt:lpstr>
      <vt:lpstr>Issues in pronunciation </vt:lpstr>
      <vt:lpstr>Tone units/chunking </vt:lpstr>
      <vt:lpstr>Prominence : Salient stress</vt:lpstr>
      <vt:lpstr>Introducing and ending topics</vt:lpstr>
      <vt:lpstr>Pedagogical implications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REFLECTIONS ON LINGUISTICS MASTERY ----------------------------------------------------------------  Speaking and Pronunciation</dc:title>
  <dc:creator>Authors</dc:creator>
  <cp:lastModifiedBy>Authors</cp:lastModifiedBy>
  <cp:revision>1</cp:revision>
  <dcterms:created xsi:type="dcterms:W3CDTF">2023-12-21T01:21:53Z</dcterms:created>
  <dcterms:modified xsi:type="dcterms:W3CDTF">2023-12-21T03:59:59Z</dcterms:modified>
</cp:coreProperties>
</file>