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4930-58EF-43DB-A51F-A48DC31F258C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2156-042D-4876-B9D0-86B97A91A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4930-58EF-43DB-A51F-A48DC31F258C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2156-042D-4876-B9D0-86B97A91A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4930-58EF-43DB-A51F-A48DC31F258C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2156-042D-4876-B9D0-86B97A91A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4930-58EF-43DB-A51F-A48DC31F258C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2156-042D-4876-B9D0-86B97A91A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4930-58EF-43DB-A51F-A48DC31F258C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2156-042D-4876-B9D0-86B97A91A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4930-58EF-43DB-A51F-A48DC31F258C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2156-042D-4876-B9D0-86B97A91A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4930-58EF-43DB-A51F-A48DC31F258C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2156-042D-4876-B9D0-86B97A91A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4930-58EF-43DB-A51F-A48DC31F258C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2156-042D-4876-B9D0-86B97A91A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4930-58EF-43DB-A51F-A48DC31F258C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2156-042D-4876-B9D0-86B97A91A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4930-58EF-43DB-A51F-A48DC31F258C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2156-042D-4876-B9D0-86B97A91A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14930-58EF-43DB-A51F-A48DC31F258C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92156-042D-4876-B9D0-86B97A91A4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14930-58EF-43DB-A51F-A48DC31F258C}" type="datetimeFigureOut">
              <a:rPr lang="en-US" smtClean="0"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92156-042D-4876-B9D0-86B97A91A4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 of Linguistics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1687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Theories of Linguistics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Developer</a:t>
                      </a:r>
                      <a:endParaRPr lang="en-US" sz="3200" dirty="0"/>
                    </a:p>
                  </a:txBody>
                  <a:tcPr/>
                </a:tc>
              </a:tr>
              <a:tr h="51687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Traditional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i="0" dirty="0" smtClean="0"/>
                        <a:t>Plato to Aristotle</a:t>
                      </a:r>
                      <a:endParaRPr lang="en-US" sz="3200" i="0" baseline="0" dirty="0" smtClean="0"/>
                    </a:p>
                  </a:txBody>
                  <a:tcPr/>
                </a:tc>
              </a:tr>
              <a:tr h="1274496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Structural</a:t>
                      </a:r>
                      <a:r>
                        <a:rPr lang="en-US" sz="3200" baseline="0" dirty="0" smtClean="0"/>
                        <a:t>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Leonard Bloomfield</a:t>
                      </a:r>
                    </a:p>
                    <a:p>
                      <a:r>
                        <a:rPr lang="en-US" sz="3200" dirty="0" smtClean="0"/>
                        <a:t>Ferdinand de Saussure</a:t>
                      </a:r>
                    </a:p>
                    <a:p>
                      <a:r>
                        <a:rPr lang="en-US" sz="3200" dirty="0" smtClean="0"/>
                        <a:t>Prague</a:t>
                      </a:r>
                      <a:endParaRPr lang="en-US" sz="3200" dirty="0"/>
                    </a:p>
                  </a:txBody>
                  <a:tcPr/>
                </a:tc>
              </a:tr>
              <a:tr h="89214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Transformational</a:t>
                      </a:r>
                      <a:r>
                        <a:rPr lang="en-US" sz="3200" baseline="0" dirty="0" smtClean="0"/>
                        <a:t>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Noam Chomsky</a:t>
                      </a:r>
                    </a:p>
                    <a:p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04801"/>
            <a:ext cx="6705600" cy="762000"/>
          </a:xfrm>
        </p:spPr>
        <p:txBody>
          <a:bodyPr/>
          <a:lstStyle/>
          <a:p>
            <a:r>
              <a:rPr lang="en-US" dirty="0" smtClean="0"/>
              <a:t>Transformational Grammar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76400"/>
            <a:ext cx="8686800" cy="4724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Transformational grammar is developed by Noam Chomsky “Syntactic Structure” (1957). The main purpose of this theory is to construct or arrange of grammar of any language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Kridalaksana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2007:364). The transformational grammar is abbreviated to TG (Robin, 1964:276).</a:t>
            </a:r>
          </a:p>
          <a:p>
            <a:pPr algn="just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ransformational grammar, also called Transformational-generative Grammar,  a system of language analysis that recognizes the relationship among the various elements of a sentence and among the possible sentences of a language and uses processes or rules (some of which are called transformations) to express these relationships. (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Encyclopaedia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Britannica)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example, transformational grammar relates the active sentence “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John read the book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with its corresponding passive, “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The book was read by John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.” The statement “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George saw Mary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is related to the corresponding questions, “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Whom [or who] did George see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?” and “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Who saw Mary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 smtClean="0"/>
              <a:t>Chomsky uses </a:t>
            </a:r>
            <a:r>
              <a:rPr lang="en-US" i="1" dirty="0" smtClean="0"/>
              <a:t>competence</a:t>
            </a:r>
            <a:r>
              <a:rPr lang="en-US" dirty="0" smtClean="0"/>
              <a:t> (</a:t>
            </a:r>
            <a:r>
              <a:rPr lang="en-US" dirty="0" err="1" smtClean="0"/>
              <a:t>kemampuan</a:t>
            </a:r>
            <a:r>
              <a:rPr lang="en-US" dirty="0" smtClean="0"/>
              <a:t>) and </a:t>
            </a:r>
            <a:r>
              <a:rPr lang="en-US" i="1" dirty="0" smtClean="0"/>
              <a:t>performance </a:t>
            </a:r>
            <a:r>
              <a:rPr lang="en-US" dirty="0" smtClean="0"/>
              <a:t>(</a:t>
            </a:r>
            <a:r>
              <a:rPr lang="en-US" dirty="0" err="1" smtClean="0"/>
              <a:t>perbuatan</a:t>
            </a:r>
            <a:r>
              <a:rPr lang="en-US" dirty="0" smtClean="0"/>
              <a:t>). </a:t>
            </a:r>
          </a:p>
          <a:p>
            <a:pPr marL="684213">
              <a:buFont typeface="Wingdings" pitchFamily="2" charset="2"/>
              <a:buChar char="Ø"/>
            </a:pPr>
            <a:r>
              <a:rPr lang="en-US" dirty="0" smtClean="0"/>
              <a:t>	</a:t>
            </a:r>
            <a:r>
              <a:rPr lang="en-US" i="1" dirty="0" smtClean="0"/>
              <a:t>Competence</a:t>
            </a:r>
            <a:r>
              <a:rPr lang="en-US" dirty="0" smtClean="0"/>
              <a:t> is the knowledge of the language user. </a:t>
            </a:r>
          </a:p>
          <a:p>
            <a:pPr marL="684213">
              <a:buFont typeface="Wingdings" pitchFamily="2" charset="2"/>
              <a:buChar char="Ø"/>
            </a:pPr>
            <a:r>
              <a:rPr lang="en-US" dirty="0" smtClean="0"/>
              <a:t>	</a:t>
            </a:r>
            <a:r>
              <a:rPr lang="en-US" i="1" dirty="0" smtClean="0"/>
              <a:t>Performance</a:t>
            </a:r>
            <a:r>
              <a:rPr lang="en-US" dirty="0" smtClean="0"/>
              <a:t> is the user of the language in the real condition. </a:t>
            </a:r>
          </a:p>
          <a:p>
            <a:pPr marL="684213">
              <a:buNone/>
            </a:pPr>
            <a:endParaRPr lang="en-US" dirty="0"/>
          </a:p>
          <a:p>
            <a:r>
              <a:rPr lang="en-US" dirty="0" smtClean="0"/>
              <a:t>And </a:t>
            </a:r>
            <a:r>
              <a:rPr lang="en-US" i="1" dirty="0" smtClean="0"/>
              <a:t>performance</a:t>
            </a:r>
            <a:r>
              <a:rPr lang="en-US" dirty="0" smtClean="0"/>
              <a:t> is to be the main object for this transformational grammar theory.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Generative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set of rules that will produce or generate, the diagram.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			</a:t>
            </a:r>
            <a:r>
              <a:rPr lang="en-US" sz="4400" dirty="0" smtClean="0"/>
              <a:t>S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sz="4000" dirty="0" smtClean="0"/>
              <a:t>NP		 VP</a:t>
            </a:r>
          </a:p>
          <a:p>
            <a:pPr>
              <a:buNone/>
            </a:pPr>
            <a:r>
              <a:rPr lang="en-US" sz="4000" dirty="0"/>
              <a:t> </a:t>
            </a:r>
            <a:r>
              <a:rPr lang="en-US" sz="4000" dirty="0" smtClean="0"/>
              <a:t>S 		NP + VP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95800" y="34290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 flipV="1">
            <a:off x="3429000" y="3429000"/>
            <a:ext cx="914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143000" y="52578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Phrase-Structure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S 	 </a:t>
            </a:r>
            <a:r>
              <a:rPr lang="en-US" sz="4000" dirty="0" smtClean="0">
                <a:sym typeface="Wingdings" pitchFamily="2" charset="2"/>
              </a:rPr>
              <a:t> NP + VP</a:t>
            </a:r>
          </a:p>
          <a:p>
            <a:r>
              <a:rPr lang="en-US" sz="4000" dirty="0" smtClean="0">
                <a:sym typeface="Wingdings" pitchFamily="2" charset="2"/>
              </a:rPr>
              <a:t>VP	  Vi + PP / be + </a:t>
            </a:r>
            <a:r>
              <a:rPr lang="en-US" sz="4000" dirty="0" err="1" smtClean="0">
                <a:sym typeface="Wingdings" pitchFamily="2" charset="2"/>
              </a:rPr>
              <a:t>Adj</a:t>
            </a:r>
            <a:endParaRPr lang="en-US" sz="4000" dirty="0" smtClean="0">
              <a:sym typeface="Wingdings" pitchFamily="2" charset="2"/>
            </a:endParaRPr>
          </a:p>
          <a:p>
            <a:r>
              <a:rPr lang="en-US" sz="4000" dirty="0" smtClean="0">
                <a:sym typeface="Wingdings" pitchFamily="2" charset="2"/>
              </a:rPr>
              <a:t>NP NP + (S)</a:t>
            </a:r>
          </a:p>
          <a:p>
            <a:r>
              <a:rPr lang="en-US" sz="4000" dirty="0" smtClean="0">
                <a:sym typeface="Wingdings" pitchFamily="2" charset="2"/>
              </a:rPr>
              <a:t>NP D + N</a:t>
            </a:r>
          </a:p>
          <a:p>
            <a:r>
              <a:rPr lang="en-US" sz="4000" dirty="0" smtClean="0">
                <a:sym typeface="Wingdings" pitchFamily="2" charset="2"/>
              </a:rPr>
              <a:t>PP	  Prep + NP</a:t>
            </a:r>
          </a:p>
          <a:p>
            <a:r>
              <a:rPr lang="en-US" sz="4000" dirty="0" smtClean="0">
                <a:sym typeface="Wingdings" pitchFamily="2" charset="2"/>
              </a:rPr>
              <a:t>D	 </a:t>
            </a:r>
            <a:r>
              <a:rPr lang="en-US" sz="4000" i="1" dirty="0" smtClean="0">
                <a:sym typeface="Wingdings" pitchFamily="2" charset="2"/>
              </a:rPr>
              <a:t>the</a:t>
            </a:r>
          </a:p>
          <a:p>
            <a:r>
              <a:rPr lang="en-US" sz="4000" dirty="0" smtClean="0">
                <a:sym typeface="Wingdings" pitchFamily="2" charset="2"/>
              </a:rPr>
              <a:t>N 	 </a:t>
            </a:r>
            <a:r>
              <a:rPr lang="en-US" sz="4000" i="1" dirty="0" smtClean="0">
                <a:sym typeface="Wingdings" pitchFamily="2" charset="2"/>
              </a:rPr>
              <a:t>boy, park</a:t>
            </a:r>
          </a:p>
          <a:p>
            <a:r>
              <a:rPr lang="en-US" sz="4000" dirty="0" smtClean="0">
                <a:sym typeface="Wingdings" pitchFamily="2" charset="2"/>
              </a:rPr>
              <a:t>Vi	 </a:t>
            </a:r>
            <a:r>
              <a:rPr lang="en-US" sz="4000" i="1" dirty="0" smtClean="0">
                <a:sym typeface="Wingdings" pitchFamily="2" charset="2"/>
              </a:rPr>
              <a:t>ran</a:t>
            </a:r>
          </a:p>
          <a:p>
            <a:r>
              <a:rPr lang="en-US" sz="4000" dirty="0" smtClean="0">
                <a:sym typeface="Wingdings" pitchFamily="2" charset="2"/>
              </a:rPr>
              <a:t>Prep  </a:t>
            </a:r>
            <a:r>
              <a:rPr lang="en-US" sz="4000" i="1" dirty="0" smtClean="0">
                <a:sym typeface="Wingdings" pitchFamily="2" charset="2"/>
              </a:rPr>
              <a:t>to</a:t>
            </a:r>
          </a:p>
          <a:p>
            <a:r>
              <a:rPr lang="en-US" sz="4000" dirty="0" smtClean="0">
                <a:sym typeface="Wingdings" pitchFamily="2" charset="2"/>
              </a:rPr>
              <a:t>Adv  </a:t>
            </a:r>
            <a:r>
              <a:rPr lang="en-US" sz="4000" i="1" dirty="0" smtClean="0">
                <a:sym typeface="Wingdings" pitchFamily="2" charset="2"/>
              </a:rPr>
              <a:t>down</a:t>
            </a:r>
            <a:endParaRPr lang="en-US" sz="400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Deep and Surface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We can use the term deep and surface structure to refer respectively to the abstract structure and to the actual produced structure (</a:t>
            </a:r>
            <a:r>
              <a:rPr lang="en-US" dirty="0" err="1" smtClean="0"/>
              <a:t>Wardhaugh</a:t>
            </a:r>
            <a:r>
              <a:rPr lang="en-US" dirty="0" smtClean="0"/>
              <a:t>, 1977:118).</a:t>
            </a:r>
          </a:p>
          <a:p>
            <a:pPr algn="just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i="1" dirty="0" smtClean="0"/>
              <a:t>The old house fell down</a:t>
            </a:r>
            <a:r>
              <a:rPr lang="en-US" dirty="0" smtClean="0"/>
              <a:t> has two abstract meanings: </a:t>
            </a:r>
            <a:r>
              <a:rPr lang="en-US" i="1" dirty="0" smtClean="0"/>
              <a:t>The house was old </a:t>
            </a:r>
            <a:r>
              <a:rPr lang="en-US" dirty="0" smtClean="0"/>
              <a:t>and </a:t>
            </a:r>
            <a:r>
              <a:rPr lang="en-US" i="1" dirty="0" smtClean="0"/>
              <a:t>House fell down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b="1" dirty="0" smtClean="0"/>
              <a:t>Deep structure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[The house [the house was old] fell down]</a:t>
            </a:r>
          </a:p>
          <a:p>
            <a:pPr algn="ctr">
              <a:buNone/>
            </a:pPr>
            <a:r>
              <a:rPr lang="en-US" dirty="0" smtClean="0"/>
              <a:t>Relative transformation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[The house [which was old] fell down]</a:t>
            </a:r>
          </a:p>
          <a:p>
            <a:pPr algn="ctr">
              <a:buNone/>
            </a:pPr>
            <a:r>
              <a:rPr lang="en-US" dirty="0" smtClean="0"/>
              <a:t>Be- deletion transformation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[The house [old] fell down]</a:t>
            </a:r>
          </a:p>
          <a:p>
            <a:pPr algn="ctr">
              <a:buNone/>
            </a:pPr>
            <a:r>
              <a:rPr lang="en-US" dirty="0" smtClean="0"/>
              <a:t>Adjective movement transformation </a:t>
            </a:r>
          </a:p>
          <a:p>
            <a:pPr algn="ctr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		    The old house fell down </a:t>
            </a:r>
          </a:p>
          <a:p>
            <a:pPr algn="just">
              <a:buNone/>
            </a:pPr>
            <a:r>
              <a:rPr lang="en-US" dirty="0" smtClean="0"/>
              <a:t>				</a:t>
            </a:r>
            <a:r>
              <a:rPr lang="en-US" b="1" dirty="0" smtClean="0"/>
              <a:t>Surface structure</a:t>
            </a:r>
            <a:endParaRPr lang="en-US" b="1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4267994" y="249447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4267994" y="3618134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267994" y="4810038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Generative Transformational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791200"/>
          </a:xfrm>
        </p:spPr>
        <p:txBody>
          <a:bodyPr/>
          <a:lstStyle/>
          <a:p>
            <a:pPr marL="804863" lvl="3" indent="0">
              <a:buNone/>
            </a:pPr>
            <a:r>
              <a:rPr lang="en-US" sz="2800" dirty="0" smtClean="0"/>
              <a:t>				        S</a:t>
            </a:r>
          </a:p>
          <a:p>
            <a:pPr marL="804863" lvl="3" indent="0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			NP			VP</a:t>
            </a:r>
          </a:p>
          <a:p>
            <a:pPr marL="804863" lvl="3" indent="0">
              <a:buNone/>
            </a:pPr>
            <a:r>
              <a:rPr lang="en-US" sz="2800" dirty="0" smtClean="0"/>
              <a:t>		</a:t>
            </a:r>
          </a:p>
          <a:p>
            <a:pPr marL="804863" lvl="3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NP 		S 	</a:t>
            </a:r>
            <a:r>
              <a:rPr lang="en-US" sz="2800" dirty="0"/>
              <a:t> </a:t>
            </a:r>
            <a:r>
              <a:rPr lang="en-US" sz="2800" dirty="0" smtClean="0"/>
              <a:t>  Vi 		Adv</a:t>
            </a:r>
          </a:p>
          <a:p>
            <a:pPr marL="804863" lvl="3" indent="0">
              <a:buNone/>
            </a:pPr>
            <a:r>
              <a:rPr lang="en-US" sz="2800" dirty="0" smtClean="0"/>
              <a:t>					  </a:t>
            </a:r>
            <a:r>
              <a:rPr lang="en-US" sz="2800" b="1" dirty="0" smtClean="0"/>
              <a:t>Fell		down</a:t>
            </a:r>
            <a:endParaRPr lang="en-US" sz="2800" b="1" dirty="0"/>
          </a:p>
          <a:p>
            <a:pPr marL="395288" lvl="3" indent="0">
              <a:buNone/>
            </a:pPr>
            <a:r>
              <a:rPr lang="en-US" sz="2800" dirty="0" smtClean="0"/>
              <a:t>             D	      N 	    NP 	       	 VP</a:t>
            </a:r>
          </a:p>
          <a:p>
            <a:pPr marL="804863" lvl="3" indent="0">
              <a:buNone/>
            </a:pPr>
            <a:r>
              <a:rPr lang="en-US" sz="2800" dirty="0" smtClean="0"/>
              <a:t>	    </a:t>
            </a:r>
            <a:r>
              <a:rPr lang="en-US" sz="2800" b="1" dirty="0" smtClean="0"/>
              <a:t>The	  house</a:t>
            </a:r>
          </a:p>
          <a:p>
            <a:pPr marL="804863" lvl="3" indent="0">
              <a:buNone/>
            </a:pPr>
            <a:r>
              <a:rPr lang="en-US" sz="2800" dirty="0" smtClean="0"/>
              <a:t>	</a:t>
            </a:r>
            <a:r>
              <a:rPr lang="en-US" sz="2800" dirty="0"/>
              <a:t>	</a:t>
            </a:r>
            <a:r>
              <a:rPr lang="en-US" sz="2800" dirty="0" smtClean="0"/>
              <a:t>	  D     N   	be      </a:t>
            </a:r>
            <a:r>
              <a:rPr lang="en-US" sz="2800" dirty="0" err="1" smtClean="0"/>
              <a:t>Adj</a:t>
            </a:r>
            <a:r>
              <a:rPr lang="en-US" sz="2800" dirty="0" smtClean="0"/>
              <a:t>	</a:t>
            </a:r>
            <a:endParaRPr lang="en-US" sz="2800" dirty="0"/>
          </a:p>
          <a:p>
            <a:pPr marL="804863" lvl="3" indent="0">
              <a:buNone/>
            </a:pPr>
            <a:r>
              <a:rPr lang="en-US" dirty="0" smtClean="0"/>
              <a:t>			</a:t>
            </a:r>
            <a:r>
              <a:rPr lang="en-US" sz="2800" b="1" dirty="0" smtClean="0"/>
              <a:t>the  house   was    	old	</a:t>
            </a:r>
          </a:p>
          <a:p>
            <a:pPr marL="804863" lvl="3" indent="0" algn="ctr">
              <a:buNone/>
            </a:pPr>
            <a:r>
              <a:rPr lang="en-US" sz="2800" b="1" dirty="0" smtClean="0"/>
              <a:t>[the house [the house was old] fell down]</a:t>
            </a:r>
            <a:endParaRPr lang="en-US" sz="2800" b="1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 flipV="1">
            <a:off x="3200400" y="1143000"/>
            <a:ext cx="13716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572000" y="1143000"/>
            <a:ext cx="13716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2514600" y="22098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276600" y="22098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0800000" flipV="1">
            <a:off x="5181600" y="2133600"/>
            <a:ext cx="6858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867400" y="2133600"/>
            <a:ext cx="7620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1714500" y="33147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2133600" y="32766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3467100" y="3238500"/>
            <a:ext cx="6096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3962400" y="3124200"/>
            <a:ext cx="10668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3086100" y="4381500"/>
            <a:ext cx="6096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3352800" y="43434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4762500" y="4381500"/>
            <a:ext cx="6096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H="1">
            <a:off x="5143500" y="4229100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1676400" y="4267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>
            <a:off x="2585906" y="4266406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6200000" flipH="1">
            <a:off x="3126250" y="5255750"/>
            <a:ext cx="152400" cy="4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3772694" y="5287146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6200000" flipH="1">
            <a:off x="5107450" y="3266590"/>
            <a:ext cx="152400" cy="4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rot="16200000" flipH="1">
            <a:off x="6936250" y="3274550"/>
            <a:ext cx="152400" cy="4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16200000" flipH="1">
            <a:off x="4955050" y="5296694"/>
            <a:ext cx="152400" cy="4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16200000" flipH="1">
            <a:off x="5793250" y="5331950"/>
            <a:ext cx="152400" cy="4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264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Theories of Linguistics</vt:lpstr>
      <vt:lpstr>Transformational Grammar</vt:lpstr>
      <vt:lpstr>Slide 3</vt:lpstr>
      <vt:lpstr>Slide 4</vt:lpstr>
      <vt:lpstr>Generative Grammar</vt:lpstr>
      <vt:lpstr>Phrase-Structure Rules</vt:lpstr>
      <vt:lpstr>Deep and Surface Structure</vt:lpstr>
      <vt:lpstr>Slide 8</vt:lpstr>
      <vt:lpstr>Generative Transformational Grammar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Theories of Linguistics</dc:title>
  <dc:creator>Win Xp</dc:creator>
  <cp:lastModifiedBy>Win Xp</cp:lastModifiedBy>
  <cp:revision>9</cp:revision>
  <dcterms:created xsi:type="dcterms:W3CDTF">2011-12-07T01:02:19Z</dcterms:created>
  <dcterms:modified xsi:type="dcterms:W3CDTF">2011-12-07T02:25:37Z</dcterms:modified>
</cp:coreProperties>
</file>