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12421-9C0E-4BD3-8A50-049BF2926170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FDA9-C56E-459E-A23C-D42B95765C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12421-9C0E-4BD3-8A50-049BF2926170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FDA9-C56E-459E-A23C-D42B95765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12421-9C0E-4BD3-8A50-049BF2926170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FDA9-C56E-459E-A23C-D42B95765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12421-9C0E-4BD3-8A50-049BF2926170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FDA9-C56E-459E-A23C-D42B95765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12421-9C0E-4BD3-8A50-049BF2926170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FDA9-C56E-459E-A23C-D42B95765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12421-9C0E-4BD3-8A50-049BF2926170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FDA9-C56E-459E-A23C-D42B95765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12421-9C0E-4BD3-8A50-049BF2926170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FDA9-C56E-459E-A23C-D42B95765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12421-9C0E-4BD3-8A50-049BF2926170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FDA9-C56E-459E-A23C-D42B95765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12421-9C0E-4BD3-8A50-049BF2926170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FDA9-C56E-459E-A23C-D42B95765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12421-9C0E-4BD3-8A50-049BF2926170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DFDA9-C56E-459E-A23C-D42B95765C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C612421-9C0E-4BD3-8A50-049BF2926170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A4DFDA9-C56E-459E-A23C-D42B95765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C612421-9C0E-4BD3-8A50-049BF2926170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A4DFDA9-C56E-459E-A23C-D42B95765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zoom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2255843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Two Forms of Discourse Analysis: </a:t>
            </a:r>
            <a:r>
              <a:rPr lang="id-ID" b="1" dirty="0" smtClean="0"/>
              <a:t>“</a:t>
            </a:r>
            <a:r>
              <a:rPr lang="en-US" b="1" dirty="0" smtClean="0"/>
              <a:t>Descriptive</a:t>
            </a:r>
            <a:r>
              <a:rPr lang="id-ID" b="1" dirty="0" smtClean="0"/>
              <a:t>”</a:t>
            </a:r>
            <a:r>
              <a:rPr lang="en-US" b="1" dirty="0" smtClean="0"/>
              <a:t> </a:t>
            </a:r>
            <a:r>
              <a:rPr lang="en-US" b="1" dirty="0"/>
              <a:t>and “Critical”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3286124"/>
            <a:ext cx="8572560" cy="3571876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id-ID" sz="3600" b="1" dirty="0" smtClean="0">
                <a:solidFill>
                  <a:schemeClr val="tx1"/>
                </a:solidFill>
              </a:rPr>
              <a:t>by</a:t>
            </a:r>
            <a:endParaRPr lang="id-ID" sz="3600" b="1" dirty="0" smtClean="0">
              <a:solidFill>
                <a:schemeClr val="tx1"/>
              </a:solidFill>
            </a:endParaRPr>
          </a:p>
          <a:p>
            <a:pPr algn="ctr"/>
            <a:r>
              <a:rPr lang="id-ID" sz="3600" b="1" dirty="0" smtClean="0">
                <a:solidFill>
                  <a:schemeClr val="tx1"/>
                </a:solidFill>
              </a:rPr>
              <a:t>Dedy Subandowo, M.A.</a:t>
            </a:r>
          </a:p>
          <a:p>
            <a:endParaRPr lang="id-ID" b="1" dirty="0" smtClean="0">
              <a:solidFill>
                <a:schemeClr val="tx1"/>
              </a:solidFill>
            </a:endParaRPr>
          </a:p>
          <a:p>
            <a:endParaRPr lang="id-ID" b="1" dirty="0">
              <a:solidFill>
                <a:schemeClr val="tx1"/>
              </a:solidFill>
            </a:endParaRPr>
          </a:p>
          <a:p>
            <a:pPr>
              <a:tabLst>
                <a:tab pos="6994525" algn="l"/>
              </a:tabLst>
            </a:pPr>
            <a:endParaRPr lang="id-ID" sz="5200" b="1" dirty="0" smtClean="0">
              <a:solidFill>
                <a:schemeClr val="tx1"/>
              </a:solidFill>
            </a:endParaRPr>
          </a:p>
          <a:p>
            <a:pPr>
              <a:tabLst>
                <a:tab pos="6994525" algn="l"/>
              </a:tabLst>
            </a:pPr>
            <a:endParaRPr lang="id-ID" sz="5200" b="1" dirty="0" smtClean="0">
              <a:solidFill>
                <a:schemeClr val="tx1"/>
              </a:solidFill>
            </a:endParaRPr>
          </a:p>
          <a:p>
            <a:pPr algn="ctr">
              <a:tabLst>
                <a:tab pos="6994525" algn="l"/>
              </a:tabLst>
            </a:pPr>
            <a:r>
              <a:rPr lang="id-ID" sz="5200" b="1" dirty="0" smtClean="0">
                <a:solidFill>
                  <a:schemeClr val="tx1"/>
                </a:solidFill>
              </a:rPr>
              <a:t>English </a:t>
            </a:r>
            <a:r>
              <a:rPr lang="id-ID" sz="5200" b="1" dirty="0" smtClean="0">
                <a:solidFill>
                  <a:schemeClr val="tx1"/>
                </a:solidFill>
              </a:rPr>
              <a:t>Education Study Program</a:t>
            </a:r>
          </a:p>
          <a:p>
            <a:pPr algn="ctr"/>
            <a:r>
              <a:rPr lang="id-ID" sz="5200" b="1" dirty="0" smtClean="0">
                <a:solidFill>
                  <a:schemeClr val="tx1"/>
                </a:solidFill>
              </a:rPr>
              <a:t>Muhammadiyah University of Metro</a:t>
            </a:r>
          </a:p>
          <a:p>
            <a:endParaRPr lang="en-US" sz="4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0"/>
            <a:ext cx="3214678" cy="1357298"/>
          </a:xfrm>
        </p:spPr>
        <p:txBody>
          <a:bodyPr>
            <a:normAutofit/>
          </a:bodyPr>
          <a:lstStyle/>
          <a:p>
            <a:r>
              <a:rPr lang="id-ID" sz="2700" dirty="0" smtClean="0"/>
              <a:t>WHY LANGUAGE STRUCTURE DOES THIS APPROACH</a:t>
            </a:r>
            <a:r>
              <a:rPr lang="id-ID" dirty="0" smtClean="0"/>
              <a:t>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DESCRIBE LANGUAGE WORKS TO UNDERSTAND</a:t>
            </a:r>
          </a:p>
          <a:p>
            <a:r>
              <a:rPr lang="id-ID" dirty="0" smtClean="0"/>
              <a:t>GAIN DEEP EXPLANATION FOR WHY THEY WORK THAT WAY</a:t>
            </a:r>
          </a:p>
          <a:p>
            <a:r>
              <a:rPr lang="id-ID" dirty="0" smtClean="0"/>
              <a:t>ANSWER THE QUESTION BY SAYING WHAT THE GOAL IS</a:t>
            </a:r>
          </a:p>
          <a:p>
            <a:endParaRPr lang="id-ID" sz="2800" dirty="0" smtClean="0"/>
          </a:p>
          <a:p>
            <a:endParaRPr lang="id-ID" sz="2800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1" y="1428736"/>
            <a:ext cx="2928926" cy="5429264"/>
          </a:xfrm>
        </p:spPr>
        <p:txBody>
          <a:bodyPr>
            <a:noAutofit/>
          </a:bodyPr>
          <a:lstStyle/>
          <a:p>
            <a:r>
              <a:rPr lang="id-ID" sz="2600" dirty="0" smtClean="0"/>
              <a:t>THE POSSIBILY OF EXPLAINING IN A VERY DETAILS OF WAYS TO SAY THINGS IN DIFFERENT WAYS   (INFORMING), AMOUNT OF DOING  (ACTION), BEING (IDENITY) IS CALLED </a:t>
            </a:r>
          </a:p>
          <a:p>
            <a:r>
              <a:rPr lang="id-ID" sz="2600" dirty="0" smtClean="0"/>
              <a:t>‘</a:t>
            </a:r>
            <a:r>
              <a:rPr lang="id-ID" sz="2600" b="1" i="1" dirty="0" smtClean="0"/>
              <a:t>DESCRIPTIVE</a:t>
            </a:r>
            <a:r>
              <a:rPr lang="id-ID" sz="2600" dirty="0" smtClean="0"/>
              <a:t>’</a:t>
            </a:r>
            <a:endParaRPr lang="en-US" sz="2600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  <p:bldP spid="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"/>
            <a:ext cx="3786182" cy="1285860"/>
          </a:xfrm>
        </p:spPr>
        <p:txBody>
          <a:bodyPr>
            <a:noAutofit/>
          </a:bodyPr>
          <a:lstStyle/>
          <a:p>
            <a:r>
              <a:rPr lang="id-ID" sz="2800" dirty="0" smtClean="0"/>
              <a:t>ANOTHER APPROACH TO DISCOURSE ANALYSIS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NOT ONLY TO EXPLAIN THE LANGUAGE WORKS IN DEEP DESCRIPTION BUT ALSO :</a:t>
            </a:r>
          </a:p>
          <a:p>
            <a:r>
              <a:rPr lang="id-ID" dirty="0" smtClean="0"/>
              <a:t>TO SPEAK TO, INTERVERVENE IN</a:t>
            </a:r>
          </a:p>
          <a:p>
            <a:r>
              <a:rPr lang="id-ID" dirty="0" smtClean="0"/>
              <a:t>SOCIAL OR POLITICAL ISSUES</a:t>
            </a:r>
          </a:p>
          <a:p>
            <a:r>
              <a:rPr lang="id-ID" dirty="0" smtClean="0"/>
              <a:t>PROBLEMS</a:t>
            </a:r>
          </a:p>
          <a:p>
            <a:r>
              <a:rPr lang="id-ID" dirty="0" smtClean="0"/>
              <a:t>CONTROVERSIES IN THE WORLD</a:t>
            </a:r>
          </a:p>
          <a:p>
            <a:r>
              <a:rPr lang="id-ID" dirty="0" smtClean="0"/>
              <a:t>APPLY THE WORK IN SOME FASHION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" y="1714488"/>
            <a:ext cx="3000364" cy="4429156"/>
          </a:xfrm>
        </p:spPr>
        <p:txBody>
          <a:bodyPr>
            <a:normAutofit/>
          </a:bodyPr>
          <a:lstStyle/>
          <a:p>
            <a:r>
              <a:rPr lang="id-ID" sz="3200" i="1" dirty="0" smtClean="0"/>
              <a:t>CRITICAL</a:t>
            </a:r>
            <a:r>
              <a:rPr lang="id-ID" sz="3200" dirty="0" smtClean="0"/>
              <a:t> OR </a:t>
            </a:r>
            <a:r>
              <a:rPr lang="id-ID" sz="3200" i="1" dirty="0" smtClean="0"/>
              <a:t>CRITICAL DISCOURSE </a:t>
            </a:r>
            <a:r>
              <a:rPr lang="id-ID" sz="3200" dirty="0" smtClean="0"/>
              <a:t>ANALYSIS WILL ANSWER THE QUESTION DIFFERENTLY</a:t>
            </a:r>
            <a:endParaRPr lang="en-US" sz="3200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KEY POINTS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d-ID" dirty="0" smtClean="0"/>
              <a:t>PEOPLE WHO TAKE DESCRIPTIVE WILL THINK THAT CRITICAL APPROACH IS UNSCIENTIFIC BECAUSE IT IS CONTROLLED BY HIS OR HER INTEREST OR PASSION FOR INTERVENING IN SOME PROBLEM IN THE WORLD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PEOPLE WHO TAKE CRITICAL WILL THINK THAT THEY ARE AS AN EVASION OF SOCIAL AND POLITICAL RESPONSIBILITY</a:t>
            </a:r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allAtOnce"/>
      <p:bldP spid="7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LANGUAGE BEYONDS GENERAL POINT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KEY WAY TO BREAK OUR WORLD</a:t>
            </a:r>
          </a:p>
          <a:p>
            <a:r>
              <a:rPr lang="id-ID" dirty="0" smtClean="0"/>
              <a:t>INSITUTION</a:t>
            </a:r>
          </a:p>
          <a:p>
            <a:r>
              <a:rPr lang="id-ID" dirty="0" smtClean="0"/>
              <a:t>OUR RELATIONSHIP</a:t>
            </a:r>
          </a:p>
          <a:p>
            <a:r>
              <a:rPr lang="id-ID" dirty="0" smtClean="0"/>
              <a:t>DEALING WITH SOCIAL GOODS</a:t>
            </a:r>
          </a:p>
          <a:p>
            <a:r>
              <a:rPr lang="id-ID" dirty="0" smtClean="0"/>
              <a:t>DISCOURSE ANALYSIS TO ILLUMINATE PROBLEMS AND CONTROVERSIES IN THE WORLD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WHAT IS </a:t>
            </a:r>
            <a:r>
              <a:rPr lang="id-ID" b="1" dirty="0" smtClean="0"/>
              <a:t>DISCOURSE ANALYSIS?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/>
          <a:lstStyle/>
          <a:p>
            <a:r>
              <a:rPr lang="en-US" dirty="0"/>
              <a:t>Discourse analysis is the study of language-in-use. </a:t>
            </a:r>
            <a:endParaRPr lang="id-ID" dirty="0" smtClean="0"/>
          </a:p>
          <a:p>
            <a:endParaRPr lang="id-ID" dirty="0" smtClean="0"/>
          </a:p>
          <a:p>
            <a:r>
              <a:rPr lang="en-US" dirty="0" smtClean="0"/>
              <a:t>There </a:t>
            </a:r>
            <a:r>
              <a:rPr lang="en-US" dirty="0"/>
              <a:t>are many </a:t>
            </a:r>
            <a:r>
              <a:rPr lang="en-US" dirty="0" smtClean="0"/>
              <a:t>different</a:t>
            </a:r>
            <a:r>
              <a:rPr lang="id-ID" dirty="0" smtClean="0"/>
              <a:t> </a:t>
            </a:r>
            <a:r>
              <a:rPr lang="en-US" dirty="0" smtClean="0"/>
              <a:t>approaches </a:t>
            </a:r>
            <a:r>
              <a:rPr lang="en-US" dirty="0"/>
              <a:t>to discourse </a:t>
            </a:r>
            <a:r>
              <a:rPr lang="en-US" dirty="0" smtClean="0"/>
              <a:t>analysis</a:t>
            </a:r>
            <a:r>
              <a:rPr lang="id-ID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id-ID" sz="6000" b="1" dirty="0" smtClean="0"/>
              <a:t>LANGUAGE DISCOURSE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643050"/>
            <a:ext cx="8258204" cy="4483113"/>
          </a:xfrm>
        </p:spPr>
        <p:txBody>
          <a:bodyPr>
            <a:normAutofit/>
          </a:bodyPr>
          <a:lstStyle/>
          <a:p>
            <a:pPr algn="just"/>
            <a:r>
              <a:rPr lang="en-US" sz="4000" dirty="0" smtClean="0"/>
              <a:t>“</a:t>
            </a:r>
            <a:r>
              <a:rPr lang="en-US" sz="4000" dirty="0"/>
              <a:t>content” of the language </a:t>
            </a:r>
            <a:r>
              <a:rPr lang="en-US" sz="4000" dirty="0" smtClean="0"/>
              <a:t>being</a:t>
            </a:r>
            <a:r>
              <a:rPr lang="id-ID" sz="4000" dirty="0" smtClean="0"/>
              <a:t> </a:t>
            </a:r>
            <a:r>
              <a:rPr lang="en-US" sz="4000" dirty="0" smtClean="0"/>
              <a:t>used</a:t>
            </a:r>
            <a:r>
              <a:rPr lang="id-ID" sz="4000" dirty="0" smtClean="0"/>
              <a:t>.</a:t>
            </a:r>
            <a:r>
              <a:rPr lang="en-US" sz="4000" dirty="0" smtClean="0"/>
              <a:t> </a:t>
            </a:r>
            <a:endParaRPr lang="id-ID" sz="4000" dirty="0" smtClean="0"/>
          </a:p>
          <a:p>
            <a:pPr algn="just"/>
            <a:r>
              <a:rPr lang="en-US" sz="4000" dirty="0" smtClean="0"/>
              <a:t>the </a:t>
            </a:r>
            <a:r>
              <a:rPr lang="en-US" sz="4000" dirty="0"/>
              <a:t>themes or issues being discussed in a conversation </a:t>
            </a:r>
            <a:r>
              <a:rPr lang="en-US" sz="4000" dirty="0" smtClean="0"/>
              <a:t>or</a:t>
            </a:r>
            <a:r>
              <a:rPr lang="id-ID" sz="4000" dirty="0"/>
              <a:t>;</a:t>
            </a:r>
            <a:endParaRPr lang="id-ID" sz="4000" dirty="0" smtClean="0"/>
          </a:p>
          <a:p>
            <a:pPr algn="just"/>
            <a:r>
              <a:rPr lang="en-US" sz="4000" dirty="0" smtClean="0"/>
              <a:t>a newspaper</a:t>
            </a:r>
            <a:r>
              <a:rPr lang="id-ID" sz="4000" dirty="0" smtClean="0"/>
              <a:t> </a:t>
            </a:r>
            <a:r>
              <a:rPr lang="en-US" sz="4000" dirty="0" smtClean="0"/>
              <a:t>article</a:t>
            </a:r>
            <a:r>
              <a:rPr lang="en-US" sz="4000" dirty="0"/>
              <a:t>, for example</a:t>
            </a:r>
            <a:r>
              <a:rPr lang="en-US" sz="4000" dirty="0" smtClean="0"/>
              <a:t>.</a:t>
            </a:r>
            <a:endParaRPr lang="id-ID" sz="4000" dirty="0" smtClean="0"/>
          </a:p>
          <a:p>
            <a:pPr algn="just"/>
            <a:r>
              <a:rPr lang="id-ID" sz="4000" dirty="0" smtClean="0"/>
              <a:t>Language structure or grammar ( to make meaning in specific context)</a:t>
            </a:r>
            <a:endParaRPr lang="en-US" sz="4000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Autofit/>
          </a:bodyPr>
          <a:lstStyle/>
          <a:p>
            <a:r>
              <a:rPr lang="id-ID" sz="5400" dirty="0" smtClean="0"/>
              <a:t>M</a:t>
            </a:r>
            <a:r>
              <a:rPr lang="en-US" sz="5400" dirty="0" err="1" smtClean="0"/>
              <a:t>eaning</a:t>
            </a:r>
            <a:r>
              <a:rPr lang="en-US" sz="5400" dirty="0" smtClean="0"/>
              <a:t> </a:t>
            </a:r>
            <a:r>
              <a:rPr lang="id-ID" sz="5400" dirty="0" smtClean="0"/>
              <a:t>A</a:t>
            </a:r>
            <a:r>
              <a:rPr lang="en-US" sz="5400" dirty="0" smtClean="0"/>
              <a:t>s </a:t>
            </a:r>
            <a:r>
              <a:rPr lang="id-ID" sz="5400" dirty="0"/>
              <a:t>A</a:t>
            </a:r>
            <a:r>
              <a:rPr lang="en-US" sz="5400" dirty="0" smtClean="0"/>
              <a:t>n </a:t>
            </a:r>
            <a:r>
              <a:rPr lang="id-ID" sz="5400" dirty="0" smtClean="0"/>
              <a:t>I</a:t>
            </a:r>
            <a:r>
              <a:rPr lang="en-US" sz="5400" dirty="0" err="1" smtClean="0"/>
              <a:t>ntegration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/>
          <a:lstStyle/>
          <a:p>
            <a:r>
              <a:rPr lang="id-ID" sz="4800" dirty="0" smtClean="0"/>
              <a:t>Ways of saying (informing)</a:t>
            </a:r>
          </a:p>
          <a:p>
            <a:r>
              <a:rPr lang="id-ID" sz="4800" dirty="0" smtClean="0"/>
              <a:t>Ways of Doing (action)</a:t>
            </a:r>
          </a:p>
          <a:p>
            <a:r>
              <a:rPr lang="id-ID" sz="4800" dirty="0" smtClean="0"/>
              <a:t>Being (Identity)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785926"/>
            <a:ext cx="8515352" cy="4714908"/>
          </a:xfrm>
        </p:spPr>
        <p:txBody>
          <a:bodyPr>
            <a:normAutofit/>
          </a:bodyPr>
          <a:lstStyle/>
          <a:p>
            <a:r>
              <a:rPr lang="en-US" sz="4800" dirty="0" smtClean="0"/>
              <a:t>Hornworms sure vary a lot in how well they grow.</a:t>
            </a:r>
            <a:r>
              <a:rPr lang="id-ID" sz="4800" dirty="0" smtClean="0"/>
              <a:t> (a)</a:t>
            </a:r>
          </a:p>
          <a:p>
            <a:endParaRPr lang="id-ID" sz="4800" dirty="0" smtClean="0"/>
          </a:p>
          <a:p>
            <a:r>
              <a:rPr lang="en-US" sz="4800" dirty="0" smtClean="0"/>
              <a:t>Hornworm growth exhibits a significant amount of variation</a:t>
            </a:r>
            <a:r>
              <a:rPr lang="id-ID" sz="4800" dirty="0" smtClean="0"/>
              <a:t> (b)</a:t>
            </a:r>
            <a:endParaRPr lang="en-US" sz="4800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pPr algn="just"/>
            <a:r>
              <a:rPr lang="id-ID" sz="3200" b="1" i="1" dirty="0" smtClean="0"/>
              <a:t>A. </a:t>
            </a:r>
            <a:r>
              <a:rPr lang="en-US" sz="3200" b="1" i="1" dirty="0" smtClean="0"/>
              <a:t>Hornworms sure vary a lot in how well they grow.</a:t>
            </a:r>
            <a:endParaRPr lang="en-US" sz="32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357298"/>
            <a:ext cx="8501122" cy="5500702"/>
          </a:xfrm>
        </p:spPr>
        <p:txBody>
          <a:bodyPr>
            <a:noAutofit/>
          </a:bodyPr>
          <a:lstStyle/>
          <a:p>
            <a:pPr algn="just"/>
            <a:r>
              <a:rPr lang="en-US" sz="2800" dirty="0"/>
              <a:t>a style of language (called the “</a:t>
            </a:r>
            <a:r>
              <a:rPr lang="en-US" sz="2800" dirty="0" smtClean="0"/>
              <a:t>vernacular”)</a:t>
            </a:r>
            <a:endParaRPr lang="id-ID" sz="2800" dirty="0" smtClean="0"/>
          </a:p>
          <a:p>
            <a:pPr algn="just"/>
            <a:r>
              <a:rPr lang="en-US" sz="2800" dirty="0" smtClean="0"/>
              <a:t>we want to talk as an “everyday person,” not as a specialist of any kind</a:t>
            </a:r>
            <a:r>
              <a:rPr lang="id-ID" sz="2800" dirty="0" smtClean="0"/>
              <a:t>.</a:t>
            </a:r>
          </a:p>
          <a:p>
            <a:pPr algn="just"/>
            <a:r>
              <a:rPr lang="en-US" sz="2800" dirty="0" smtClean="0"/>
              <a:t>This</a:t>
            </a:r>
            <a:r>
              <a:rPr lang="id-ID" sz="2800" dirty="0" smtClean="0"/>
              <a:t> </a:t>
            </a:r>
            <a:r>
              <a:rPr lang="en-US" sz="2800" dirty="0" smtClean="0"/>
              <a:t>is </a:t>
            </a:r>
            <a:r>
              <a:rPr lang="en-US" sz="2800" dirty="0"/>
              <a:t>the identity (being) it expresses</a:t>
            </a:r>
            <a:r>
              <a:rPr lang="en-US" sz="2800" dirty="0" smtClean="0"/>
              <a:t>.</a:t>
            </a:r>
            <a:endParaRPr lang="id-ID" sz="2800" dirty="0" smtClean="0"/>
          </a:p>
          <a:p>
            <a:pPr algn="just"/>
            <a:r>
              <a:rPr lang="en-US" sz="2800" dirty="0" smtClean="0"/>
              <a:t>a way to express an opinion based on</a:t>
            </a:r>
            <a:r>
              <a:rPr lang="id-ID" sz="2800" dirty="0" smtClean="0"/>
              <a:t> </a:t>
            </a:r>
            <a:r>
              <a:rPr lang="en-US" sz="2800" dirty="0" smtClean="0"/>
              <a:t>one’s own observations (of hornworms in this case).</a:t>
            </a:r>
            <a:endParaRPr lang="id-ID" sz="2800" dirty="0" smtClean="0"/>
          </a:p>
          <a:p>
            <a:pPr algn="just"/>
            <a:r>
              <a:rPr lang="en-US" sz="2800" dirty="0"/>
              <a:t>This is an action (doing</a:t>
            </a:r>
            <a:r>
              <a:rPr lang="en-US" sz="2800" dirty="0" smtClean="0"/>
              <a:t>).</a:t>
            </a:r>
            <a:r>
              <a:rPr lang="id-ID" sz="2800" dirty="0" smtClean="0"/>
              <a:t> </a:t>
            </a:r>
            <a:r>
              <a:rPr lang="en-US" sz="2800" dirty="0" smtClean="0"/>
              <a:t>The </a:t>
            </a:r>
            <a:r>
              <a:rPr lang="en-US" sz="2800" dirty="0"/>
              <a:t>sentence can be used to do other actions as well, such as show </a:t>
            </a:r>
            <a:r>
              <a:rPr lang="en-US" sz="2800" dirty="0" smtClean="0"/>
              <a:t>surprise</a:t>
            </a:r>
            <a:r>
              <a:rPr lang="id-ID" sz="2800" dirty="0" smtClean="0"/>
              <a:t> </a:t>
            </a:r>
            <a:r>
              <a:rPr lang="en-US" sz="2800" dirty="0" smtClean="0"/>
              <a:t>or </a:t>
            </a:r>
            <a:r>
              <a:rPr lang="en-US" sz="2800" dirty="0"/>
              <a:t>entice someone to grow hornworms</a:t>
            </a:r>
            <a:r>
              <a:rPr lang="en-US" sz="2800" dirty="0" smtClean="0"/>
              <a:t>.</a:t>
            </a:r>
            <a:endParaRPr lang="id-ID" sz="2800" dirty="0" smtClean="0"/>
          </a:p>
          <a:p>
            <a:pPr algn="just"/>
            <a:r>
              <a:rPr lang="en-US" sz="2800" dirty="0"/>
              <a:t>The sentence is about </a:t>
            </a:r>
            <a:r>
              <a:rPr lang="en-US" sz="2800" dirty="0" smtClean="0"/>
              <a:t>hornworms,</a:t>
            </a:r>
            <a:r>
              <a:rPr lang="id-ID" sz="2800" dirty="0" smtClean="0"/>
              <a:t> </a:t>
            </a:r>
            <a:r>
              <a:rPr lang="en-US" sz="2800" dirty="0" smtClean="0"/>
              <a:t>which </a:t>
            </a:r>
            <a:r>
              <a:rPr lang="en-US" sz="2800" dirty="0"/>
              <a:t>are cute green caterpillars with little yellow horns. This is a part </a:t>
            </a:r>
            <a:r>
              <a:rPr lang="en-US" sz="2800" dirty="0" smtClean="0"/>
              <a:t>of</a:t>
            </a:r>
            <a:r>
              <a:rPr lang="id-ID" sz="2800" dirty="0" smtClean="0"/>
              <a:t> </a:t>
            </a:r>
            <a:r>
              <a:rPr lang="en-US" sz="2800" dirty="0" smtClean="0"/>
              <a:t>what </a:t>
            </a:r>
            <a:r>
              <a:rPr lang="en-US" sz="2800" dirty="0"/>
              <a:t>the </a:t>
            </a:r>
            <a:r>
              <a:rPr lang="en-US" sz="2800" dirty="0" smtClean="0"/>
              <a:t>sentence </a:t>
            </a:r>
            <a:r>
              <a:rPr lang="en-US" sz="2800" dirty="0"/>
              <a:t>says (informing).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id-ID" sz="3600" b="1" i="1" dirty="0" smtClean="0"/>
              <a:t>B. </a:t>
            </a:r>
            <a:r>
              <a:rPr lang="en-US" sz="3600" b="1" i="1" dirty="0" smtClean="0"/>
              <a:t>Hornworm growth exhibits a significant amount of variation</a:t>
            </a:r>
            <a:r>
              <a:rPr lang="id-ID" sz="3600" b="1" i="1" dirty="0" smtClean="0"/>
              <a:t> 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a specialist style of language</a:t>
            </a:r>
            <a:r>
              <a:rPr lang="id-ID" dirty="0" smtClean="0"/>
              <a:t>. </a:t>
            </a:r>
            <a:r>
              <a:rPr lang="en-US" dirty="0" smtClean="0"/>
              <a:t>one we would associate with</a:t>
            </a:r>
            <a:r>
              <a:rPr lang="id-ID" dirty="0" smtClean="0"/>
              <a:t> </a:t>
            </a:r>
            <a:r>
              <a:rPr lang="en-US" dirty="0" smtClean="0"/>
              <a:t>biology and biologists.</a:t>
            </a:r>
            <a:r>
              <a:rPr lang="id-ID" dirty="0" smtClean="0"/>
              <a:t> E</a:t>
            </a:r>
            <a:r>
              <a:rPr lang="en-US" dirty="0" err="1" smtClean="0"/>
              <a:t>xpresses</a:t>
            </a:r>
            <a:r>
              <a:rPr lang="en-US" dirty="0" smtClean="0"/>
              <a:t> one’s identity (</a:t>
            </a:r>
            <a:r>
              <a:rPr lang="en-US" i="1" dirty="0" smtClean="0"/>
              <a:t>being</a:t>
            </a:r>
            <a:r>
              <a:rPr lang="en-US" dirty="0" smtClean="0"/>
              <a:t>) as being such a specialist.</a:t>
            </a:r>
            <a:endParaRPr lang="id-ID" dirty="0" smtClean="0"/>
          </a:p>
          <a:p>
            <a:pPr algn="just"/>
            <a:r>
              <a:rPr lang="en-US" dirty="0"/>
              <a:t>It is not just expressing an opinion based on one’s </a:t>
            </a:r>
            <a:r>
              <a:rPr lang="en-US" dirty="0" smtClean="0"/>
              <a:t>observations</a:t>
            </a:r>
            <a:r>
              <a:rPr lang="id-ID" dirty="0" smtClean="0"/>
              <a:t>, but </a:t>
            </a:r>
            <a:r>
              <a:rPr lang="en-US" dirty="0"/>
              <a:t>a claim based on </a:t>
            </a:r>
            <a:r>
              <a:rPr lang="en-US" dirty="0" smtClean="0"/>
              <a:t>statistical</a:t>
            </a:r>
            <a:r>
              <a:rPr lang="id-ID" dirty="0" smtClean="0"/>
              <a:t> </a:t>
            </a:r>
            <a:r>
              <a:rPr lang="en-US" dirty="0" smtClean="0"/>
              <a:t>tests </a:t>
            </a:r>
            <a:r>
              <a:rPr lang="en-US" dirty="0"/>
              <a:t>of “significance” that are “owned” </a:t>
            </a:r>
            <a:r>
              <a:rPr lang="en-US" dirty="0" smtClean="0"/>
              <a:t>and</a:t>
            </a:r>
            <a:r>
              <a:rPr lang="id-ID" dirty="0"/>
              <a:t> </a:t>
            </a:r>
            <a:r>
              <a:rPr lang="en-US" dirty="0" smtClean="0"/>
              <a:t>“operated</a:t>
            </a:r>
            <a:r>
              <a:rPr lang="en-US" dirty="0"/>
              <a:t>” by the discipline of </a:t>
            </a:r>
            <a:r>
              <a:rPr lang="en-US" dirty="0" smtClean="0"/>
              <a:t>biology</a:t>
            </a:r>
            <a:r>
              <a:rPr lang="id-ID" dirty="0" smtClean="0"/>
              <a:t> (</a:t>
            </a:r>
            <a:r>
              <a:rPr lang="id-ID" i="1" dirty="0" smtClean="0"/>
              <a:t>action</a:t>
            </a:r>
            <a:r>
              <a:rPr lang="id-ID" dirty="0" smtClean="0"/>
              <a:t>).</a:t>
            </a:r>
          </a:p>
          <a:p>
            <a:pPr algn="just"/>
            <a:r>
              <a:rPr lang="en-US" dirty="0"/>
              <a:t>The sentence is not about </a:t>
            </a:r>
            <a:r>
              <a:rPr lang="en-US" dirty="0" smtClean="0"/>
              <a:t>hornworms,</a:t>
            </a:r>
            <a:r>
              <a:rPr lang="id-ID" dirty="0" smtClean="0"/>
              <a:t> </a:t>
            </a:r>
            <a:r>
              <a:rPr lang="en-US" dirty="0" smtClean="0"/>
              <a:t>but </a:t>
            </a:r>
            <a:r>
              <a:rPr lang="en-US" dirty="0"/>
              <a:t>“hornworm </a:t>
            </a:r>
            <a:r>
              <a:rPr lang="en-US" dirty="0" smtClean="0"/>
              <a:t>growth</a:t>
            </a:r>
            <a:r>
              <a:rPr lang="id-ID" dirty="0" smtClean="0"/>
              <a:t>”. (informing)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252728"/>
          </a:xfrm>
        </p:spPr>
        <p:txBody>
          <a:bodyPr/>
          <a:lstStyle/>
          <a:p>
            <a:r>
              <a:rPr lang="id-ID" dirty="0" smtClean="0"/>
              <a:t>Language Structure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In </a:t>
            </a:r>
            <a:r>
              <a:rPr lang="en-US" dirty="0" smtClean="0"/>
              <a:t>sentence</a:t>
            </a:r>
            <a:r>
              <a:rPr lang="id-ID" dirty="0" smtClean="0"/>
              <a:t> A</a:t>
            </a:r>
            <a:r>
              <a:rPr lang="en-US" dirty="0" smtClean="0"/>
              <a:t>, </a:t>
            </a:r>
            <a:r>
              <a:rPr lang="en-US" dirty="0"/>
              <a:t>the subject of the sentence—which names the “topic” of the </a:t>
            </a:r>
            <a:r>
              <a:rPr lang="en-US" dirty="0" smtClean="0"/>
              <a:t>sentence—is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noun “</a:t>
            </a:r>
            <a:r>
              <a:rPr lang="en-US" i="1" dirty="0"/>
              <a:t>hornworms</a:t>
            </a:r>
            <a:r>
              <a:rPr lang="en-US" dirty="0" smtClean="0"/>
              <a:t>.”</a:t>
            </a:r>
            <a:endParaRPr lang="id-ID" dirty="0" smtClean="0"/>
          </a:p>
          <a:p>
            <a:pPr algn="just"/>
            <a:endParaRPr lang="id-ID" dirty="0" smtClean="0"/>
          </a:p>
          <a:p>
            <a:pPr algn="just"/>
            <a:r>
              <a:rPr lang="en-US" dirty="0" smtClean="0"/>
              <a:t>in sentence </a:t>
            </a:r>
            <a:r>
              <a:rPr lang="id-ID" dirty="0" smtClean="0"/>
              <a:t>B</a:t>
            </a:r>
            <a:r>
              <a:rPr lang="en-US" dirty="0" smtClean="0"/>
              <a:t>, the subject is the noun phrase</a:t>
            </a:r>
            <a:r>
              <a:rPr lang="id-ID" dirty="0" smtClean="0"/>
              <a:t> </a:t>
            </a:r>
            <a:r>
              <a:rPr lang="en-US" dirty="0" smtClean="0"/>
              <a:t>“hornworm growth.” “</a:t>
            </a:r>
            <a:r>
              <a:rPr lang="en-US" i="1" dirty="0" smtClean="0"/>
              <a:t>Hornworm growth</a:t>
            </a:r>
            <a:r>
              <a:rPr lang="en-US" dirty="0" smtClean="0"/>
              <a:t>” is a noun phrase that expresses a</a:t>
            </a:r>
            <a:r>
              <a:rPr lang="id-ID" dirty="0" smtClean="0"/>
              <a:t> </a:t>
            </a:r>
            <a:r>
              <a:rPr lang="en-US" dirty="0" smtClean="0"/>
              <a:t>whole sentence’s worth of information (“Hornworms grow”) and is a much</a:t>
            </a:r>
            <a:r>
              <a:rPr lang="id-ID" dirty="0" smtClean="0"/>
              <a:t> </a:t>
            </a:r>
            <a:r>
              <a:rPr lang="en-US" dirty="0" smtClean="0"/>
              <a:t>more complex structure than the simple noun “hornworms.”</a:t>
            </a:r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COMPARISON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SENTENCE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d-ID" dirty="0" smtClean="0"/>
              <a:t>VARY (THE PROCESS) </a:t>
            </a:r>
          </a:p>
          <a:p>
            <a:r>
              <a:rPr lang="id-ID" dirty="0" smtClean="0"/>
              <a:t>NOT SPECIALIST</a:t>
            </a:r>
          </a:p>
          <a:p>
            <a:r>
              <a:rPr lang="id-ID" dirty="0" smtClean="0"/>
              <a:t>GROW </a:t>
            </a:r>
          </a:p>
          <a:p>
            <a:r>
              <a:rPr lang="id-ID" dirty="0" smtClean="0"/>
              <a:t>HORNWORM (GENERAL)</a:t>
            </a:r>
          </a:p>
          <a:p>
            <a:r>
              <a:rPr lang="id-ID" dirty="0" smtClean="0"/>
              <a:t>VERNACULAR LANGUAGE (DAILY BASIS LANGUAGE)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d-ID" dirty="0" smtClean="0"/>
              <a:t>SENTENCE B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id-ID" dirty="0" smtClean="0"/>
              <a:t>SIGNIFICANT AMOUNT OF VARIATION (STATISTICALLY COUNTED ABSTRACT NOUN)</a:t>
            </a:r>
          </a:p>
          <a:p>
            <a:r>
              <a:rPr lang="id-ID" dirty="0" smtClean="0"/>
              <a:t>HORNWORM GROWTH (SPECIFIC)</a:t>
            </a:r>
          </a:p>
          <a:p>
            <a:r>
              <a:rPr lang="id-ID" dirty="0" smtClean="0"/>
              <a:t>SPECIALIST</a:t>
            </a:r>
          </a:p>
          <a:p>
            <a:r>
              <a:rPr lang="id-ID" dirty="0" smtClean="0"/>
              <a:t>ACADEMIC LANGUAGE</a:t>
            </a:r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allAtOnce"/>
      <p:bldP spid="6" grpId="0" build="p"/>
      <p:bldP spid="7" grpId="0" build="allAtOnce"/>
      <p:bldP spid="8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193</TotalTime>
  <Words>662</Words>
  <Application>Microsoft Office PowerPoint</Application>
  <PresentationFormat>On-screen Show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Module</vt:lpstr>
      <vt:lpstr>Two Forms of Discourse Analysis: “Descriptive” and “Critical”</vt:lpstr>
      <vt:lpstr>WHAT IS DISCOURSE ANALYSIS?</vt:lpstr>
      <vt:lpstr>LANGUAGE DISCOURSE</vt:lpstr>
      <vt:lpstr>Meaning As An Integration</vt:lpstr>
      <vt:lpstr>Slide 5</vt:lpstr>
      <vt:lpstr>A. Hornworms sure vary a lot in how well they grow.</vt:lpstr>
      <vt:lpstr>B. Hornworm growth exhibits a significant amount of variation </vt:lpstr>
      <vt:lpstr>Language Structure </vt:lpstr>
      <vt:lpstr>COMPARISON</vt:lpstr>
      <vt:lpstr>WHY LANGUAGE STRUCTURE DOES THIS APPROACH?</vt:lpstr>
      <vt:lpstr>ANOTHER APPROACH TO DISCOURSE ANALYSIS</vt:lpstr>
      <vt:lpstr>KEY POINTS</vt:lpstr>
      <vt:lpstr>LANGUAGE BEYONDS GENERAL POINT</vt:lpstr>
    </vt:vector>
  </TitlesOfParts>
  <Company>NHCT 090810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XP</dc:creator>
  <cp:lastModifiedBy>Windows XP</cp:lastModifiedBy>
  <cp:revision>24</cp:revision>
  <dcterms:created xsi:type="dcterms:W3CDTF">2016-03-31T06:23:13Z</dcterms:created>
  <dcterms:modified xsi:type="dcterms:W3CDTF">2016-03-31T14:42:30Z</dcterms:modified>
</cp:coreProperties>
</file>