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D6623-7B86-450D-8204-51AC36FA1861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18A49-2A77-434F-8E1E-F8CFADBC0D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Morphology is the study</a:t>
            </a:r>
            <a:r>
              <a:rPr lang="id-ID" baseline="0" dirty="0" smtClean="0"/>
              <a:t> of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18A49-2A77-434F-8E1E-F8CFADBC0D8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590800"/>
            <a:ext cx="6858000" cy="1066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736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90800" y="3962400"/>
            <a:ext cx="3962400" cy="1371600"/>
          </a:xfrm>
        </p:spPr>
        <p:txBody>
          <a:bodyPr/>
          <a:lstStyle>
            <a:lvl1pPr marL="0" indent="0" algn="ctr">
              <a:spcBef>
                <a:spcPct val="0"/>
              </a:spcBef>
              <a:buFontTx/>
              <a:buNone/>
              <a:defRPr sz="1800" b="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7368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17C09BF-D625-4A89-AF20-60CF6B79A17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736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07ED15-0F14-4203-84DB-9F4BAA4ED1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7370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57371" name="Picture 27" descr="your logo he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0975" y="228600"/>
            <a:ext cx="857250" cy="428625"/>
          </a:xfrm>
          <a:prstGeom prst="rect">
            <a:avLst/>
          </a:prstGeom>
          <a:noFill/>
        </p:spPr>
      </p:pic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1752600" y="5791200"/>
            <a:ext cx="533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i="1">
                <a:solidFill>
                  <a:srgbClr val="000000"/>
                </a:solidFill>
                <a:latin typeface="Century Gothic" pitchFamily="34" charset="0"/>
              </a:rPr>
              <a:t>Adventure Works:  The ultimate source for outdoor equipment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7C09BF-D625-4A89-AF20-60CF6B79A17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07ED15-0F14-4203-84DB-9F4BAA4ED1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914400"/>
            <a:ext cx="19621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0"/>
            <a:ext cx="57340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7C09BF-D625-4A89-AF20-60CF6B79A17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07ED15-0F14-4203-84DB-9F4BAA4ED1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848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828800"/>
            <a:ext cx="33147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10100" y="1828800"/>
            <a:ext cx="3314700" cy="43434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57200" y="639127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17C09BF-D625-4A89-AF20-60CF6B79A17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9127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07ED15-0F14-4203-84DB-9F4BAA4ED1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667000" y="6391275"/>
            <a:ext cx="381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7C09BF-D625-4A89-AF20-60CF6B79A17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07ED15-0F14-4203-84DB-9F4BAA4ED1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7C09BF-D625-4A89-AF20-60CF6B79A17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07ED15-0F14-4203-84DB-9F4BAA4ED1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828800"/>
            <a:ext cx="3314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314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7C09BF-D625-4A89-AF20-60CF6B79A17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07ED15-0F14-4203-84DB-9F4BAA4ED1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7C09BF-D625-4A89-AF20-60CF6B79A17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07ED15-0F14-4203-84DB-9F4BAA4ED1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7C09BF-D625-4A89-AF20-60CF6B79A17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07ED15-0F14-4203-84DB-9F4BAA4ED1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7C09BF-D625-4A89-AF20-60CF6B79A17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07ED15-0F14-4203-84DB-9F4BAA4ED1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7C09BF-D625-4A89-AF20-60CF6B79A17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07ED15-0F14-4203-84DB-9F4BAA4ED1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7C09BF-D625-4A89-AF20-60CF6B79A17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07ED15-0F14-4203-84DB-9F4BAA4ED1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14400"/>
            <a:ext cx="7848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5634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828800"/>
            <a:ext cx="6781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56349" name="Rectangle 2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39127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fld id="{B17C09BF-D625-4A89-AF20-60CF6B79A178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6350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127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3B07ED15-0F14-4203-84DB-9F4BAA4ED1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6351" name="Rectangle 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91275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56352" name="Picture 32" descr="your logo her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990975" y="228600"/>
            <a:ext cx="857250" cy="42862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2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w"/>
        <a:defRPr sz="20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w"/>
        <a:defRPr sz="16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4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857224" y="714356"/>
            <a:ext cx="7772400" cy="1470025"/>
          </a:xfrm>
        </p:spPr>
        <p:txBody>
          <a:bodyPr/>
          <a:lstStyle/>
          <a:p>
            <a:r>
              <a:rPr lang="id-ID" sz="6000" b="1" dirty="0" smtClean="0"/>
              <a:t>MORPHOLOGY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85720" y="3214686"/>
            <a:ext cx="8858280" cy="2500330"/>
          </a:xfrm>
        </p:spPr>
        <p:txBody>
          <a:bodyPr>
            <a:noAutofit/>
          </a:bodyPr>
          <a:lstStyle/>
          <a:p>
            <a:r>
              <a:rPr lang="id-ID" sz="4800" b="1" dirty="0" smtClean="0"/>
              <a:t>TYPES OF MORPHEME</a:t>
            </a:r>
          </a:p>
          <a:p>
            <a:r>
              <a:rPr lang="id-ID" sz="4800" b="1" dirty="0" smtClean="0"/>
              <a:t>(ROOTS, AFFIXES, STEMS, BASES)</a:t>
            </a:r>
            <a:endParaRPr lang="en-US" sz="48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ROOT (FREE MORPHEME)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algn="just"/>
            <a:r>
              <a:rPr lang="id-ID" sz="4400" baseline="-25000" dirty="0" smtClean="0"/>
              <a:t>A root is irreducible core of a word, with absolutely nothing else attached to it. </a:t>
            </a:r>
          </a:p>
          <a:p>
            <a:pPr algn="just">
              <a:buNone/>
            </a:pPr>
            <a:r>
              <a:rPr lang="id-ID" sz="4400" baseline="-25000" dirty="0"/>
              <a:t>	</a:t>
            </a:r>
            <a:r>
              <a:rPr lang="id-ID" sz="4400" baseline="-25000" dirty="0" smtClean="0"/>
              <a:t>example :  </a:t>
            </a:r>
            <a:r>
              <a:rPr lang="id-ID" sz="4400" i="1" baseline="-25000" dirty="0" smtClean="0"/>
              <a:t>walk, run, book, potato, cucumber</a:t>
            </a:r>
          </a:p>
          <a:p>
            <a:pPr>
              <a:buNone/>
            </a:pPr>
            <a:endParaRPr lang="id-ID" sz="4400" baseline="-25000" dirty="0" smtClean="0"/>
          </a:p>
          <a:p>
            <a:pPr algn="just">
              <a:buNone/>
            </a:pPr>
            <a:r>
              <a:rPr lang="id-ID" sz="4400" baseline="-25000" dirty="0" smtClean="0"/>
              <a:t>Roots which are capable of standing independently are called </a:t>
            </a:r>
            <a:r>
              <a:rPr lang="id-ID" sz="4400" i="1" baseline="-25000" dirty="0" smtClean="0"/>
              <a:t>free morpheme. </a:t>
            </a:r>
            <a:endParaRPr lang="en-US" sz="4400" i="1" baseline="-25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5429288"/>
          </a:xfrm>
        </p:spPr>
        <p:txBody>
          <a:bodyPr/>
          <a:lstStyle/>
          <a:p>
            <a:r>
              <a:rPr lang="id-ID" sz="4400" baseline="-25000" dirty="0" smtClean="0"/>
              <a:t>While only root cam be free morpheme, not all roots are free. Roots are not capable of standing alone called </a:t>
            </a:r>
            <a:r>
              <a:rPr lang="id-ID" sz="4400" i="1" baseline="-25000" dirty="0" smtClean="0"/>
              <a:t>Bound Morpheme. </a:t>
            </a:r>
          </a:p>
          <a:p>
            <a:pPr>
              <a:buNone/>
            </a:pPr>
            <a:r>
              <a:rPr lang="id-ID" sz="4400" i="1" baseline="-25000" dirty="0"/>
              <a:t>	</a:t>
            </a:r>
            <a:r>
              <a:rPr lang="id-ID" sz="4400" i="1" baseline="-25000" dirty="0" smtClean="0"/>
              <a:t>example :</a:t>
            </a:r>
          </a:p>
          <a:p>
            <a:pPr>
              <a:buNone/>
            </a:pPr>
            <a:r>
              <a:rPr lang="id-ID" sz="4400" i="1" baseline="-25000" dirty="0"/>
              <a:t>	</a:t>
            </a:r>
            <a:r>
              <a:rPr lang="id-ID" sz="4400" i="1" baseline="-25000" dirty="0" smtClean="0"/>
              <a:t>-mit </a:t>
            </a:r>
            <a:r>
              <a:rPr lang="id-ID" sz="4400" i="1" baseline="-25000" dirty="0" smtClean="0">
                <a:sym typeface="Wingdings" pitchFamily="2" charset="2"/>
              </a:rPr>
              <a:t> permit, submit, remit, commit, </a:t>
            </a:r>
            <a:r>
              <a:rPr lang="id-ID" sz="4400" i="1" baseline="-25000" dirty="0" smtClean="0">
                <a:sym typeface="Wingdings" pitchFamily="2" charset="2"/>
              </a:rPr>
              <a:t>			admit</a:t>
            </a:r>
            <a:endParaRPr lang="id-ID" sz="4400" i="1" baseline="-25000" dirty="0" smtClean="0">
              <a:sym typeface="Wingdings" pitchFamily="2" charset="2"/>
            </a:endParaRPr>
          </a:p>
          <a:p>
            <a:pPr>
              <a:buNone/>
            </a:pPr>
            <a:r>
              <a:rPr lang="id-ID" sz="4400" i="1" baseline="-25000" dirty="0">
                <a:sym typeface="Wingdings" pitchFamily="2" charset="2"/>
              </a:rPr>
              <a:t>	</a:t>
            </a:r>
            <a:r>
              <a:rPr lang="id-ID" sz="4400" i="1" baseline="-25000" dirty="0" smtClean="0">
                <a:sym typeface="Wingdings" pitchFamily="2" charset="2"/>
              </a:rPr>
              <a:t>-ceive receive, perceive, conceive</a:t>
            </a:r>
          </a:p>
          <a:p>
            <a:pPr>
              <a:buNone/>
            </a:pPr>
            <a:r>
              <a:rPr lang="id-ID" sz="4400" i="1" baseline="-25000" dirty="0">
                <a:sym typeface="Wingdings" pitchFamily="2" charset="2"/>
              </a:rPr>
              <a:t>	</a:t>
            </a:r>
            <a:r>
              <a:rPr lang="id-ID" sz="4400" i="1" baseline="-25000" dirty="0" smtClean="0">
                <a:sym typeface="Wingdings" pitchFamily="2" charset="2"/>
              </a:rPr>
              <a:t>-pred predator, predatory, prediction,</a:t>
            </a:r>
            <a:endParaRPr lang="id-ID" sz="4400" i="1" baseline="-250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8660"/>
            <a:ext cx="7848600" cy="838200"/>
          </a:xfrm>
        </p:spPr>
        <p:txBody>
          <a:bodyPr/>
          <a:lstStyle/>
          <a:p>
            <a:r>
              <a:rPr lang="id-ID" sz="5400" b="1" dirty="0" smtClean="0"/>
              <a:t>Affix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7929618" cy="4672026"/>
          </a:xfrm>
        </p:spPr>
        <p:txBody>
          <a:bodyPr/>
          <a:lstStyle/>
          <a:p>
            <a:r>
              <a:rPr lang="id-ID" sz="3200" dirty="0" smtClean="0"/>
              <a:t>An </a:t>
            </a:r>
            <a:r>
              <a:rPr lang="id-ID" sz="3200" i="1" dirty="0" smtClean="0"/>
              <a:t>affix</a:t>
            </a:r>
            <a:r>
              <a:rPr lang="id-ID" sz="3200" dirty="0" smtClean="0"/>
              <a:t> is a morpheme which only occurs when attached to some other moepheme such root, stem, base. </a:t>
            </a:r>
          </a:p>
          <a:p>
            <a:pPr>
              <a:buNone/>
            </a:pPr>
            <a:r>
              <a:rPr lang="id-ID" sz="3200" dirty="0" smtClean="0"/>
              <a:t>	prefix </a:t>
            </a:r>
            <a:r>
              <a:rPr lang="id-ID" sz="3200" dirty="0" smtClean="0">
                <a:sym typeface="Wingdings" pitchFamily="2" charset="2"/>
              </a:rPr>
              <a:t> </a:t>
            </a:r>
            <a:r>
              <a:rPr lang="id-ID" sz="3200" i="1" dirty="0" smtClean="0">
                <a:sym typeface="Wingdings" pitchFamily="2" charset="2"/>
              </a:rPr>
              <a:t>re-read, un-tidy, un-kind</a:t>
            </a:r>
            <a:endParaRPr lang="id-ID" sz="3200" i="1" dirty="0" smtClean="0"/>
          </a:p>
          <a:p>
            <a:pPr>
              <a:buNone/>
            </a:pPr>
            <a:r>
              <a:rPr lang="id-ID" sz="3200" dirty="0"/>
              <a:t>	</a:t>
            </a:r>
            <a:r>
              <a:rPr lang="id-ID" sz="3200" dirty="0" smtClean="0"/>
              <a:t>suffixe </a:t>
            </a:r>
            <a:r>
              <a:rPr lang="id-ID" sz="3200" dirty="0" smtClean="0">
                <a:sym typeface="Wingdings" pitchFamily="2" charset="2"/>
              </a:rPr>
              <a:t> </a:t>
            </a:r>
            <a:r>
              <a:rPr lang="id-ID" sz="3200" i="1" dirty="0" smtClean="0">
                <a:sym typeface="Wingdings" pitchFamily="2" charset="2"/>
              </a:rPr>
              <a:t>quickly, walk-ed, book-s, </a:t>
            </a:r>
            <a:r>
              <a:rPr lang="id-ID" sz="3200" i="1" dirty="0" smtClean="0">
                <a:sym typeface="Wingdings" pitchFamily="2" charset="2"/>
              </a:rPr>
              <a:t>		    walk-er</a:t>
            </a:r>
            <a:endParaRPr lang="id-ID" sz="3200" i="1" dirty="0" smtClean="0"/>
          </a:p>
          <a:p>
            <a:pPr>
              <a:buNone/>
            </a:pPr>
            <a:r>
              <a:rPr lang="id-ID" sz="3200" dirty="0"/>
              <a:t>	</a:t>
            </a:r>
            <a:r>
              <a:rPr lang="id-ID" sz="3200" dirty="0" smtClean="0"/>
              <a:t>infix</a:t>
            </a:r>
            <a:r>
              <a:rPr lang="id-ID" sz="3200" dirty="0" smtClean="0">
                <a:sym typeface="Wingdings" pitchFamily="2" charset="2"/>
              </a:rPr>
              <a:t> (rere in English) –</a:t>
            </a:r>
            <a:r>
              <a:rPr lang="id-ID" sz="3200" i="1" dirty="0" smtClean="0">
                <a:sym typeface="Wingdings" pitchFamily="2" charset="2"/>
              </a:rPr>
              <a:t>cub-</a:t>
            </a:r>
            <a:r>
              <a:rPr lang="id-ID" sz="3200" dirty="0" smtClean="0">
                <a:sym typeface="Wingdings" pitchFamily="2" charset="2"/>
              </a:rPr>
              <a:t> , </a:t>
            </a:r>
            <a:r>
              <a:rPr lang="id-ID" sz="3200" dirty="0" smtClean="0">
                <a:sym typeface="Wingdings" pitchFamily="2" charset="2"/>
              </a:rPr>
              <a:t>			      in</a:t>
            </a:r>
            <a:r>
              <a:rPr lang="id-ID" sz="3200" i="1" dirty="0" smtClean="0">
                <a:sym typeface="Wingdings" pitchFamily="2" charset="2"/>
              </a:rPr>
              <a:t>cub</a:t>
            </a:r>
            <a:r>
              <a:rPr lang="id-ID" sz="3200" dirty="0" smtClean="0">
                <a:sym typeface="Wingdings" pitchFamily="2" charset="2"/>
              </a:rPr>
              <a:t>us</a:t>
            </a:r>
            <a:r>
              <a:rPr lang="id-ID" sz="3200" dirty="0" smtClean="0">
                <a:sym typeface="Wingdings" pitchFamily="2" charset="2"/>
              </a:rPr>
              <a:t>, in</a:t>
            </a:r>
            <a:r>
              <a:rPr lang="id-ID" sz="3200" i="1" dirty="0" smtClean="0">
                <a:sym typeface="Wingdings" pitchFamily="2" charset="2"/>
              </a:rPr>
              <a:t>cub</a:t>
            </a:r>
            <a:r>
              <a:rPr lang="id-ID" sz="3200" dirty="0" smtClean="0">
                <a:sym typeface="Wingdings" pitchFamily="2" charset="2"/>
              </a:rPr>
              <a:t>ate, con</a:t>
            </a:r>
            <a:r>
              <a:rPr lang="id-ID" sz="3200" i="1" dirty="0" smtClean="0">
                <a:sym typeface="Wingdings" pitchFamily="2" charset="2"/>
              </a:rPr>
              <a:t>cub</a:t>
            </a:r>
            <a:r>
              <a:rPr lang="id-ID" sz="3200" dirty="0" smtClean="0">
                <a:sym typeface="Wingdings" pitchFamily="2" charset="2"/>
              </a:rPr>
              <a:t>ine,   </a:t>
            </a:r>
            <a:endParaRPr lang="en-US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848600" cy="838200"/>
          </a:xfrm>
        </p:spPr>
        <p:txBody>
          <a:bodyPr/>
          <a:lstStyle/>
          <a:p>
            <a:r>
              <a:rPr lang="id-ID" sz="4400" b="1" dirty="0" smtClean="0"/>
              <a:t>Stem and Base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429684" cy="4714908"/>
          </a:xfrm>
        </p:spPr>
        <p:txBody>
          <a:bodyPr/>
          <a:lstStyle/>
          <a:p>
            <a:r>
              <a:rPr lang="id-ID" sz="3200" dirty="0" smtClean="0"/>
              <a:t>Stem </a:t>
            </a:r>
            <a:endParaRPr lang="id-ID" sz="2400" dirty="0" smtClean="0"/>
          </a:p>
          <a:p>
            <a:pPr marL="376238" lvl="1" indent="-34925" algn="just">
              <a:buNone/>
            </a:pPr>
            <a:r>
              <a:rPr lang="id-ID" sz="2800" b="1" dirty="0" smtClean="0"/>
              <a:t>Part of the word that is existence before any inflectional affixes (Plural/Singular/tense)</a:t>
            </a:r>
          </a:p>
          <a:p>
            <a:pPr marL="376238" lvl="1" indent="-34925" algn="just">
              <a:buNone/>
            </a:pPr>
            <a:r>
              <a:rPr lang="id-ID" sz="2800" b="1" dirty="0"/>
              <a:t>	</a:t>
            </a:r>
            <a:r>
              <a:rPr lang="id-ID" sz="2800" b="1" dirty="0" smtClean="0"/>
              <a:t>example </a:t>
            </a:r>
          </a:p>
          <a:p>
            <a:pPr marL="376238" lvl="1" indent="-34925" algn="just">
              <a:buNone/>
            </a:pPr>
            <a:r>
              <a:rPr lang="id-ID" dirty="0"/>
              <a:t>	</a:t>
            </a:r>
            <a:endParaRPr lang="id-ID" dirty="0" smtClean="0"/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3857628"/>
          <a:ext cx="7358114" cy="21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9057"/>
                <a:gridCol w="3679057"/>
              </a:tblGrid>
              <a:tr h="535785">
                <a:tc>
                  <a:txBody>
                    <a:bodyPr/>
                    <a:lstStyle/>
                    <a:p>
                      <a:r>
                        <a:rPr lang="id-ID" sz="2800" b="1" dirty="0" smtClean="0"/>
                        <a:t>Noun Stem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b="1" dirty="0" smtClean="0"/>
                        <a:t>Plural</a:t>
                      </a:r>
                      <a:endParaRPr lang="en-US" sz="2800" b="1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id-ID" sz="2800" b="1" dirty="0" smtClean="0"/>
                        <a:t>Book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b="1" dirty="0" smtClean="0"/>
                        <a:t>-s</a:t>
                      </a:r>
                      <a:endParaRPr lang="en-US" sz="2800" b="1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id-ID" sz="2800" b="1" dirty="0" smtClean="0"/>
                        <a:t>Worker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b="1" dirty="0" smtClean="0"/>
                        <a:t>-s</a:t>
                      </a:r>
                      <a:endParaRPr lang="en-US" sz="2800" b="1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id-ID" sz="2800" b="1" dirty="0" smtClean="0"/>
                        <a:t>etc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429684" cy="6072230"/>
          </a:xfrm>
        </p:spPr>
        <p:txBody>
          <a:bodyPr/>
          <a:lstStyle/>
          <a:p>
            <a:r>
              <a:rPr lang="id-ID" sz="2800" dirty="0" smtClean="0"/>
              <a:t>Base</a:t>
            </a:r>
          </a:p>
          <a:p>
            <a:pPr>
              <a:buNone/>
            </a:pPr>
            <a:r>
              <a:rPr lang="id-ID" sz="2800" dirty="0"/>
              <a:t>	</a:t>
            </a:r>
            <a:r>
              <a:rPr lang="id-ID" sz="2800" dirty="0" smtClean="0"/>
              <a:t>any unit which affixes of any kind can be added.</a:t>
            </a:r>
          </a:p>
          <a:p>
            <a:pPr>
              <a:buNone/>
            </a:pPr>
            <a:r>
              <a:rPr lang="id-ID" sz="2800" dirty="0"/>
              <a:t>	</a:t>
            </a:r>
            <a:r>
              <a:rPr lang="id-ID" sz="2800" dirty="0" smtClean="0"/>
              <a:t>the affixes attached base could be </a:t>
            </a:r>
            <a:r>
              <a:rPr lang="id-ID" sz="2800" i="1" dirty="0" smtClean="0"/>
              <a:t>inflectional</a:t>
            </a:r>
            <a:r>
              <a:rPr lang="id-ID" sz="2800" dirty="0" smtClean="0"/>
              <a:t> or </a:t>
            </a:r>
            <a:r>
              <a:rPr lang="id-ID" sz="2800" i="1" dirty="0" smtClean="0"/>
              <a:t>derivational</a:t>
            </a:r>
            <a:r>
              <a:rPr lang="id-ID" sz="2800" dirty="0" smtClean="0"/>
              <a:t> affixes. </a:t>
            </a:r>
          </a:p>
          <a:p>
            <a:pPr>
              <a:buNone/>
            </a:pPr>
            <a:r>
              <a:rPr lang="id-ID" sz="2800" dirty="0"/>
              <a:t>	</a:t>
            </a:r>
            <a:r>
              <a:rPr lang="id-ID" sz="2800" dirty="0" smtClean="0"/>
              <a:t>example</a:t>
            </a:r>
          </a:p>
          <a:p>
            <a:pPr>
              <a:buNone/>
            </a:pPr>
            <a:r>
              <a:rPr lang="id-ID" sz="2800" dirty="0"/>
              <a:t>	</a:t>
            </a:r>
            <a:r>
              <a:rPr lang="id-ID" sz="2800" dirty="0" smtClean="0"/>
              <a:t>boy </a:t>
            </a:r>
            <a:r>
              <a:rPr lang="id-ID" sz="2800" dirty="0" smtClean="0">
                <a:sym typeface="Wingdings" pitchFamily="2" charset="2"/>
              </a:rPr>
              <a:t> </a:t>
            </a:r>
            <a:r>
              <a:rPr lang="id-ID" sz="2800" i="1" dirty="0" smtClean="0">
                <a:sym typeface="Wingdings" pitchFamily="2" charset="2"/>
              </a:rPr>
              <a:t>boys/ boyish</a:t>
            </a:r>
          </a:p>
          <a:p>
            <a:pPr>
              <a:buNone/>
            </a:pPr>
            <a:r>
              <a:rPr lang="id-ID" sz="2800" dirty="0" smtClean="0">
                <a:sym typeface="Wingdings" pitchFamily="2" charset="2"/>
              </a:rPr>
              <a:t>	</a:t>
            </a:r>
          </a:p>
          <a:p>
            <a:pPr algn="just">
              <a:buNone/>
            </a:pPr>
            <a:r>
              <a:rPr lang="id-ID" sz="2800" dirty="0" smtClean="0">
                <a:sym typeface="Wingdings" pitchFamily="2" charset="2"/>
              </a:rPr>
              <a:t>	all roots are </a:t>
            </a:r>
            <a:r>
              <a:rPr lang="id-ID" sz="2800" i="1" dirty="0" smtClean="0">
                <a:sym typeface="Wingdings" pitchFamily="2" charset="2"/>
              </a:rPr>
              <a:t>bases</a:t>
            </a:r>
            <a:r>
              <a:rPr lang="id-ID" sz="2800" dirty="0" smtClean="0">
                <a:sym typeface="Wingdings" pitchFamily="2" charset="2"/>
              </a:rPr>
              <a:t>. </a:t>
            </a:r>
            <a:r>
              <a:rPr lang="id-ID" sz="2800" i="1" dirty="0" smtClean="0">
                <a:sym typeface="Wingdings" pitchFamily="2" charset="2"/>
              </a:rPr>
              <a:t>Bases</a:t>
            </a:r>
            <a:r>
              <a:rPr lang="id-ID" sz="2800" dirty="0" smtClean="0">
                <a:sym typeface="Wingdings" pitchFamily="2" charset="2"/>
              </a:rPr>
              <a:t> are called stem only in the context of inflectional morphology. </a:t>
            </a:r>
          </a:p>
          <a:p>
            <a:pPr>
              <a:buNone/>
            </a:pPr>
            <a:r>
              <a:rPr lang="id-ID" sz="2800" dirty="0">
                <a:sym typeface="Wingdings" pitchFamily="2" charset="2"/>
              </a:rPr>
              <a:t>	</a:t>
            </a:r>
            <a:endParaRPr lang="id-ID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Find 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828800"/>
            <a:ext cx="8072494" cy="4343400"/>
          </a:xfrm>
        </p:spPr>
        <p:txBody>
          <a:bodyPr/>
          <a:lstStyle/>
          <a:p>
            <a:r>
              <a:rPr lang="id-ID" sz="5400" baseline="-25000" dirty="0" smtClean="0"/>
              <a:t>Faiths		</a:t>
            </a:r>
            <a:r>
              <a:rPr lang="id-ID" sz="5400" baseline="-25000" dirty="0" smtClean="0"/>
              <a:t>	frogmarched</a:t>
            </a:r>
            <a:endParaRPr lang="id-ID" sz="5400" baseline="-25000" dirty="0" smtClean="0"/>
          </a:p>
          <a:p>
            <a:r>
              <a:rPr lang="id-ID" sz="5400" baseline="-25000" dirty="0" smtClean="0"/>
              <a:t>Faithfully	</a:t>
            </a:r>
            <a:r>
              <a:rPr lang="id-ID" sz="5400" baseline="-25000" dirty="0" smtClean="0"/>
              <a:t>	bookshops</a:t>
            </a:r>
            <a:r>
              <a:rPr lang="id-ID" sz="5400" baseline="-25000" dirty="0" smtClean="0"/>
              <a:t>	</a:t>
            </a:r>
          </a:p>
          <a:p>
            <a:r>
              <a:rPr lang="id-ID" sz="5400" baseline="-25000" dirty="0" smtClean="0"/>
              <a:t>Unfaithful	</a:t>
            </a:r>
            <a:r>
              <a:rPr lang="id-ID" sz="5400" baseline="-25000" dirty="0"/>
              <a:t>	</a:t>
            </a:r>
            <a:r>
              <a:rPr lang="id-ID" sz="5400" baseline="-25000" dirty="0" smtClean="0"/>
              <a:t>window-cleaners</a:t>
            </a:r>
            <a:endParaRPr lang="id-ID" sz="5400" baseline="-25000" dirty="0" smtClean="0"/>
          </a:p>
          <a:p>
            <a:r>
              <a:rPr lang="id-ID" sz="5400" baseline="-25000" dirty="0" smtClean="0"/>
              <a:t>Faithfulness	hardships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6">
      <a:dk1>
        <a:srgbClr val="809296"/>
      </a:dk1>
      <a:lt1>
        <a:srgbClr val="FFFFFF"/>
      </a:lt1>
      <a:dk2>
        <a:srgbClr val="6699FF"/>
      </a:dk2>
      <a:lt2>
        <a:srgbClr val="B3EDFF"/>
      </a:lt2>
      <a:accent1>
        <a:srgbClr val="FF9933"/>
      </a:accent1>
      <a:accent2>
        <a:srgbClr val="FFAA99"/>
      </a:accent2>
      <a:accent3>
        <a:srgbClr val="B8CAFF"/>
      </a:accent3>
      <a:accent4>
        <a:srgbClr val="DADADA"/>
      </a:accent4>
      <a:accent5>
        <a:srgbClr val="FFCAAD"/>
      </a:accent5>
      <a:accent6>
        <a:srgbClr val="E79A8A"/>
      </a:accent6>
      <a:hlink>
        <a:srgbClr val="FFCFAB"/>
      </a:hlink>
      <a:folHlink>
        <a:srgbClr val="CC9900"/>
      </a:folHlink>
    </a:clrScheme>
    <a:fontScheme name="Mountain T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06257853</Template>
  <TotalTime>106</TotalTime>
  <Words>121</Words>
  <Application>Microsoft Office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Mountain Top</vt:lpstr>
      <vt:lpstr>MORPHOLOGY</vt:lpstr>
      <vt:lpstr>ROOT (FREE MORPHEME)</vt:lpstr>
      <vt:lpstr>Slide 3</vt:lpstr>
      <vt:lpstr>Affix</vt:lpstr>
      <vt:lpstr>Stem and Base</vt:lpstr>
      <vt:lpstr>Slide 6</vt:lpstr>
      <vt:lpstr>Find out</vt:lpstr>
    </vt:vector>
  </TitlesOfParts>
  <Company>NHCT 090810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MORPHOLOGY</dc:title>
  <dc:creator>Windows XP</dc:creator>
  <cp:lastModifiedBy>Windows XP</cp:lastModifiedBy>
  <cp:revision>11</cp:revision>
  <dcterms:created xsi:type="dcterms:W3CDTF">2015-10-12T12:29:11Z</dcterms:created>
  <dcterms:modified xsi:type="dcterms:W3CDTF">2015-10-13T02:50:37Z</dcterms:modified>
</cp:coreProperties>
</file>