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8" r:id="rId4"/>
    <p:sldId id="259" r:id="rId5"/>
    <p:sldId id="260" r:id="rId6"/>
    <p:sldId id="261" r:id="rId7"/>
    <p:sldId id="262" r:id="rId8"/>
    <p:sldId id="263" r:id="rId9"/>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750" autoAdjust="0"/>
  </p:normalViewPr>
  <p:slideViewPr>
    <p:cSldViewPr>
      <p:cViewPr>
        <p:scale>
          <a:sx n="70" d="100"/>
          <a:sy n="70" d="100"/>
        </p:scale>
        <p:origin x="-43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350BC1D-B4A5-4E8A-B62E-85B22B2022F2}" type="datetimeFigureOut">
              <a:rPr lang="en-US" smtClean="0"/>
              <a:pPr/>
              <a:t>3/1/2017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9D7908B-5F38-4E30-A52C-1102D90859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50BC1D-B4A5-4E8A-B62E-85B22B2022F2}"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7908B-5F38-4E30-A52C-1102D90859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50BC1D-B4A5-4E8A-B62E-85B22B2022F2}"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7908B-5F38-4E30-A52C-1102D90859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50BC1D-B4A5-4E8A-B62E-85B22B2022F2}"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7908B-5F38-4E30-A52C-1102D90859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350BC1D-B4A5-4E8A-B62E-85B22B2022F2}"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7908B-5F38-4E30-A52C-1102D90859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50BC1D-B4A5-4E8A-B62E-85B22B2022F2}" type="datetimeFigureOut">
              <a:rPr lang="en-US" smtClean="0"/>
              <a:pPr/>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7908B-5F38-4E30-A52C-1102D90859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350BC1D-B4A5-4E8A-B62E-85B22B2022F2}" type="datetimeFigureOut">
              <a:rPr lang="en-US" smtClean="0"/>
              <a:pPr/>
              <a:t>3/1/2017</a:t>
            </a:fld>
            <a:endParaRPr lang="en-US"/>
          </a:p>
        </p:txBody>
      </p:sp>
      <p:sp>
        <p:nvSpPr>
          <p:cNvPr id="27" name="Slide Number Placeholder 26"/>
          <p:cNvSpPr>
            <a:spLocks noGrp="1"/>
          </p:cNvSpPr>
          <p:nvPr>
            <p:ph type="sldNum" sz="quarter" idx="11"/>
          </p:nvPr>
        </p:nvSpPr>
        <p:spPr/>
        <p:txBody>
          <a:bodyPr rtlCol="0"/>
          <a:lstStyle/>
          <a:p>
            <a:fld id="{D9D7908B-5F38-4E30-A52C-1102D9085915}"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350BC1D-B4A5-4E8A-B62E-85B22B2022F2}" type="datetimeFigureOut">
              <a:rPr lang="en-US" smtClean="0"/>
              <a:pPr/>
              <a:t>3/1/2017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9D7908B-5F38-4E30-A52C-1102D90859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0BC1D-B4A5-4E8A-B62E-85B22B2022F2}" type="datetimeFigureOut">
              <a:rPr lang="en-US" smtClean="0"/>
              <a:pPr/>
              <a:t>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D7908B-5F38-4E30-A52C-1102D90859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50BC1D-B4A5-4E8A-B62E-85B22B2022F2}" type="datetimeFigureOut">
              <a:rPr lang="en-US" smtClean="0"/>
              <a:pPr/>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7908B-5F38-4E30-A52C-1102D90859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50BC1D-B4A5-4E8A-B62E-85B22B2022F2}" type="datetimeFigureOut">
              <a:rPr lang="en-US" smtClean="0"/>
              <a:pPr/>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7908B-5F38-4E30-A52C-1102D90859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350BC1D-B4A5-4E8A-B62E-85B22B2022F2}" type="datetimeFigureOut">
              <a:rPr lang="en-US" smtClean="0"/>
              <a:pPr/>
              <a:t>3/1/2017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9D7908B-5F38-4E30-A52C-1102D90859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642918"/>
            <a:ext cx="8572560" cy="2143140"/>
          </a:xfrm>
        </p:spPr>
        <p:txBody>
          <a:bodyPr>
            <a:noAutofit/>
          </a:bodyPr>
          <a:lstStyle/>
          <a:p>
            <a:pPr algn="ctr"/>
            <a:r>
              <a:rPr lang="id-ID" sz="2800" b="1" dirty="0" smtClean="0"/>
              <a:t>UNIVERSITAS MUHAMMADIYAH METRO</a:t>
            </a:r>
            <a:br>
              <a:rPr lang="id-ID" sz="2800" b="1" dirty="0" smtClean="0"/>
            </a:br>
            <a:r>
              <a:rPr lang="id-ID" sz="2800" b="1" dirty="0" smtClean="0"/>
              <a:t>PROGRAM STUDI PENDIDIKAN BAHASA INGGRIS </a:t>
            </a:r>
            <a:br>
              <a:rPr lang="id-ID" sz="2800" b="1" dirty="0" smtClean="0"/>
            </a:br>
            <a:r>
              <a:rPr lang="id-ID" sz="2800" b="1" dirty="0" smtClean="0"/>
              <a:t>TAHUN AKADEMIK 2016/2017</a:t>
            </a:r>
            <a:endParaRPr lang="en-US" sz="2400" b="1" dirty="0"/>
          </a:p>
        </p:txBody>
      </p:sp>
      <p:sp>
        <p:nvSpPr>
          <p:cNvPr id="3" name="Content Placeholder 2"/>
          <p:cNvSpPr>
            <a:spLocks noGrp="1"/>
          </p:cNvSpPr>
          <p:nvPr>
            <p:ph idx="1"/>
          </p:nvPr>
        </p:nvSpPr>
        <p:spPr>
          <a:xfrm>
            <a:off x="457200" y="3286124"/>
            <a:ext cx="8229600" cy="2857520"/>
          </a:xfrm>
        </p:spPr>
        <p:txBody>
          <a:bodyPr>
            <a:normAutofit/>
          </a:bodyPr>
          <a:lstStyle/>
          <a:p>
            <a:r>
              <a:rPr lang="en-US" dirty="0" err="1"/>
              <a:t>Fakultas</a:t>
            </a:r>
            <a:r>
              <a:rPr lang="en-US" dirty="0"/>
              <a:t>	</a:t>
            </a:r>
            <a:r>
              <a:rPr lang="id-ID" dirty="0" smtClean="0"/>
              <a:t>	</a:t>
            </a:r>
            <a:r>
              <a:rPr lang="en-US" dirty="0" smtClean="0"/>
              <a:t>: K</a:t>
            </a:r>
            <a:r>
              <a:rPr lang="id-ID" dirty="0" smtClean="0"/>
              <a:t>eguruan dan Ilmu Pendidikan</a:t>
            </a:r>
            <a:endParaRPr lang="en-US" dirty="0"/>
          </a:p>
          <a:p>
            <a:r>
              <a:rPr lang="en-US" dirty="0"/>
              <a:t>Program </a:t>
            </a:r>
            <a:r>
              <a:rPr lang="en-US" dirty="0" err="1"/>
              <a:t>Studi</a:t>
            </a:r>
            <a:r>
              <a:rPr lang="en-US" dirty="0"/>
              <a:t>	</a:t>
            </a:r>
            <a:r>
              <a:rPr lang="en-US" dirty="0" smtClean="0"/>
              <a:t>: </a:t>
            </a:r>
            <a:r>
              <a:rPr lang="en-US" dirty="0" err="1"/>
              <a:t>Pendidikan</a:t>
            </a:r>
            <a:r>
              <a:rPr lang="en-US" dirty="0"/>
              <a:t> </a:t>
            </a:r>
            <a:r>
              <a:rPr lang="en-US" dirty="0" err="1"/>
              <a:t>Bahasa</a:t>
            </a:r>
            <a:r>
              <a:rPr lang="en-US" dirty="0"/>
              <a:t> </a:t>
            </a:r>
            <a:r>
              <a:rPr lang="id-ID" dirty="0"/>
              <a:t>I</a:t>
            </a:r>
            <a:r>
              <a:rPr lang="en-US" dirty="0" err="1" smtClean="0"/>
              <a:t>nggris</a:t>
            </a:r>
            <a:endParaRPr lang="en-US" dirty="0"/>
          </a:p>
          <a:p>
            <a:r>
              <a:rPr lang="en-US" dirty="0"/>
              <a:t>Mata </a:t>
            </a:r>
            <a:r>
              <a:rPr lang="en-US" dirty="0" err="1"/>
              <a:t>Kuliah</a:t>
            </a:r>
            <a:r>
              <a:rPr lang="en-US" dirty="0"/>
              <a:t> </a:t>
            </a:r>
            <a:r>
              <a:rPr lang="id-ID" dirty="0" smtClean="0"/>
              <a:t>	</a:t>
            </a:r>
            <a:r>
              <a:rPr lang="en-US" dirty="0" smtClean="0"/>
              <a:t>: </a:t>
            </a:r>
            <a:r>
              <a:rPr lang="en-US" dirty="0"/>
              <a:t>Introduction to </a:t>
            </a:r>
            <a:r>
              <a:rPr lang="en-US" dirty="0" smtClean="0"/>
              <a:t>Linguistics</a:t>
            </a:r>
            <a:endParaRPr lang="en-US" dirty="0"/>
          </a:p>
          <a:p>
            <a:r>
              <a:rPr lang="en-US" dirty="0" err="1"/>
              <a:t>Jumlah</a:t>
            </a:r>
            <a:r>
              <a:rPr lang="en-US" dirty="0"/>
              <a:t> SKS	: </a:t>
            </a:r>
            <a:r>
              <a:rPr lang="en-US" dirty="0" err="1"/>
              <a:t>Teori</a:t>
            </a:r>
            <a:r>
              <a:rPr lang="en-US" dirty="0"/>
              <a:t> 2 </a:t>
            </a:r>
            <a:r>
              <a:rPr lang="en-US" dirty="0" smtClean="0"/>
              <a:t>SKS</a:t>
            </a:r>
            <a:endParaRPr lang="en-US" dirty="0"/>
          </a:p>
          <a:p>
            <a:r>
              <a:rPr lang="en-US" dirty="0" err="1" smtClean="0"/>
              <a:t>Dosen</a:t>
            </a:r>
            <a:r>
              <a:rPr lang="en-US" dirty="0"/>
              <a:t>	</a:t>
            </a:r>
            <a:r>
              <a:rPr lang="id-ID" dirty="0" smtClean="0"/>
              <a:t>	</a:t>
            </a:r>
            <a:r>
              <a:rPr lang="en-US" dirty="0" smtClean="0"/>
              <a:t>: </a:t>
            </a:r>
            <a:r>
              <a:rPr lang="id-ID" dirty="0" smtClean="0"/>
              <a:t>Dedy Subandowo, M.A</a:t>
            </a:r>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000108"/>
            <a:ext cx="7772400" cy="1785950"/>
          </a:xfrm>
        </p:spPr>
        <p:txBody>
          <a:bodyPr>
            <a:normAutofit fontScale="90000"/>
          </a:bodyPr>
          <a:lstStyle/>
          <a:p>
            <a:pPr algn="ctr"/>
            <a:r>
              <a:rPr lang="id-ID" dirty="0" smtClean="0"/>
              <a:t>OUTLINE COURSE </a:t>
            </a:r>
            <a:br>
              <a:rPr lang="id-ID" dirty="0" smtClean="0"/>
            </a:br>
            <a:r>
              <a:rPr lang="id-ID" dirty="0" smtClean="0"/>
              <a:t>OF</a:t>
            </a:r>
            <a:br>
              <a:rPr lang="id-ID" dirty="0" smtClean="0"/>
            </a:br>
            <a:r>
              <a:rPr lang="id-ID" dirty="0" smtClean="0"/>
              <a:t>INTRODUCTION TO LINGUISTICS</a:t>
            </a:r>
            <a:endParaRPr lang="en-US" dirty="0"/>
          </a:p>
        </p:txBody>
      </p:sp>
      <p:sp>
        <p:nvSpPr>
          <p:cNvPr id="3" name="Subtitle 2"/>
          <p:cNvSpPr>
            <a:spLocks noGrp="1"/>
          </p:cNvSpPr>
          <p:nvPr>
            <p:ph type="subTitle" idx="1"/>
          </p:nvPr>
        </p:nvSpPr>
        <p:spPr>
          <a:xfrm>
            <a:off x="571472" y="4214818"/>
            <a:ext cx="8286808" cy="2214578"/>
          </a:xfrm>
        </p:spPr>
        <p:txBody>
          <a:bodyPr>
            <a:normAutofit fontScale="70000" lnSpcReduction="20000"/>
          </a:bodyPr>
          <a:lstStyle/>
          <a:p>
            <a:pPr algn="ctr"/>
            <a:r>
              <a:rPr lang="id-ID" sz="3500" dirty="0" smtClean="0"/>
              <a:t>GUIDED BY</a:t>
            </a:r>
          </a:p>
          <a:p>
            <a:pPr algn="ctr"/>
            <a:r>
              <a:rPr lang="id-ID" sz="3500" dirty="0" smtClean="0"/>
              <a:t>DEDY SUBANDOWO, M.A</a:t>
            </a:r>
          </a:p>
          <a:p>
            <a:pPr algn="ctr"/>
            <a:endParaRPr lang="id-ID" sz="3500" dirty="0" smtClean="0"/>
          </a:p>
          <a:p>
            <a:pPr algn="ctr"/>
            <a:r>
              <a:rPr lang="id-ID" sz="3500" dirty="0" smtClean="0"/>
              <a:t>ENGLISH EDUCATION STUDY PROGRAM</a:t>
            </a:r>
          </a:p>
          <a:p>
            <a:pPr algn="ctr"/>
            <a:r>
              <a:rPr lang="id-ID" sz="3500" dirty="0" smtClean="0"/>
              <a:t>FACULTY OF TEACHER TRAINING AND EDUCATION</a:t>
            </a:r>
          </a:p>
          <a:p>
            <a:pPr algn="ctr"/>
            <a:r>
              <a:rPr lang="id-ID" sz="3500" dirty="0" smtClean="0"/>
              <a:t>MUHAMMADIYAH UNIVERSITY OF METRO</a:t>
            </a:r>
            <a:endParaRPr lang="id-ID"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274638"/>
            <a:ext cx="6000792" cy="725470"/>
          </a:xfrm>
        </p:spPr>
        <p:txBody>
          <a:bodyPr>
            <a:normAutofit/>
          </a:bodyPr>
          <a:lstStyle/>
          <a:p>
            <a:pPr algn="ctr"/>
            <a:r>
              <a:rPr lang="id-ID" dirty="0" smtClean="0"/>
              <a:t>COURSE DESCRIPTION</a:t>
            </a:r>
            <a:endParaRPr lang="en-US" dirty="0"/>
          </a:p>
        </p:txBody>
      </p:sp>
      <p:sp>
        <p:nvSpPr>
          <p:cNvPr id="3" name="Content Placeholder 2"/>
          <p:cNvSpPr>
            <a:spLocks noGrp="1"/>
          </p:cNvSpPr>
          <p:nvPr>
            <p:ph idx="1"/>
          </p:nvPr>
        </p:nvSpPr>
        <p:spPr>
          <a:xfrm>
            <a:off x="457200" y="1357298"/>
            <a:ext cx="8229600" cy="5143536"/>
          </a:xfrm>
        </p:spPr>
        <p:txBody>
          <a:bodyPr>
            <a:normAutofit lnSpcReduction="10000"/>
          </a:bodyPr>
          <a:lstStyle/>
          <a:p>
            <a:pPr algn="just"/>
            <a:r>
              <a:rPr lang="en-US" sz="3200" dirty="0"/>
              <a:t>This course prepares learners for meaningful literacy instruction through the study of language. Topics include linguistics as a scientific study of language, characteristics of language, phonological analysis, morphological analysis, syntactic analysis, semantic analysis, language change, pragmatics, Ferdinand de Saussure: Father of Linguistics, sociolinguistics, psycholinguistics, transformational grammar.</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642942"/>
          </a:xfrm>
        </p:spPr>
        <p:txBody>
          <a:bodyPr>
            <a:normAutofit fontScale="90000"/>
          </a:bodyPr>
          <a:lstStyle/>
          <a:p>
            <a:pPr algn="ctr"/>
            <a:r>
              <a:rPr lang="id-ID" dirty="0" smtClean="0"/>
              <a:t>COURSE OUTCOME</a:t>
            </a:r>
            <a:endParaRPr lang="en-US" dirty="0"/>
          </a:p>
        </p:txBody>
      </p:sp>
      <p:sp>
        <p:nvSpPr>
          <p:cNvPr id="3" name="Content Placeholder 2"/>
          <p:cNvSpPr>
            <a:spLocks noGrp="1"/>
          </p:cNvSpPr>
          <p:nvPr>
            <p:ph idx="1"/>
          </p:nvPr>
        </p:nvSpPr>
        <p:spPr>
          <a:xfrm>
            <a:off x="457200" y="1357298"/>
            <a:ext cx="8229600" cy="5214974"/>
          </a:xfrm>
        </p:spPr>
        <p:txBody>
          <a:bodyPr>
            <a:normAutofit fontScale="85000" lnSpcReduction="10000"/>
          </a:bodyPr>
          <a:lstStyle/>
          <a:p>
            <a:pPr lvl="0" algn="just"/>
            <a:r>
              <a:rPr lang="en-US" sz="2900" dirty="0"/>
              <a:t>Describe the essence of language including system, arbitrary, vocal, symbol, communication, and human.</a:t>
            </a:r>
          </a:p>
          <a:p>
            <a:pPr algn="just"/>
            <a:r>
              <a:rPr lang="en-US" sz="2900" dirty="0"/>
              <a:t>Categorize vowel and consonant phonemes </a:t>
            </a:r>
            <a:r>
              <a:rPr lang="id-ID" sz="2900" dirty="0" smtClean="0"/>
              <a:t>.</a:t>
            </a:r>
          </a:p>
          <a:p>
            <a:pPr algn="just"/>
            <a:r>
              <a:rPr lang="en-US" sz="2900" dirty="0"/>
              <a:t>Explain how word can be </a:t>
            </a:r>
            <a:r>
              <a:rPr lang="en-US" sz="2900" dirty="0" smtClean="0"/>
              <a:t>formed</a:t>
            </a:r>
            <a:r>
              <a:rPr lang="id-ID" sz="2900" dirty="0" smtClean="0"/>
              <a:t>.</a:t>
            </a:r>
          </a:p>
          <a:p>
            <a:pPr algn="just"/>
            <a:r>
              <a:rPr lang="en-US" sz="2900" dirty="0"/>
              <a:t>Demonstrate an understanding of semantics </a:t>
            </a:r>
            <a:r>
              <a:rPr lang="id-ID" sz="2900" dirty="0" smtClean="0"/>
              <a:t>.</a:t>
            </a:r>
          </a:p>
          <a:p>
            <a:pPr algn="just"/>
            <a:r>
              <a:rPr lang="en-US" sz="2900" dirty="0"/>
              <a:t>Explain the pronouns, </a:t>
            </a:r>
            <a:r>
              <a:rPr lang="en-US" sz="2900" dirty="0" err="1"/>
              <a:t>deixis</a:t>
            </a:r>
            <a:r>
              <a:rPr lang="en-US" sz="2900" dirty="0"/>
              <a:t> and situational </a:t>
            </a:r>
            <a:r>
              <a:rPr lang="en-US" sz="2900" dirty="0" smtClean="0"/>
              <a:t>context</a:t>
            </a:r>
            <a:r>
              <a:rPr lang="id-ID" sz="2900" dirty="0" smtClean="0"/>
              <a:t>.</a:t>
            </a:r>
          </a:p>
          <a:p>
            <a:pPr algn="just"/>
            <a:r>
              <a:rPr lang="en-US" sz="2900" dirty="0"/>
              <a:t>Evaluate the impact of social, cultural, economic factors and illustrate the contribution of dialect, language in contact, language and education, language in </a:t>
            </a:r>
            <a:r>
              <a:rPr lang="en-US" sz="2900" dirty="0" smtClean="0"/>
              <a:t>use</a:t>
            </a:r>
            <a:r>
              <a:rPr lang="id-ID" sz="2900" dirty="0" smtClean="0"/>
              <a:t>.</a:t>
            </a:r>
          </a:p>
          <a:p>
            <a:pPr lvl="0" algn="just"/>
            <a:r>
              <a:rPr lang="en-US" sz="2900" dirty="0"/>
              <a:t>Discuss how language changes and develops over time.</a:t>
            </a:r>
          </a:p>
          <a:p>
            <a:pPr algn="just"/>
            <a:r>
              <a:rPr lang="en-US" sz="2900" dirty="0"/>
              <a:t>Analyze the ideas of Ferdinand de </a:t>
            </a:r>
            <a:r>
              <a:rPr lang="en-US" sz="2900" dirty="0" smtClean="0"/>
              <a:t>Saussure</a:t>
            </a:r>
            <a:r>
              <a:rPr lang="id-ID" sz="2900" dirty="0" smtClean="0"/>
              <a:t>.</a:t>
            </a:r>
          </a:p>
          <a:p>
            <a:pPr lvl="0" algn="just"/>
            <a:r>
              <a:rPr lang="en-US" sz="2900" dirty="0"/>
              <a:t>Examine the deep and surface </a:t>
            </a:r>
            <a:r>
              <a:rPr lang="en-US" sz="2900" dirty="0" smtClean="0"/>
              <a:t>structure</a:t>
            </a:r>
            <a:r>
              <a:rPr lang="id-ID" sz="2900" dirty="0" smtClean="0"/>
              <a:t>.</a:t>
            </a:r>
            <a:endParaRPr lang="en-US" sz="2900" dirty="0"/>
          </a:p>
          <a:p>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785818"/>
          </a:xfrm>
        </p:spPr>
        <p:txBody>
          <a:bodyPr/>
          <a:lstStyle/>
          <a:p>
            <a:pPr algn="ctr"/>
            <a:r>
              <a:rPr lang="id-ID" dirty="0" smtClean="0"/>
              <a:t>COURSE POLICIES</a:t>
            </a:r>
            <a:endParaRPr lang="en-US" dirty="0"/>
          </a:p>
        </p:txBody>
      </p:sp>
      <p:sp>
        <p:nvSpPr>
          <p:cNvPr id="3" name="Content Placeholder 2"/>
          <p:cNvSpPr>
            <a:spLocks noGrp="1"/>
          </p:cNvSpPr>
          <p:nvPr>
            <p:ph idx="1"/>
          </p:nvPr>
        </p:nvSpPr>
        <p:spPr>
          <a:xfrm>
            <a:off x="457200" y="1428736"/>
            <a:ext cx="8229600" cy="5145800"/>
          </a:xfrm>
        </p:spPr>
        <p:txBody>
          <a:bodyPr>
            <a:normAutofit/>
          </a:bodyPr>
          <a:lstStyle/>
          <a:p>
            <a:pPr algn="just"/>
            <a:r>
              <a:rPr lang="en-US" sz="2600" b="1" dirty="0"/>
              <a:t>Participation. </a:t>
            </a:r>
            <a:r>
              <a:rPr lang="en-US" sz="2600" dirty="0"/>
              <a:t>As a student in this course, you will be expected to participate in the course discussion forum. Some of the material may be unfamiliar and challenging, so we will use the discussion forum to work through questions and explore the new concepts. </a:t>
            </a:r>
            <a:endParaRPr lang="id-ID" sz="2600" dirty="0" smtClean="0"/>
          </a:p>
          <a:p>
            <a:pPr algn="just"/>
            <a:endParaRPr lang="id-ID" sz="2600" dirty="0" smtClean="0"/>
          </a:p>
          <a:p>
            <a:pPr algn="just"/>
            <a:r>
              <a:rPr lang="en-US" sz="2600" b="1" dirty="0"/>
              <a:t>Class atmosphere. </a:t>
            </a:r>
            <a:r>
              <a:rPr lang="en-US" sz="2600" dirty="0"/>
              <a:t>We all bring different points of view to the class. My hope is that we will be able to appreciate the difference points of view from the other students. The students can put their hands up to ask, suggest or answer.</a:t>
            </a:r>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428604"/>
            <a:ext cx="8229600" cy="1352568"/>
          </a:xfrm>
        </p:spPr>
        <p:style>
          <a:lnRef idx="1">
            <a:schemeClr val="accent5"/>
          </a:lnRef>
          <a:fillRef idx="2">
            <a:schemeClr val="accent5"/>
          </a:fillRef>
          <a:effectRef idx="1">
            <a:schemeClr val="accent5"/>
          </a:effectRef>
          <a:fontRef idx="minor">
            <a:schemeClr val="dk1"/>
          </a:fontRef>
        </p:style>
        <p:txBody>
          <a:bodyPr>
            <a:noAutofit/>
          </a:bodyPr>
          <a:lstStyle/>
          <a:p>
            <a:pPr algn="ctr"/>
            <a:r>
              <a:rPr lang="en-US" sz="2800" b="1" dirty="0"/>
              <a:t>GRANITE STATE </a:t>
            </a:r>
            <a:r>
              <a:rPr lang="id-ID" sz="2800" b="1" dirty="0" smtClean="0"/>
              <a:t>UNIVERSITY </a:t>
            </a:r>
            <a:r>
              <a:rPr lang="en-US" sz="2800" b="1" dirty="0" smtClean="0"/>
              <a:t>STANDARD </a:t>
            </a:r>
            <a:r>
              <a:rPr lang="en-US" sz="2800" b="1" dirty="0"/>
              <a:t>GRADING SCALE</a:t>
            </a:r>
            <a:r>
              <a:rPr lang="en-US" sz="2800" dirty="0"/>
              <a:t/>
            </a:r>
            <a:br>
              <a:rPr lang="en-US" sz="2800" dirty="0"/>
            </a:br>
            <a:endParaRPr lang="en-US" sz="2800" dirty="0"/>
          </a:p>
        </p:txBody>
      </p:sp>
      <p:pic>
        <p:nvPicPr>
          <p:cNvPr id="3" name="Content Placeholder 2"/>
          <p:cNvPicPr>
            <a:picLocks noGrp="1" noChangeAspect="1" noChangeArrowheads="1"/>
          </p:cNvPicPr>
          <p:nvPr>
            <p:ph idx="1"/>
          </p:nvPr>
        </p:nvPicPr>
        <p:blipFill>
          <a:blip r:embed="rId2"/>
          <a:srcRect t="16661" r="57987" b="19724"/>
          <a:stretch>
            <a:fillRect/>
          </a:stretch>
        </p:blipFill>
        <p:spPr bwMode="auto">
          <a:xfrm>
            <a:off x="285720" y="1857364"/>
            <a:ext cx="5357850" cy="47536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2500298" cy="428604"/>
          </a:xfrm>
        </p:spPr>
        <p:txBody>
          <a:bodyPr>
            <a:normAutofit/>
          </a:bodyPr>
          <a:lstStyle/>
          <a:p>
            <a:pPr algn="ctr"/>
            <a:r>
              <a:rPr lang="id-ID" sz="2000" b="1" dirty="0" smtClean="0">
                <a:solidFill>
                  <a:schemeClr val="bg1"/>
                </a:solidFill>
              </a:rPr>
              <a:t>Course Materials</a:t>
            </a:r>
            <a:endParaRPr lang="en-US" sz="2000" b="1" dirty="0">
              <a:solidFill>
                <a:schemeClr val="bg1"/>
              </a:solidFill>
            </a:endParaRPr>
          </a:p>
        </p:txBody>
      </p:sp>
      <p:graphicFrame>
        <p:nvGraphicFramePr>
          <p:cNvPr id="4" name="Content Placeholder 3"/>
          <p:cNvGraphicFramePr>
            <a:graphicFrameLocks noGrp="1"/>
          </p:cNvGraphicFramePr>
          <p:nvPr>
            <p:ph idx="1"/>
          </p:nvPr>
        </p:nvGraphicFramePr>
        <p:xfrm>
          <a:off x="201001" y="409277"/>
          <a:ext cx="8785339" cy="6275297"/>
        </p:xfrm>
        <a:graphic>
          <a:graphicData uri="http://schemas.openxmlformats.org/drawingml/2006/table">
            <a:tbl>
              <a:tblPr firstRow="1" bandRow="1">
                <a:tableStyleId>{5C22544A-7EE6-4342-B048-85BDC9FD1C3A}</a:tableStyleId>
              </a:tblPr>
              <a:tblGrid>
                <a:gridCol w="927001"/>
                <a:gridCol w="4093194"/>
                <a:gridCol w="3765144"/>
              </a:tblGrid>
              <a:tr h="292462">
                <a:tc>
                  <a:txBody>
                    <a:bodyPr/>
                    <a:lstStyle/>
                    <a:p>
                      <a:pPr algn="ctr">
                        <a:lnSpc>
                          <a:spcPct val="100000"/>
                        </a:lnSpc>
                      </a:pPr>
                      <a:r>
                        <a:rPr lang="id-ID" sz="1400" dirty="0" smtClean="0"/>
                        <a:t>WEEK</a:t>
                      </a:r>
                      <a:endParaRPr lang="en-US" sz="1400" dirty="0"/>
                    </a:p>
                  </a:txBody>
                  <a:tcPr marL="88520" marR="88520"/>
                </a:tc>
                <a:tc>
                  <a:txBody>
                    <a:bodyPr/>
                    <a:lstStyle/>
                    <a:p>
                      <a:pPr algn="ctr">
                        <a:lnSpc>
                          <a:spcPct val="100000"/>
                        </a:lnSpc>
                      </a:pPr>
                      <a:r>
                        <a:rPr lang="id-ID" sz="1400" dirty="0" smtClean="0"/>
                        <a:t>TOPIC</a:t>
                      </a:r>
                      <a:endParaRPr lang="en-US" sz="1400" dirty="0"/>
                    </a:p>
                  </a:txBody>
                  <a:tcPr marL="88520" marR="88520"/>
                </a:tc>
                <a:tc>
                  <a:txBody>
                    <a:bodyPr/>
                    <a:lstStyle/>
                    <a:p>
                      <a:pPr algn="ctr">
                        <a:lnSpc>
                          <a:spcPct val="100000"/>
                        </a:lnSpc>
                      </a:pPr>
                      <a:r>
                        <a:rPr lang="id-ID" sz="1400" dirty="0" smtClean="0"/>
                        <a:t>DETAILS</a:t>
                      </a:r>
                      <a:endParaRPr lang="en-US" sz="1400" dirty="0"/>
                    </a:p>
                  </a:txBody>
                  <a:tcPr marL="88520" marR="88520"/>
                </a:tc>
              </a:tr>
              <a:tr h="497186">
                <a:tc>
                  <a:txBody>
                    <a:bodyPr/>
                    <a:lstStyle/>
                    <a:p>
                      <a:pPr>
                        <a:lnSpc>
                          <a:spcPct val="100000"/>
                        </a:lnSpc>
                      </a:pPr>
                      <a:r>
                        <a:rPr lang="id-ID" sz="1400" dirty="0" smtClean="0"/>
                        <a:t>I</a:t>
                      </a:r>
                      <a:endParaRPr lang="en-US" sz="1400" dirty="0"/>
                    </a:p>
                  </a:txBody>
                  <a:tcPr marL="88520" marR="88520"/>
                </a:tc>
                <a:tc>
                  <a:txBody>
                    <a:bodyPr/>
                    <a:lstStyle/>
                    <a:p>
                      <a:pPr>
                        <a:lnSpc>
                          <a:spcPct val="100000"/>
                        </a:lnSpc>
                      </a:pPr>
                      <a:r>
                        <a:rPr lang="en-US" sz="1400" dirty="0" smtClean="0"/>
                        <a:t>Introduction, syllabus, introduction to Linguistics</a:t>
                      </a:r>
                      <a:endParaRPr lang="en-US" sz="1400" dirty="0"/>
                    </a:p>
                  </a:txBody>
                  <a:tcPr marL="88520" marR="88520"/>
                </a:tc>
                <a:tc>
                  <a:txBody>
                    <a:bodyPr/>
                    <a:lstStyle/>
                    <a:p>
                      <a:pPr>
                        <a:lnSpc>
                          <a:spcPct val="100000"/>
                        </a:lnSpc>
                      </a:pPr>
                      <a:endParaRPr lang="en-US" sz="1400" dirty="0"/>
                    </a:p>
                  </a:txBody>
                  <a:tcPr marL="88520" marR="88520"/>
                </a:tc>
              </a:tr>
              <a:tr h="409447">
                <a:tc>
                  <a:txBody>
                    <a:bodyPr/>
                    <a:lstStyle/>
                    <a:p>
                      <a:pPr>
                        <a:lnSpc>
                          <a:spcPct val="100000"/>
                        </a:lnSpc>
                      </a:pPr>
                      <a:r>
                        <a:rPr lang="id-ID" sz="1400" dirty="0" smtClean="0"/>
                        <a:t>II</a:t>
                      </a:r>
                      <a:endParaRPr lang="en-US" sz="1400" dirty="0"/>
                    </a:p>
                  </a:txBody>
                  <a:tcPr marL="88520" marR="88520"/>
                </a:tc>
                <a:tc>
                  <a:txBody>
                    <a:bodyPr/>
                    <a:lstStyle/>
                    <a:p>
                      <a:pPr>
                        <a:lnSpc>
                          <a:spcPct val="100000"/>
                        </a:lnSpc>
                      </a:pPr>
                      <a:r>
                        <a:rPr lang="en-US" sz="1400" kern="1200" dirty="0" smtClean="0">
                          <a:solidFill>
                            <a:schemeClr val="dk1"/>
                          </a:solidFill>
                          <a:latin typeface="+mn-lt"/>
                          <a:ea typeface="+mn-ea"/>
                          <a:cs typeface="+mn-cs"/>
                        </a:rPr>
                        <a:t>What is </a:t>
                      </a:r>
                      <a:r>
                        <a:rPr lang="id-ID" sz="1400" kern="1200" dirty="0" smtClean="0">
                          <a:solidFill>
                            <a:schemeClr val="dk1"/>
                          </a:solidFill>
                          <a:latin typeface="+mn-lt"/>
                          <a:ea typeface="+mn-ea"/>
                          <a:cs typeface="+mn-cs"/>
                        </a:rPr>
                        <a:t>Linguistics</a:t>
                      </a:r>
                      <a:r>
                        <a:rPr lang="id-ID" sz="1400" kern="1200" baseline="0" dirty="0" smtClean="0">
                          <a:solidFill>
                            <a:schemeClr val="dk1"/>
                          </a:solidFill>
                          <a:latin typeface="+mn-lt"/>
                          <a:ea typeface="+mn-ea"/>
                          <a:cs typeface="+mn-cs"/>
                        </a:rPr>
                        <a:t> </a:t>
                      </a:r>
                      <a:endParaRPr lang="en-US" sz="1400" dirty="0"/>
                    </a:p>
                  </a:txBody>
                  <a:tcPr marL="88520" marR="88520"/>
                </a:tc>
                <a:tc>
                  <a:txBody>
                    <a:bodyPr/>
                    <a:lstStyle/>
                    <a:p>
                      <a:pPr marR="731520">
                        <a:lnSpc>
                          <a:spcPct val="100000"/>
                        </a:lnSpc>
                        <a:spcAft>
                          <a:spcPts val="0"/>
                        </a:spcAft>
                      </a:pPr>
                      <a:r>
                        <a:rPr lang="en-US" sz="1400" dirty="0">
                          <a:latin typeface="Times New Roman"/>
                          <a:ea typeface="Times New Roman"/>
                        </a:rPr>
                        <a:t>The study of language. Language in </a:t>
                      </a:r>
                      <a:r>
                        <a:rPr lang="en-US" sz="1400" dirty="0" smtClean="0">
                          <a:latin typeface="Times New Roman"/>
                          <a:ea typeface="Times New Roman"/>
                        </a:rPr>
                        <a:t>communication</a:t>
                      </a:r>
                      <a:r>
                        <a:rPr lang="id-ID" sz="1400" dirty="0" smtClean="0">
                          <a:latin typeface="Times New Roman"/>
                          <a:ea typeface="Times New Roman"/>
                        </a:rPr>
                        <a:t> and knowledge</a:t>
                      </a:r>
                      <a:endParaRPr lang="en-US" sz="1400" dirty="0">
                        <a:latin typeface="Times New Roman"/>
                        <a:ea typeface="Times New Roman"/>
                      </a:endParaRPr>
                    </a:p>
                  </a:txBody>
                  <a:tcPr marL="0" marR="0" marT="0" marB="0" anchor="ctr"/>
                </a:tc>
              </a:tr>
              <a:tr h="292462">
                <a:tc>
                  <a:txBody>
                    <a:bodyPr/>
                    <a:lstStyle/>
                    <a:p>
                      <a:pPr>
                        <a:lnSpc>
                          <a:spcPct val="100000"/>
                        </a:lnSpc>
                      </a:pPr>
                      <a:r>
                        <a:rPr lang="id-ID" sz="1400" dirty="0" smtClean="0"/>
                        <a:t>III</a:t>
                      </a:r>
                      <a:endParaRPr lang="en-US" sz="1400" dirty="0"/>
                    </a:p>
                  </a:txBody>
                  <a:tcPr marL="88520" marR="88520"/>
                </a:tc>
                <a:tc>
                  <a:txBody>
                    <a:bodyPr/>
                    <a:lstStyle/>
                    <a:p>
                      <a:pPr>
                        <a:lnSpc>
                          <a:spcPct val="100000"/>
                        </a:lnSpc>
                      </a:pPr>
                      <a:r>
                        <a:rPr lang="en-US" sz="1400" kern="1200" dirty="0" smtClean="0">
                          <a:solidFill>
                            <a:schemeClr val="dk1"/>
                          </a:solidFill>
                          <a:latin typeface="+mn-lt"/>
                          <a:ea typeface="+mn-ea"/>
                          <a:cs typeface="+mn-cs"/>
                        </a:rPr>
                        <a:t>Phonetics</a:t>
                      </a:r>
                      <a:endParaRPr lang="en-US" sz="1400" dirty="0"/>
                    </a:p>
                  </a:txBody>
                  <a:tcPr marL="88520" marR="88520"/>
                </a:tc>
                <a:tc>
                  <a:txBody>
                    <a:bodyPr/>
                    <a:lstStyle/>
                    <a:p>
                      <a:pPr marL="36830">
                        <a:lnSpc>
                          <a:spcPct val="100000"/>
                        </a:lnSpc>
                        <a:spcAft>
                          <a:spcPts val="0"/>
                        </a:spcAft>
                      </a:pPr>
                      <a:r>
                        <a:rPr lang="en-US" sz="1400" dirty="0">
                          <a:latin typeface="Times New Roman"/>
                          <a:ea typeface="Times New Roman"/>
                        </a:rPr>
                        <a:t>Introduction to phonetics</a:t>
                      </a:r>
                    </a:p>
                  </a:txBody>
                  <a:tcPr marL="0" marR="0" marT="0" marB="0" anchor="ctr"/>
                </a:tc>
              </a:tr>
              <a:tr h="292462">
                <a:tc>
                  <a:txBody>
                    <a:bodyPr/>
                    <a:lstStyle/>
                    <a:p>
                      <a:pPr>
                        <a:lnSpc>
                          <a:spcPct val="100000"/>
                        </a:lnSpc>
                      </a:pPr>
                      <a:r>
                        <a:rPr lang="id-ID" sz="1400" dirty="0" smtClean="0"/>
                        <a:t>IV</a:t>
                      </a:r>
                      <a:endParaRPr lang="en-US" sz="1400" dirty="0"/>
                    </a:p>
                  </a:txBody>
                  <a:tcPr marL="88520" marR="88520"/>
                </a:tc>
                <a:tc>
                  <a:txBody>
                    <a:bodyPr/>
                    <a:lstStyle/>
                    <a:p>
                      <a:pPr>
                        <a:lnSpc>
                          <a:spcPct val="100000"/>
                        </a:lnSpc>
                      </a:pPr>
                      <a:r>
                        <a:rPr lang="en-US" sz="1400" kern="1200" dirty="0" smtClean="0">
                          <a:solidFill>
                            <a:schemeClr val="dk1"/>
                          </a:solidFill>
                          <a:latin typeface="+mn-lt"/>
                          <a:ea typeface="+mn-ea"/>
                          <a:cs typeface="+mn-cs"/>
                        </a:rPr>
                        <a:t>Phonology</a:t>
                      </a:r>
                      <a:endParaRPr lang="en-US" sz="1400" dirty="0"/>
                    </a:p>
                  </a:txBody>
                  <a:tcPr marL="88520" marR="88520"/>
                </a:tc>
                <a:tc>
                  <a:txBody>
                    <a:bodyPr/>
                    <a:lstStyle/>
                    <a:p>
                      <a:pPr marL="36830">
                        <a:lnSpc>
                          <a:spcPct val="100000"/>
                        </a:lnSpc>
                        <a:spcAft>
                          <a:spcPts val="0"/>
                        </a:spcAft>
                      </a:pPr>
                      <a:r>
                        <a:rPr lang="en-US" sz="1400" dirty="0">
                          <a:latin typeface="Times New Roman"/>
                          <a:ea typeface="Times New Roman"/>
                        </a:rPr>
                        <a:t>Introduction to phonology</a:t>
                      </a:r>
                    </a:p>
                  </a:txBody>
                  <a:tcPr marL="0" marR="0" marT="0" marB="0" anchor="ctr"/>
                </a:tc>
              </a:tr>
              <a:tr h="292462">
                <a:tc>
                  <a:txBody>
                    <a:bodyPr/>
                    <a:lstStyle/>
                    <a:p>
                      <a:pPr>
                        <a:lnSpc>
                          <a:spcPct val="100000"/>
                        </a:lnSpc>
                      </a:pPr>
                      <a:r>
                        <a:rPr lang="id-ID" sz="1400" dirty="0" smtClean="0"/>
                        <a:t>V</a:t>
                      </a:r>
                      <a:endParaRPr lang="en-US" sz="1400" dirty="0"/>
                    </a:p>
                  </a:txBody>
                  <a:tcPr marL="88520" marR="88520"/>
                </a:tc>
                <a:tc>
                  <a:txBody>
                    <a:bodyPr/>
                    <a:lstStyle/>
                    <a:p>
                      <a:pPr marL="36830">
                        <a:lnSpc>
                          <a:spcPct val="100000"/>
                        </a:lnSpc>
                        <a:spcAft>
                          <a:spcPts val="0"/>
                        </a:spcAft>
                      </a:pPr>
                      <a:r>
                        <a:rPr lang="en-US" sz="1400" dirty="0">
                          <a:latin typeface="Times New Roman"/>
                          <a:ea typeface="Times New Roman"/>
                        </a:rPr>
                        <a:t>Morphology</a:t>
                      </a:r>
                    </a:p>
                  </a:txBody>
                  <a:tcPr marL="0" marR="0" marT="0" marB="0" anchor="ctr"/>
                </a:tc>
                <a:tc>
                  <a:txBody>
                    <a:bodyPr/>
                    <a:lstStyle/>
                    <a:p>
                      <a:pPr marL="36830">
                        <a:lnSpc>
                          <a:spcPct val="100000"/>
                        </a:lnSpc>
                        <a:spcAft>
                          <a:spcPts val="0"/>
                        </a:spcAft>
                      </a:pPr>
                      <a:r>
                        <a:rPr lang="en-US" sz="1400" dirty="0">
                          <a:latin typeface="Times New Roman"/>
                          <a:ea typeface="Times New Roman"/>
                        </a:rPr>
                        <a:t>Introduction to morphology</a:t>
                      </a:r>
                    </a:p>
                  </a:txBody>
                  <a:tcPr marL="0" marR="0" marT="0" marB="0" anchor="ctr"/>
                </a:tc>
              </a:tr>
              <a:tr h="292462">
                <a:tc>
                  <a:txBody>
                    <a:bodyPr/>
                    <a:lstStyle/>
                    <a:p>
                      <a:pPr>
                        <a:lnSpc>
                          <a:spcPct val="100000"/>
                        </a:lnSpc>
                      </a:pPr>
                      <a:r>
                        <a:rPr lang="id-ID" sz="1400" dirty="0" smtClean="0"/>
                        <a:t>VI</a:t>
                      </a:r>
                      <a:endParaRPr lang="en-US" sz="1400" dirty="0"/>
                    </a:p>
                  </a:txBody>
                  <a:tcPr marL="88520" marR="88520"/>
                </a:tc>
                <a:tc>
                  <a:txBody>
                    <a:bodyPr/>
                    <a:lstStyle/>
                    <a:p>
                      <a:pPr>
                        <a:lnSpc>
                          <a:spcPct val="100000"/>
                        </a:lnSpc>
                      </a:pPr>
                      <a:r>
                        <a:rPr lang="en-US" sz="1400" kern="1200" dirty="0" smtClean="0">
                          <a:solidFill>
                            <a:schemeClr val="dk1"/>
                          </a:solidFill>
                          <a:latin typeface="+mn-lt"/>
                          <a:ea typeface="+mn-ea"/>
                          <a:cs typeface="+mn-cs"/>
                        </a:rPr>
                        <a:t>Syntax</a:t>
                      </a:r>
                      <a:endParaRPr lang="en-US" sz="1400" dirty="0"/>
                    </a:p>
                  </a:txBody>
                  <a:tcPr marL="88520" marR="88520"/>
                </a:tc>
                <a:tc>
                  <a:txBody>
                    <a:bodyPr/>
                    <a:lstStyle/>
                    <a:p>
                      <a:pPr marL="36830">
                        <a:lnSpc>
                          <a:spcPct val="100000"/>
                        </a:lnSpc>
                        <a:spcAft>
                          <a:spcPts val="0"/>
                        </a:spcAft>
                      </a:pPr>
                      <a:r>
                        <a:rPr lang="en-US" sz="1400" dirty="0">
                          <a:latin typeface="Times New Roman"/>
                          <a:ea typeface="Times New Roman"/>
                        </a:rPr>
                        <a:t>Introduction to syntax</a:t>
                      </a:r>
                    </a:p>
                  </a:txBody>
                  <a:tcPr marL="0" marR="0" marT="0" marB="0" anchor="ctr"/>
                </a:tc>
              </a:tr>
              <a:tr h="292462">
                <a:tc>
                  <a:txBody>
                    <a:bodyPr/>
                    <a:lstStyle/>
                    <a:p>
                      <a:pPr>
                        <a:lnSpc>
                          <a:spcPct val="100000"/>
                        </a:lnSpc>
                      </a:pPr>
                      <a:r>
                        <a:rPr lang="id-ID" sz="1400" dirty="0" smtClean="0"/>
                        <a:t>VII</a:t>
                      </a:r>
                      <a:endParaRPr lang="en-US" sz="1400" dirty="0"/>
                    </a:p>
                  </a:txBody>
                  <a:tcPr marL="88520" marR="88520"/>
                </a:tc>
                <a:tc gridSpan="2">
                  <a:txBody>
                    <a:bodyPr/>
                    <a:lstStyle/>
                    <a:p>
                      <a:pPr algn="ctr">
                        <a:lnSpc>
                          <a:spcPct val="100000"/>
                        </a:lnSpc>
                      </a:pPr>
                      <a:r>
                        <a:rPr lang="id-ID" sz="1400" b="1" dirty="0" smtClean="0"/>
                        <a:t>Middle</a:t>
                      </a:r>
                      <a:r>
                        <a:rPr lang="id-ID" sz="1400" b="1" baseline="0" dirty="0" smtClean="0"/>
                        <a:t> Test</a:t>
                      </a:r>
                      <a:endParaRPr lang="en-US" sz="1400" b="1" dirty="0"/>
                    </a:p>
                  </a:txBody>
                  <a:tcPr marL="88520" marR="88520"/>
                </a:tc>
                <a:tc hMerge="1">
                  <a:txBody>
                    <a:bodyPr/>
                    <a:lstStyle/>
                    <a:p>
                      <a:pPr>
                        <a:lnSpc>
                          <a:spcPct val="100000"/>
                        </a:lnSpc>
                      </a:pPr>
                      <a:endParaRPr lang="en-US" sz="1400" dirty="0"/>
                    </a:p>
                  </a:txBody>
                  <a:tcPr marL="0" marR="0" marT="0" marB="0"/>
                </a:tc>
              </a:tr>
              <a:tr h="292462">
                <a:tc>
                  <a:txBody>
                    <a:bodyPr/>
                    <a:lstStyle/>
                    <a:p>
                      <a:pPr>
                        <a:lnSpc>
                          <a:spcPct val="100000"/>
                        </a:lnSpc>
                      </a:pPr>
                      <a:r>
                        <a:rPr lang="id-ID" sz="1400" dirty="0" smtClean="0"/>
                        <a:t>VIII</a:t>
                      </a:r>
                      <a:endParaRPr lang="en-US" sz="1400" dirty="0"/>
                    </a:p>
                  </a:txBody>
                  <a:tcPr marL="88520" marR="88520"/>
                </a:tc>
                <a:tc>
                  <a:txBody>
                    <a:bodyPr/>
                    <a:lstStyle/>
                    <a:p>
                      <a:pPr>
                        <a:lnSpc>
                          <a:spcPct val="100000"/>
                        </a:lnSpc>
                      </a:pPr>
                      <a:r>
                        <a:rPr lang="en-US" sz="1400" kern="1200" dirty="0" smtClean="0">
                          <a:solidFill>
                            <a:schemeClr val="dk1"/>
                          </a:solidFill>
                          <a:latin typeface="+mn-lt"/>
                          <a:ea typeface="+mn-ea"/>
                          <a:cs typeface="+mn-cs"/>
                        </a:rPr>
                        <a:t>Semantics</a:t>
                      </a:r>
                      <a:endParaRPr lang="en-US" sz="1400" dirty="0"/>
                    </a:p>
                  </a:txBody>
                  <a:tcPr marL="88520" marR="88520"/>
                </a:tc>
                <a:tc>
                  <a:txBody>
                    <a:bodyPr/>
                    <a:lstStyle/>
                    <a:p>
                      <a:pPr marL="36830">
                        <a:lnSpc>
                          <a:spcPct val="100000"/>
                        </a:lnSpc>
                        <a:spcAft>
                          <a:spcPts val="0"/>
                        </a:spcAft>
                      </a:pPr>
                      <a:r>
                        <a:rPr lang="en-US" sz="1400" dirty="0">
                          <a:latin typeface="Times New Roman"/>
                          <a:ea typeface="Times New Roman"/>
                        </a:rPr>
                        <a:t>Introduction to semantics</a:t>
                      </a:r>
                    </a:p>
                  </a:txBody>
                  <a:tcPr marL="0" marR="0" marT="0" marB="0"/>
                </a:tc>
              </a:tr>
              <a:tr h="292462">
                <a:tc>
                  <a:txBody>
                    <a:bodyPr/>
                    <a:lstStyle/>
                    <a:p>
                      <a:pPr>
                        <a:lnSpc>
                          <a:spcPct val="100000"/>
                        </a:lnSpc>
                      </a:pPr>
                      <a:r>
                        <a:rPr lang="id-ID" sz="1400" dirty="0" smtClean="0"/>
                        <a:t>IX</a:t>
                      </a:r>
                      <a:endParaRPr lang="en-US" sz="1400" dirty="0"/>
                    </a:p>
                  </a:txBody>
                  <a:tcPr marL="88520" marR="88520"/>
                </a:tc>
                <a:tc>
                  <a:txBody>
                    <a:bodyPr/>
                    <a:lstStyle/>
                    <a:p>
                      <a:pPr>
                        <a:lnSpc>
                          <a:spcPct val="100000"/>
                        </a:lnSpc>
                      </a:pPr>
                      <a:r>
                        <a:rPr lang="en-US" sz="1400" kern="1200" dirty="0" smtClean="0">
                          <a:solidFill>
                            <a:schemeClr val="dk1"/>
                          </a:solidFill>
                          <a:latin typeface="+mn-lt"/>
                          <a:ea typeface="+mn-ea"/>
                          <a:cs typeface="+mn-cs"/>
                        </a:rPr>
                        <a:t>Pragmatics</a:t>
                      </a:r>
                      <a:endParaRPr lang="en-US" sz="1400" dirty="0"/>
                    </a:p>
                  </a:txBody>
                  <a:tcPr marL="88520" marR="88520"/>
                </a:tc>
                <a:tc>
                  <a:txBody>
                    <a:bodyPr/>
                    <a:lstStyle/>
                    <a:p>
                      <a:pPr marL="36830">
                        <a:lnSpc>
                          <a:spcPct val="100000"/>
                        </a:lnSpc>
                        <a:spcAft>
                          <a:spcPts val="0"/>
                        </a:spcAft>
                      </a:pPr>
                      <a:r>
                        <a:rPr lang="en-US" sz="1400" dirty="0">
                          <a:latin typeface="Times New Roman"/>
                          <a:ea typeface="Times New Roman"/>
                        </a:rPr>
                        <a:t>Introduction to pragmatics</a:t>
                      </a:r>
                    </a:p>
                  </a:txBody>
                  <a:tcPr marL="0" marR="0" marT="0" marB="0" anchor="ctr"/>
                </a:tc>
              </a:tr>
              <a:tr h="409447">
                <a:tc>
                  <a:txBody>
                    <a:bodyPr/>
                    <a:lstStyle/>
                    <a:p>
                      <a:pPr>
                        <a:lnSpc>
                          <a:spcPct val="100000"/>
                        </a:lnSpc>
                      </a:pPr>
                      <a:r>
                        <a:rPr lang="id-ID" sz="1400" dirty="0" smtClean="0"/>
                        <a:t>X</a:t>
                      </a:r>
                      <a:endParaRPr lang="en-US" sz="1400" dirty="0"/>
                    </a:p>
                  </a:txBody>
                  <a:tcPr marL="88520" marR="88520"/>
                </a:tc>
                <a:tc>
                  <a:txBody>
                    <a:bodyPr/>
                    <a:lstStyle/>
                    <a:p>
                      <a:pPr marL="36830">
                        <a:lnSpc>
                          <a:spcPct val="100000"/>
                        </a:lnSpc>
                        <a:spcAft>
                          <a:spcPts val="0"/>
                        </a:spcAft>
                      </a:pPr>
                      <a:r>
                        <a:rPr lang="en-US" sz="1400" dirty="0">
                          <a:latin typeface="Times New Roman"/>
                          <a:ea typeface="Times New Roman"/>
                        </a:rPr>
                        <a:t>Historical-Comparative </a:t>
                      </a:r>
                      <a:r>
                        <a:rPr lang="en-US" sz="1400" dirty="0" smtClean="0">
                          <a:latin typeface="Times New Roman"/>
                          <a:ea typeface="Times New Roman"/>
                        </a:rPr>
                        <a:t>Linguistics</a:t>
                      </a:r>
                      <a:r>
                        <a:rPr lang="id-ID" sz="1400" dirty="0" smtClean="0">
                          <a:latin typeface="Times New Roman"/>
                          <a:ea typeface="Times New Roman"/>
                        </a:rPr>
                        <a:t> and</a:t>
                      </a:r>
                      <a:r>
                        <a:rPr lang="id-ID" sz="1400" baseline="0" dirty="0" smtClean="0">
                          <a:latin typeface="Times New Roman"/>
                          <a:ea typeface="Times New Roman"/>
                        </a:rPr>
                        <a:t> Language Change</a:t>
                      </a:r>
                      <a:endParaRPr lang="en-US" sz="1400" dirty="0">
                        <a:latin typeface="Times New Roman"/>
                        <a:ea typeface="Times New Roman"/>
                      </a:endParaRPr>
                    </a:p>
                  </a:txBody>
                  <a:tcPr marL="0" marR="0" marT="0" marB="0"/>
                </a:tc>
                <a:tc>
                  <a:txBody>
                    <a:bodyPr/>
                    <a:lstStyle/>
                    <a:p>
                      <a:pPr marR="274320">
                        <a:lnSpc>
                          <a:spcPct val="100000"/>
                        </a:lnSpc>
                        <a:spcAft>
                          <a:spcPts val="0"/>
                        </a:spcAft>
                      </a:pPr>
                      <a:r>
                        <a:rPr lang="en-US" sz="1400" dirty="0">
                          <a:latin typeface="Times New Roman"/>
                          <a:ea typeface="Times New Roman"/>
                        </a:rPr>
                        <a:t>How language </a:t>
                      </a:r>
                      <a:r>
                        <a:rPr lang="id-ID" sz="1400" dirty="0" smtClean="0">
                          <a:latin typeface="Times New Roman"/>
                          <a:ea typeface="Times New Roman"/>
                        </a:rPr>
                        <a:t>has </a:t>
                      </a:r>
                      <a:r>
                        <a:rPr lang="en-US" sz="1400" dirty="0" smtClean="0">
                          <a:latin typeface="Times New Roman"/>
                          <a:ea typeface="Times New Roman"/>
                        </a:rPr>
                        <a:t>change</a:t>
                      </a:r>
                      <a:r>
                        <a:rPr lang="id-ID" sz="1400" dirty="0" smtClean="0">
                          <a:latin typeface="Times New Roman"/>
                          <a:ea typeface="Times New Roman"/>
                        </a:rPr>
                        <a:t>d over time</a:t>
                      </a:r>
                      <a:endParaRPr lang="en-US" sz="1400" dirty="0">
                        <a:latin typeface="Times New Roman"/>
                        <a:ea typeface="Times New Roman"/>
                      </a:endParaRPr>
                    </a:p>
                  </a:txBody>
                  <a:tcPr marL="0" marR="0" marT="0" marB="0" anchor="ctr"/>
                </a:tc>
              </a:tr>
              <a:tr h="409292">
                <a:tc>
                  <a:txBody>
                    <a:bodyPr/>
                    <a:lstStyle/>
                    <a:p>
                      <a:pPr>
                        <a:lnSpc>
                          <a:spcPct val="100000"/>
                        </a:lnSpc>
                      </a:pPr>
                      <a:r>
                        <a:rPr lang="id-ID" sz="1400" dirty="0" smtClean="0"/>
                        <a:t>XI</a:t>
                      </a:r>
                      <a:endParaRPr lang="en-US" sz="1400" dirty="0"/>
                    </a:p>
                  </a:txBody>
                  <a:tcPr marL="88520" marR="88520"/>
                </a:tc>
                <a:tc>
                  <a:txBody>
                    <a:bodyPr/>
                    <a:lstStyle/>
                    <a:p>
                      <a:pPr marR="502920">
                        <a:lnSpc>
                          <a:spcPct val="100000"/>
                        </a:lnSpc>
                        <a:spcAft>
                          <a:spcPts val="0"/>
                        </a:spcAft>
                      </a:pPr>
                      <a:r>
                        <a:rPr lang="en-US" sz="1400" dirty="0">
                          <a:latin typeface="Times New Roman"/>
                          <a:ea typeface="Times New Roman"/>
                        </a:rPr>
                        <a:t>Ferdinand de Saussure: Father of Linguistics</a:t>
                      </a:r>
                    </a:p>
                  </a:txBody>
                  <a:tcPr marL="0" marR="0" marT="0" marB="0" anchor="ctr"/>
                </a:tc>
                <a:tc>
                  <a:txBody>
                    <a:bodyPr/>
                    <a:lstStyle/>
                    <a:p>
                      <a:pPr marL="36830">
                        <a:lnSpc>
                          <a:spcPct val="100000"/>
                        </a:lnSpc>
                        <a:spcAft>
                          <a:spcPts val="0"/>
                        </a:spcAft>
                      </a:pPr>
                      <a:r>
                        <a:rPr lang="en-US" sz="1400" i="1" dirty="0">
                          <a:latin typeface="Times New Roman"/>
                          <a:ea typeface="Times New Roman"/>
                        </a:rPr>
                        <a:t>Langue, parole and </a:t>
                      </a:r>
                      <a:r>
                        <a:rPr lang="en-US" sz="1400" i="1" dirty="0" err="1">
                          <a:latin typeface="Times New Roman"/>
                          <a:ea typeface="Times New Roman"/>
                        </a:rPr>
                        <a:t>langage</a:t>
                      </a:r>
                      <a:endParaRPr lang="en-US" sz="1400" i="1" dirty="0">
                        <a:latin typeface="Times New Roman"/>
                        <a:ea typeface="Times New Roman"/>
                      </a:endParaRPr>
                    </a:p>
                  </a:txBody>
                  <a:tcPr marL="0" marR="0" marT="0" marB="0"/>
                </a:tc>
              </a:tr>
              <a:tr h="292462">
                <a:tc>
                  <a:txBody>
                    <a:bodyPr/>
                    <a:lstStyle/>
                    <a:p>
                      <a:pPr>
                        <a:lnSpc>
                          <a:spcPct val="100000"/>
                        </a:lnSpc>
                      </a:pPr>
                      <a:r>
                        <a:rPr lang="id-ID" sz="1400" dirty="0" smtClean="0"/>
                        <a:t>XII</a:t>
                      </a:r>
                      <a:endParaRPr lang="en-US" sz="1400" dirty="0"/>
                    </a:p>
                  </a:txBody>
                  <a:tcPr marL="88520" marR="88520"/>
                </a:tc>
                <a:tc>
                  <a:txBody>
                    <a:bodyPr/>
                    <a:lstStyle/>
                    <a:p>
                      <a:pPr marL="36830">
                        <a:lnSpc>
                          <a:spcPct val="100000"/>
                        </a:lnSpc>
                        <a:spcAft>
                          <a:spcPts val="0"/>
                        </a:spcAft>
                      </a:pPr>
                      <a:r>
                        <a:rPr lang="en-US" sz="1400" dirty="0">
                          <a:latin typeface="Times New Roman"/>
                          <a:ea typeface="Times New Roman"/>
                        </a:rPr>
                        <a:t>Transformational Grammar</a:t>
                      </a:r>
                    </a:p>
                  </a:txBody>
                  <a:tcPr marL="0" marR="0" marT="0" marB="0"/>
                </a:tc>
                <a:tc>
                  <a:txBody>
                    <a:bodyPr/>
                    <a:lstStyle/>
                    <a:p>
                      <a:pPr marL="36830">
                        <a:lnSpc>
                          <a:spcPct val="100000"/>
                        </a:lnSpc>
                        <a:spcAft>
                          <a:spcPts val="0"/>
                        </a:spcAft>
                      </a:pPr>
                      <a:r>
                        <a:rPr lang="en-US" sz="1400" dirty="0">
                          <a:latin typeface="Times New Roman"/>
                          <a:ea typeface="Times New Roman"/>
                        </a:rPr>
                        <a:t>Deep and Surface Structure</a:t>
                      </a:r>
                    </a:p>
                  </a:txBody>
                  <a:tcPr marL="0" marR="0" marT="0" marB="0" anchor="ctr"/>
                </a:tc>
              </a:tr>
              <a:tr h="613939">
                <a:tc>
                  <a:txBody>
                    <a:bodyPr/>
                    <a:lstStyle/>
                    <a:p>
                      <a:pPr>
                        <a:lnSpc>
                          <a:spcPct val="100000"/>
                        </a:lnSpc>
                      </a:pPr>
                      <a:r>
                        <a:rPr lang="id-ID" sz="1400" dirty="0" smtClean="0"/>
                        <a:t>XII</a:t>
                      </a:r>
                      <a:endParaRPr lang="en-US" sz="1400" dirty="0"/>
                    </a:p>
                  </a:txBody>
                  <a:tcPr marL="88520" marR="88520"/>
                </a:tc>
                <a:tc>
                  <a:txBody>
                    <a:bodyPr/>
                    <a:lstStyle/>
                    <a:p>
                      <a:pPr marL="36830">
                        <a:lnSpc>
                          <a:spcPct val="100000"/>
                        </a:lnSpc>
                        <a:spcAft>
                          <a:spcPts val="0"/>
                        </a:spcAft>
                      </a:pPr>
                      <a:r>
                        <a:rPr lang="en-US" sz="1400" dirty="0">
                          <a:latin typeface="Times New Roman"/>
                          <a:ea typeface="Times New Roman"/>
                        </a:rPr>
                        <a:t>Sociolinguistics</a:t>
                      </a:r>
                    </a:p>
                  </a:txBody>
                  <a:tcPr marL="0" marR="0" marT="0" marB="0"/>
                </a:tc>
                <a:tc>
                  <a:txBody>
                    <a:bodyPr/>
                    <a:lstStyle/>
                    <a:p>
                      <a:pPr marR="228600">
                        <a:lnSpc>
                          <a:spcPct val="100000"/>
                        </a:lnSpc>
                        <a:spcAft>
                          <a:spcPts val="0"/>
                        </a:spcAft>
                      </a:pPr>
                      <a:r>
                        <a:rPr lang="en-US" sz="1400" dirty="0">
                          <a:latin typeface="Times New Roman"/>
                          <a:ea typeface="Times New Roman"/>
                        </a:rPr>
                        <a:t>Social factors, dialects, language in contact, language and education, and language in use</a:t>
                      </a:r>
                    </a:p>
                  </a:txBody>
                  <a:tcPr marL="0" marR="0" marT="0" marB="0" anchor="ctr"/>
                </a:tc>
              </a:tr>
              <a:tr h="409447">
                <a:tc>
                  <a:txBody>
                    <a:bodyPr/>
                    <a:lstStyle/>
                    <a:p>
                      <a:pPr>
                        <a:lnSpc>
                          <a:spcPct val="100000"/>
                        </a:lnSpc>
                      </a:pPr>
                      <a:r>
                        <a:rPr lang="id-ID" sz="1400" dirty="0" smtClean="0"/>
                        <a:t>XIV</a:t>
                      </a:r>
                      <a:endParaRPr lang="en-US" sz="1400" dirty="0"/>
                    </a:p>
                  </a:txBody>
                  <a:tcPr marL="88520" marR="88520"/>
                </a:tc>
                <a:tc>
                  <a:txBody>
                    <a:bodyPr/>
                    <a:lstStyle/>
                    <a:p>
                      <a:r>
                        <a:rPr lang="id-ID" sz="1400" dirty="0" smtClean="0"/>
                        <a:t>Language Acquisition </a:t>
                      </a:r>
                      <a:endParaRPr lang="id-ID" sz="1400" dirty="0"/>
                    </a:p>
                  </a:txBody>
                  <a:tcPr marL="88520" marR="88520"/>
                </a:tc>
                <a:tc>
                  <a:txBody>
                    <a:bodyPr/>
                    <a:lstStyle/>
                    <a:p>
                      <a:r>
                        <a:rPr lang="id-ID" sz="1400" dirty="0" smtClean="0"/>
                        <a:t>Language sphere</a:t>
                      </a:r>
                      <a:r>
                        <a:rPr lang="id-ID" sz="1400" baseline="0" dirty="0" smtClean="0"/>
                        <a:t> in children lives and role of linguistic environment</a:t>
                      </a:r>
                      <a:endParaRPr lang="id-ID" sz="1400" dirty="0"/>
                    </a:p>
                  </a:txBody>
                  <a:tcPr marL="0" marR="0" marT="0" marB="0" anchor="ctr"/>
                </a:tc>
              </a:tr>
              <a:tr h="409447">
                <a:tc>
                  <a:txBody>
                    <a:bodyPr/>
                    <a:lstStyle/>
                    <a:p>
                      <a:pPr>
                        <a:lnSpc>
                          <a:spcPct val="100000"/>
                        </a:lnSpc>
                      </a:pPr>
                      <a:r>
                        <a:rPr lang="id-ID" sz="1400" dirty="0" smtClean="0"/>
                        <a:t>XV</a:t>
                      </a:r>
                      <a:endParaRPr lang="en-US" sz="1400" dirty="0"/>
                    </a:p>
                  </a:txBody>
                  <a:tcPr marL="88520" marR="88520"/>
                </a:tc>
                <a:tc>
                  <a:txBody>
                    <a:bodyPr/>
                    <a:lstStyle/>
                    <a:p>
                      <a:pPr>
                        <a:lnSpc>
                          <a:spcPct val="100000"/>
                        </a:lnSpc>
                      </a:pPr>
                      <a:r>
                        <a:rPr lang="en-US" sz="1400" kern="1200" dirty="0" smtClean="0">
                          <a:solidFill>
                            <a:schemeClr val="dk1"/>
                          </a:solidFill>
                          <a:latin typeface="+mn-lt"/>
                          <a:ea typeface="+mn-ea"/>
                          <a:cs typeface="+mn-cs"/>
                        </a:rPr>
                        <a:t>Psycholinguistics</a:t>
                      </a:r>
                      <a:endParaRPr lang="en-US" sz="1400" dirty="0"/>
                    </a:p>
                  </a:txBody>
                  <a:tcPr marL="88520" marR="88520"/>
                </a:tc>
                <a:tc>
                  <a:txBody>
                    <a:bodyPr/>
                    <a:lstStyle/>
                    <a:p>
                      <a:pPr marR="228600">
                        <a:lnSpc>
                          <a:spcPct val="100000"/>
                        </a:lnSpc>
                        <a:spcAft>
                          <a:spcPts val="0"/>
                        </a:spcAft>
                      </a:pPr>
                      <a:r>
                        <a:rPr lang="en-US" sz="1400" dirty="0">
                          <a:latin typeface="Times New Roman"/>
                          <a:ea typeface="Times New Roman"/>
                        </a:rPr>
                        <a:t>The history of psycholinguistics, and language acquisition</a:t>
                      </a:r>
                    </a:p>
                  </a:txBody>
                  <a:tcPr marL="0" marR="0" marT="0" marB="0" anchor="ctr"/>
                </a:tc>
              </a:tr>
              <a:tr h="292462">
                <a:tc>
                  <a:txBody>
                    <a:bodyPr/>
                    <a:lstStyle/>
                    <a:p>
                      <a:pPr>
                        <a:lnSpc>
                          <a:spcPct val="100000"/>
                        </a:lnSpc>
                      </a:pPr>
                      <a:r>
                        <a:rPr lang="id-ID" sz="1400" dirty="0" smtClean="0"/>
                        <a:t>XVI</a:t>
                      </a:r>
                      <a:endParaRPr lang="en-US" sz="1400" dirty="0"/>
                    </a:p>
                  </a:txBody>
                  <a:tcPr marL="88520" marR="88520"/>
                </a:tc>
                <a:tc gridSpan="2">
                  <a:txBody>
                    <a:bodyPr/>
                    <a:lstStyle/>
                    <a:p>
                      <a:pPr algn="ctr">
                        <a:lnSpc>
                          <a:spcPct val="100000"/>
                        </a:lnSpc>
                      </a:pPr>
                      <a:r>
                        <a:rPr lang="id-ID" sz="1400" b="1" dirty="0" smtClean="0"/>
                        <a:t>Final Test</a:t>
                      </a:r>
                      <a:endParaRPr lang="en-US" sz="1400" b="1" dirty="0"/>
                    </a:p>
                  </a:txBody>
                  <a:tcPr marL="88520" marR="88520"/>
                </a:tc>
                <a:tc hMerge="1">
                  <a:txBody>
                    <a:bodyPr/>
                    <a:lstStyle/>
                    <a:p>
                      <a:pPr>
                        <a:lnSpc>
                          <a:spcPct val="100000"/>
                        </a:lnSpc>
                      </a:pPr>
                      <a:endParaRPr lang="en-US" sz="1400" dirty="0"/>
                    </a:p>
                  </a:txBody>
                  <a:tcPr marL="88520" marR="8852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714380"/>
          </a:xfrm>
        </p:spPr>
        <p:txBody>
          <a:bodyPr>
            <a:normAutofit/>
          </a:bodyPr>
          <a:lstStyle/>
          <a:p>
            <a:pPr algn="ctr"/>
            <a:r>
              <a:rPr lang="en-US" sz="3200" b="1" dirty="0"/>
              <a:t>COURSE </a:t>
            </a:r>
            <a:r>
              <a:rPr lang="en-US" sz="3200" b="1" dirty="0" smtClean="0"/>
              <a:t>RESOURCES</a:t>
            </a:r>
            <a:endParaRPr lang="en-US" sz="3200" dirty="0"/>
          </a:p>
        </p:txBody>
      </p:sp>
      <p:sp>
        <p:nvSpPr>
          <p:cNvPr id="3" name="Content Placeholder 2"/>
          <p:cNvSpPr>
            <a:spLocks noGrp="1"/>
          </p:cNvSpPr>
          <p:nvPr>
            <p:ph idx="1"/>
          </p:nvPr>
        </p:nvSpPr>
        <p:spPr>
          <a:xfrm>
            <a:off x="428596" y="1071546"/>
            <a:ext cx="8258204" cy="5502990"/>
          </a:xfrm>
        </p:spPr>
        <p:txBody>
          <a:bodyPr>
            <a:normAutofit lnSpcReduction="10000"/>
          </a:bodyPr>
          <a:lstStyle/>
          <a:p>
            <a:pPr lvl="0" algn="just"/>
            <a:r>
              <a:rPr lang="en-US" b="1" dirty="0" err="1"/>
              <a:t>Dinneen</a:t>
            </a:r>
            <a:r>
              <a:rPr lang="en-US" dirty="0"/>
              <a:t>, S.J, Francis P. 1967. </a:t>
            </a:r>
            <a:r>
              <a:rPr lang="en-US" i="1" dirty="0"/>
              <a:t>An Introduction to General Linguistics. </a:t>
            </a:r>
            <a:r>
              <a:rPr lang="en-US" dirty="0"/>
              <a:t>Washington: Georgetown University Press.</a:t>
            </a:r>
          </a:p>
          <a:p>
            <a:pPr lvl="0" algn="just"/>
            <a:r>
              <a:rPr lang="en-US" b="1" dirty="0" err="1"/>
              <a:t>Fromkin</a:t>
            </a:r>
            <a:r>
              <a:rPr lang="en-US" dirty="0"/>
              <a:t>. 2003. </a:t>
            </a:r>
            <a:r>
              <a:rPr lang="en-US" i="1" dirty="0"/>
              <a:t>Introduction to Language.</a:t>
            </a:r>
            <a:endParaRPr lang="en-US" dirty="0"/>
          </a:p>
          <a:p>
            <a:pPr lvl="0" algn="just"/>
            <a:r>
              <a:rPr lang="en-US" dirty="0"/>
              <a:t>Robins, R.H. 1964. </a:t>
            </a:r>
            <a:r>
              <a:rPr lang="en-US" i="1" dirty="0"/>
              <a:t>General Linguistics an Introductory Survey. </a:t>
            </a:r>
            <a:r>
              <a:rPr lang="en-US" dirty="0"/>
              <a:t>London: Longman.</a:t>
            </a:r>
          </a:p>
          <a:p>
            <a:pPr lvl="0" algn="just"/>
            <a:r>
              <a:rPr lang="en-US" b="1" dirty="0" err="1"/>
              <a:t>Wardhaugh</a:t>
            </a:r>
            <a:r>
              <a:rPr lang="en-US" dirty="0"/>
              <a:t>, Ronald. 1977. </a:t>
            </a:r>
            <a:r>
              <a:rPr lang="en-US" i="1" dirty="0"/>
              <a:t>Introduction to Linguistics. </a:t>
            </a:r>
            <a:r>
              <a:rPr lang="en-US" dirty="0"/>
              <a:t>New York: McGraw-Hill Book Company</a:t>
            </a:r>
            <a:r>
              <a:rPr lang="en-US" dirty="0" smtClean="0"/>
              <a:t>.</a:t>
            </a:r>
            <a:endParaRPr lang="id-ID" dirty="0" smtClean="0"/>
          </a:p>
          <a:p>
            <a:pPr lvl="0" algn="just"/>
            <a:r>
              <a:rPr lang="id-ID" b="1" dirty="0" smtClean="0"/>
              <a:t>Finch</a:t>
            </a:r>
            <a:r>
              <a:rPr lang="id-ID" dirty="0" smtClean="0"/>
              <a:t>, Geoffrey. 2003. How to Study Linguistics. New York: Palgrave Macmillan. </a:t>
            </a:r>
            <a:endParaRPr lang="en-US" dirty="0"/>
          </a:p>
          <a:p>
            <a:pPr algn="just"/>
            <a:r>
              <a:rPr lang="en-US" dirty="0" smtClean="0"/>
              <a:t>Some </a:t>
            </a:r>
            <a:r>
              <a:rPr lang="en-US" dirty="0"/>
              <a:t>articles from internet. (Remember! mention the sources clearly)</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332</TotalTime>
  <Words>526</Words>
  <Application>Microsoft Office PowerPoint</Application>
  <PresentationFormat>On-screen Show (4:3)</PresentationFormat>
  <Paragraphs>86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UNIVERSITAS MUHAMMADIYAH METRO PROGRAM STUDI PENDIDIKAN BAHASA INGGRIS  TAHUN AKADEMIK 2016/2017</vt:lpstr>
      <vt:lpstr>OUTLINE COURSE  OF INTRODUCTION TO LINGUISTICS</vt:lpstr>
      <vt:lpstr>COURSE DESCRIPTION</vt:lpstr>
      <vt:lpstr>COURSE OUTCOME</vt:lpstr>
      <vt:lpstr>COURSE POLICIES</vt:lpstr>
      <vt:lpstr>GRANITE STATE UNIVERSITY STANDARD GRADING SCALE </vt:lpstr>
      <vt:lpstr>Course Materials</vt:lpstr>
      <vt:lpstr>COURSE RESOURCES</vt:lpstr>
    </vt:vector>
  </TitlesOfParts>
  <Company>NHCT 090810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UNIVERSITAS MUHAMMADIYAH  METRO</dc:title>
  <dc:creator>Windows XP</dc:creator>
  <cp:lastModifiedBy>HP</cp:lastModifiedBy>
  <cp:revision>26</cp:revision>
  <dcterms:created xsi:type="dcterms:W3CDTF">2013-09-08T15:12:05Z</dcterms:created>
  <dcterms:modified xsi:type="dcterms:W3CDTF">2017-03-01T02:38:04Z</dcterms:modified>
</cp:coreProperties>
</file>