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E8C22E0-DC31-4455-A19F-BCF4B316C503}" type="datetimeFigureOut">
              <a:rPr lang="en-US" smtClean="0"/>
              <a:pPr/>
              <a:t>10/6/2015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F616AE3-D036-4784-909F-4E25B70E56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/>
          <a:lstStyle/>
          <a:p>
            <a:r>
              <a:rPr lang="id-ID" dirty="0" smtClean="0"/>
              <a:t>WHAT IS WORD?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071678"/>
            <a:ext cx="7715304" cy="4000528"/>
          </a:xfrm>
        </p:spPr>
        <p:txBody>
          <a:bodyPr>
            <a:normAutofit/>
          </a:bodyPr>
          <a:lstStyle/>
          <a:p>
            <a:r>
              <a:rPr lang="id-ID" dirty="0" smtClean="0"/>
              <a:t>THE LEXEME</a:t>
            </a:r>
          </a:p>
          <a:p>
            <a:r>
              <a:rPr lang="id-ID" dirty="0" smtClean="0"/>
              <a:t>WORD-FORM</a:t>
            </a:r>
          </a:p>
          <a:p>
            <a:r>
              <a:rPr lang="id-ID" dirty="0" smtClean="0"/>
              <a:t>GRAMMATICAL WORD</a:t>
            </a:r>
          </a:p>
          <a:p>
            <a:r>
              <a:rPr lang="id-ID" dirty="0" smtClean="0"/>
              <a:t>MORPHEME</a:t>
            </a:r>
          </a:p>
          <a:p>
            <a:r>
              <a:rPr lang="id-ID" dirty="0" smtClean="0"/>
              <a:t>MORPH </a:t>
            </a:r>
          </a:p>
          <a:p>
            <a:r>
              <a:rPr lang="id-ID" dirty="0" smtClean="0"/>
              <a:t>ALLOMORPH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Term </a:t>
            </a:r>
            <a:r>
              <a:rPr lang="en-US" dirty="0"/>
              <a:t>used intuitively in everyday language for a basic element of </a:t>
            </a:r>
            <a:r>
              <a:rPr lang="en-US" dirty="0" smtClean="0"/>
              <a:t>language</a:t>
            </a:r>
            <a:r>
              <a:rPr lang="id-ID" dirty="0" smtClean="0"/>
              <a:t>.</a:t>
            </a:r>
          </a:p>
          <a:p>
            <a:r>
              <a:rPr lang="en-US" dirty="0" smtClean="0"/>
              <a:t>a single unit of language which has meaning and can be spoken or written</a:t>
            </a:r>
            <a:r>
              <a:rPr lang="id-ID" dirty="0" smtClean="0"/>
              <a:t>. </a:t>
            </a:r>
          </a:p>
          <a:p>
            <a:endParaRPr lang="id-ID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WHAT IS WORD?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/>
              <a:t>(a) phonetic-phonological </a:t>
            </a:r>
            <a:r>
              <a:rPr lang="en-US" dirty="0" smtClean="0"/>
              <a:t>level:</a:t>
            </a:r>
            <a:r>
              <a:rPr lang="id-ID" dirty="0" smtClean="0"/>
              <a:t> </a:t>
            </a:r>
            <a:r>
              <a:rPr lang="en-US" dirty="0" smtClean="0"/>
              <a:t>words </a:t>
            </a:r>
            <a:r>
              <a:rPr lang="en-US" dirty="0"/>
              <a:t>are the smallest segments of sound that can be theoretically isolated by </a:t>
            </a:r>
            <a:r>
              <a:rPr lang="en-US" dirty="0" smtClean="0"/>
              <a:t>word</a:t>
            </a:r>
            <a:r>
              <a:rPr lang="id-ID" dirty="0" smtClean="0"/>
              <a:t> </a:t>
            </a:r>
            <a:r>
              <a:rPr lang="en-US" dirty="0" smtClean="0"/>
              <a:t>accent </a:t>
            </a:r>
            <a:r>
              <a:rPr lang="en-US" dirty="0"/>
              <a:t>and </a:t>
            </a:r>
            <a:r>
              <a:rPr lang="en-US" b="1" dirty="0"/>
              <a:t>boundary markers like pauses, </a:t>
            </a:r>
            <a:r>
              <a:rPr lang="en-US" b="1" dirty="0" smtClean="0"/>
              <a:t>clicks</a:t>
            </a:r>
            <a:r>
              <a:rPr lang="id-ID" b="1" dirty="0" smtClean="0"/>
              <a:t>. </a:t>
            </a:r>
          </a:p>
          <a:p>
            <a:pPr algn="just"/>
            <a:r>
              <a:rPr lang="en-US" dirty="0"/>
              <a:t>morphological level, words are characterized as the basic elements of </a:t>
            </a:r>
            <a:r>
              <a:rPr lang="en-US" dirty="0" smtClean="0"/>
              <a:t>grammatical</a:t>
            </a:r>
            <a:r>
              <a:rPr lang="id-ID" dirty="0" smtClean="0"/>
              <a:t> </a:t>
            </a:r>
            <a:r>
              <a:rPr lang="en-US" dirty="0" smtClean="0"/>
              <a:t>paradigms </a:t>
            </a:r>
            <a:r>
              <a:rPr lang="en-US" dirty="0"/>
              <a:t>like </a:t>
            </a:r>
            <a:r>
              <a:rPr lang="en-US" b="1" dirty="0"/>
              <a:t>inflection and are distinguished from </a:t>
            </a:r>
            <a:r>
              <a:rPr lang="en-US" b="1" dirty="0" smtClean="0"/>
              <a:t>the</a:t>
            </a:r>
            <a:r>
              <a:rPr lang="id-ID" b="1" dirty="0" smtClean="0"/>
              <a:t> </a:t>
            </a:r>
            <a:r>
              <a:rPr lang="en-US" b="1" dirty="0" smtClean="0"/>
              <a:t>morphologically characterized</a:t>
            </a:r>
            <a:r>
              <a:rPr lang="id-ID" b="1" dirty="0" smtClean="0"/>
              <a:t> </a:t>
            </a:r>
            <a:r>
              <a:rPr lang="en-US" b="1" dirty="0" smtClean="0"/>
              <a:t>word </a:t>
            </a:r>
            <a:r>
              <a:rPr lang="en-US" b="1" dirty="0"/>
              <a:t>forms, cf. </a:t>
            </a:r>
            <a:r>
              <a:rPr lang="en-US" b="1" i="1" dirty="0"/>
              <a:t>write </a:t>
            </a:r>
            <a:r>
              <a:rPr lang="en-US" b="1" i="1" dirty="0" err="1"/>
              <a:t>vs</a:t>
            </a:r>
            <a:r>
              <a:rPr lang="en-US" b="1" i="1" dirty="0"/>
              <a:t> writes, wrote, written;</a:t>
            </a:r>
            <a:endParaRPr lang="id-ID" b="1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id-ID" dirty="0" smtClean="0"/>
              <a:t>What </a:t>
            </a:r>
            <a:r>
              <a:rPr lang="id-ID" dirty="0" smtClean="0"/>
              <a:t>are you going </a:t>
            </a:r>
            <a:r>
              <a:rPr lang="id-ID" dirty="0" smtClean="0"/>
              <a:t>to do when you were reading a book and you found the word “</a:t>
            </a:r>
            <a:r>
              <a:rPr lang="id-ID" b="1" i="1" dirty="0" smtClean="0"/>
              <a:t>exhausted</a:t>
            </a:r>
            <a:r>
              <a:rPr lang="id-ID" dirty="0" smtClean="0"/>
              <a:t>” for the first time?</a:t>
            </a:r>
          </a:p>
          <a:p>
            <a:pPr>
              <a:buNone/>
            </a:pPr>
            <a:r>
              <a:rPr lang="id-ID" dirty="0" smtClean="0"/>
              <a:t>e.g “ I saw that man was so </a:t>
            </a:r>
            <a:r>
              <a:rPr lang="id-ID" b="1" i="1" dirty="0" smtClean="0"/>
              <a:t>exhausted</a:t>
            </a:r>
            <a:r>
              <a:rPr lang="id-ID" dirty="0" smtClean="0"/>
              <a:t>”.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Look up dictionary and check “exhaust”. This basic base of abstrack vocabulary item iscalled “lexeme”.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The lexeme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The word </a:t>
            </a:r>
            <a:r>
              <a:rPr lang="id-ID" i="1" dirty="0" smtClean="0"/>
              <a:t>see, sees, seeing, saw and seen  </a:t>
            </a:r>
            <a:r>
              <a:rPr lang="id-ID" dirty="0" smtClean="0"/>
              <a:t>as five different words which come from the same lexeme.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WORD-FORM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Noun </a:t>
            </a:r>
          </a:p>
          <a:p>
            <a:r>
              <a:rPr lang="id-ID" dirty="0" smtClean="0"/>
              <a:t>Adjective</a:t>
            </a:r>
          </a:p>
          <a:p>
            <a:r>
              <a:rPr lang="id-ID" dirty="0" smtClean="0"/>
              <a:t>Verb </a:t>
            </a:r>
          </a:p>
          <a:p>
            <a:r>
              <a:rPr lang="id-ID" dirty="0" smtClean="0"/>
              <a:t>Tense</a:t>
            </a:r>
          </a:p>
          <a:p>
            <a:r>
              <a:rPr lang="id-ID" dirty="0" smtClean="0"/>
              <a:t>Gender</a:t>
            </a:r>
          </a:p>
          <a:p>
            <a:r>
              <a:rPr lang="id-ID" dirty="0" smtClean="0"/>
              <a:t>Number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Grammatical 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Morphology is the sudy of word structure. It can be seen that many words are morphologicallly simple. </a:t>
            </a:r>
          </a:p>
          <a:p>
            <a:r>
              <a:rPr lang="id-ID" dirty="0" smtClean="0"/>
              <a:t>E.g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i="1" dirty="0" smtClean="0">
                <a:sym typeface="Wingdings" pitchFamily="2" charset="2"/>
              </a:rPr>
              <a:t>the, book, she, desk, eat, boot</a:t>
            </a:r>
            <a:r>
              <a:rPr lang="id-ID" dirty="0" smtClean="0">
                <a:sym typeface="Wingdings" pitchFamily="2" charset="2"/>
              </a:rPr>
              <a:t>.etc</a:t>
            </a:r>
          </a:p>
          <a:p>
            <a:r>
              <a:rPr lang="id-ID" dirty="0" smtClean="0">
                <a:sym typeface="Wingdings" pitchFamily="2" charset="2"/>
              </a:rPr>
              <a:t>The term morpheme is used to refer the smallest, indivisble unit which words are made up.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</a:t>
            </a:r>
            <a:r>
              <a:rPr lang="id-ID" dirty="0" smtClean="0"/>
              <a:t>orpheme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A morph is a physical form representing some morpheme in a language. </a:t>
            </a:r>
          </a:p>
          <a:p>
            <a:r>
              <a:rPr lang="id-ID" i="1" dirty="0" smtClean="0"/>
              <a:t>I parked the car.</a:t>
            </a:r>
          </a:p>
          <a:p>
            <a:r>
              <a:rPr lang="id-ID" i="1" dirty="0" smtClean="0"/>
              <a:t>She parks the car.</a:t>
            </a:r>
          </a:p>
          <a:p>
            <a:r>
              <a:rPr lang="id-ID" i="1" dirty="0" smtClean="0"/>
              <a:t>We park the car. </a:t>
            </a:r>
          </a:p>
          <a:p>
            <a:pPr>
              <a:buNone/>
            </a:pPr>
            <a:r>
              <a:rPr lang="id-ID" dirty="0" smtClean="0"/>
              <a:t>The past tense of regular verb in English spelled </a:t>
            </a:r>
            <a:r>
              <a:rPr lang="id-ID" i="1" dirty="0" smtClean="0"/>
              <a:t>–ed, </a:t>
            </a:r>
            <a:r>
              <a:rPr lang="id-ID" dirty="0" smtClean="0"/>
              <a:t>has different in sound /id/, /d/, /t/. It named different morph with same morpheme. When they grouped together, it is allomorph. </a:t>
            </a:r>
            <a:endParaRPr lang="en-US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Morph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217</TotalTime>
  <Words>317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WHAT IS WORD?</vt:lpstr>
      <vt:lpstr>WHAT IS WORD?</vt:lpstr>
      <vt:lpstr>Slide 3</vt:lpstr>
      <vt:lpstr>The lexeme</vt:lpstr>
      <vt:lpstr>WORD-FORM</vt:lpstr>
      <vt:lpstr>Grammatical Word</vt:lpstr>
      <vt:lpstr>Morpheme</vt:lpstr>
      <vt:lpstr>Morph </vt:lpstr>
    </vt:vector>
  </TitlesOfParts>
  <Company>NHCT 090810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WORD?</dc:title>
  <dc:creator>Windows XP</dc:creator>
  <cp:lastModifiedBy>Windows XP</cp:lastModifiedBy>
  <cp:revision>13</cp:revision>
  <dcterms:created xsi:type="dcterms:W3CDTF">2015-10-05T13:59:20Z</dcterms:created>
  <dcterms:modified xsi:type="dcterms:W3CDTF">2015-10-06T03:27:36Z</dcterms:modified>
</cp:coreProperties>
</file>