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C53AD-6A38-4B80-8419-F075C968E630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E57B4-C4C2-4900-802E-0C04C7D69F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BE57B4-C4C2-4900-802E-0C04C7D69FE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07D9-F8EF-4EEF-80C9-5C390130FA9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F1D2D-43F1-481F-9BE4-16358BDF8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07D9-F8EF-4EEF-80C9-5C390130FA9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F1D2D-43F1-481F-9BE4-16358BDF8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07D9-F8EF-4EEF-80C9-5C390130FA9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F1D2D-43F1-481F-9BE4-16358BDF8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07D9-F8EF-4EEF-80C9-5C390130FA9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F1D2D-43F1-481F-9BE4-16358BDF8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07D9-F8EF-4EEF-80C9-5C390130FA9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F1D2D-43F1-481F-9BE4-16358BDF8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07D9-F8EF-4EEF-80C9-5C390130FA9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F1D2D-43F1-481F-9BE4-16358BDF8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07D9-F8EF-4EEF-80C9-5C390130FA9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F1D2D-43F1-481F-9BE4-16358BDF8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07D9-F8EF-4EEF-80C9-5C390130FA9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F1D2D-43F1-481F-9BE4-16358BDF8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07D9-F8EF-4EEF-80C9-5C390130FA9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F1D2D-43F1-481F-9BE4-16358BDF8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07D9-F8EF-4EEF-80C9-5C390130FA9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F1D2D-43F1-481F-9BE4-16358BDF8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B07D9-F8EF-4EEF-80C9-5C390130FA9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F1D2D-43F1-481F-9BE4-16358BDF8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B07D9-F8EF-4EEF-80C9-5C390130FA92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F1D2D-43F1-481F-9BE4-16358BDF8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warabhaskara.com/2009/05/comparison-part-1/" TargetMode="External"/><Relationship Id="rId2" Type="http://schemas.openxmlformats.org/officeDocument/2006/relationships/hyperlink" Target="http://swarabhaskara.com/2009/05/present-perfect-tens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WRITING II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09800"/>
            <a:ext cx="7924800" cy="33528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Simple Sentence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Compound Sentence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Complex Sentence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Compound Complex Sentence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610600" cy="61722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5000" b="1" dirty="0" smtClean="0"/>
              <a:t>PENGGUNAAN WHETHER</a:t>
            </a:r>
          </a:p>
          <a:p>
            <a:pPr>
              <a:buNone/>
            </a:pPr>
            <a:endParaRPr lang="en-US" sz="5000" dirty="0" smtClean="0"/>
          </a:p>
          <a:p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Whether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 Whether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dipasangankan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OR NO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T.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OR NOT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nya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dihilangkan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maknanya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tetap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Pola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whether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A. WHETHER OR NOT + S2 + VERB +… , S1 + VERB + …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NOTE:</a:t>
            </a:r>
            <a:br>
              <a:rPr lang="en-US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Whether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ditempatkan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2. OR NOT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mengikuti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whether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diletakkan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akhir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clause,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dibilang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tadi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dihilangkan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800" b="1" i="1" dirty="0" smtClean="0">
                <a:latin typeface="Times New Roman" pitchFamily="18" charset="0"/>
                <a:cs typeface="Times New Roman" pitchFamily="18" charset="0"/>
              </a:rPr>
              <a:t>Whether or no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Adi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has done his homework, I don’t know.</a:t>
            </a:r>
            <a:br>
              <a:rPr lang="en-US" sz="3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800" b="1" i="1" dirty="0" smtClean="0">
                <a:latin typeface="Times New Roman" pitchFamily="18" charset="0"/>
                <a:cs typeface="Times New Roman" pitchFamily="18" charset="0"/>
              </a:rPr>
              <a:t>Whether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Adi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has done his homework </a:t>
            </a:r>
            <a:r>
              <a:rPr lang="en-US" sz="3800" b="1" i="1" dirty="0" smtClean="0">
                <a:latin typeface="Times New Roman" pitchFamily="18" charset="0"/>
                <a:cs typeface="Times New Roman" pitchFamily="18" charset="0"/>
              </a:rPr>
              <a:t>or no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t, I don’t know.</a:t>
            </a:r>
            <a:br>
              <a:rPr lang="en-US" sz="3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800" b="1" i="1" dirty="0" smtClean="0">
                <a:latin typeface="Times New Roman" pitchFamily="18" charset="0"/>
                <a:cs typeface="Times New Roman" pitchFamily="18" charset="0"/>
              </a:rPr>
              <a:t>Whether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Adi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has done his homework, I don’t know.</a:t>
            </a:r>
            <a:br>
              <a:rPr lang="en-US" sz="3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4. I don’t know </a:t>
            </a:r>
            <a:r>
              <a:rPr lang="en-US" sz="3800" b="1" i="1" dirty="0" smtClean="0">
                <a:latin typeface="Times New Roman" pitchFamily="18" charset="0"/>
                <a:cs typeface="Times New Roman" pitchFamily="18" charset="0"/>
              </a:rPr>
              <a:t>whether or not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Adi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has done his homework.</a:t>
            </a:r>
            <a:br>
              <a:rPr lang="en-US" sz="3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5. I don’t know </a:t>
            </a:r>
            <a:r>
              <a:rPr lang="en-US" sz="3800" b="1" i="1" dirty="0" smtClean="0">
                <a:latin typeface="Times New Roman" pitchFamily="18" charset="0"/>
                <a:cs typeface="Times New Roman" pitchFamily="18" charset="0"/>
              </a:rPr>
              <a:t>whether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Adi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has done his homework </a:t>
            </a:r>
            <a:r>
              <a:rPr lang="en-US" sz="3800" b="1" i="1" dirty="0" smtClean="0">
                <a:latin typeface="Times New Roman" pitchFamily="18" charset="0"/>
                <a:cs typeface="Times New Roman" pitchFamily="18" charset="0"/>
              </a:rPr>
              <a:t>or not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6. I don’t know </a:t>
            </a:r>
            <a:r>
              <a:rPr lang="en-US" sz="3800" b="1" i="1" dirty="0" smtClean="0">
                <a:latin typeface="Times New Roman" pitchFamily="18" charset="0"/>
                <a:cs typeface="Times New Roman" pitchFamily="18" charset="0"/>
              </a:rPr>
              <a:t>whether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Adi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has done his homework.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Ke-6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bermakna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sama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Adi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mengerjakan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PR-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nya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aku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tahu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“.</a:t>
            </a:r>
          </a:p>
          <a:p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Adakah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negatif-nya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WHETHER clause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positif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(ke-6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negatif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adanya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phrase OR NOT).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Kalau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dituliskan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bentuk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negatif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whether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clause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NOT.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dihindari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bahasa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Inggris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suka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double negatives.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Whether or not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Adi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has NOT done his homework, I don’t know.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INCORRECT.</a:t>
            </a:r>
          </a:p>
          <a:p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Bolehkah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 embedded question?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Ya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boleh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 BUT REMEMBER: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jangan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menginversi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auxiliary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depan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subject.</a:t>
            </a:r>
          </a:p>
          <a:p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1. Do you know </a:t>
            </a:r>
            <a:r>
              <a:rPr lang="en-US" sz="3800" b="1" i="1" dirty="0" smtClean="0">
                <a:latin typeface="Times New Roman" pitchFamily="18" charset="0"/>
                <a:cs typeface="Times New Roman" pitchFamily="18" charset="0"/>
              </a:rPr>
              <a:t>whether or not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Adi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has done his homework?</a:t>
            </a:r>
            <a:br>
              <a:rPr lang="en-US" sz="3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2. Do you know </a:t>
            </a:r>
            <a:r>
              <a:rPr lang="en-US" sz="3800" b="1" i="1" dirty="0" smtClean="0">
                <a:latin typeface="Times New Roman" pitchFamily="18" charset="0"/>
                <a:cs typeface="Times New Roman" pitchFamily="18" charset="0"/>
              </a:rPr>
              <a:t>whether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Adi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has done his homework </a:t>
            </a:r>
            <a:r>
              <a:rPr lang="en-US" sz="3800" b="1" i="1" dirty="0" smtClean="0">
                <a:latin typeface="Times New Roman" pitchFamily="18" charset="0"/>
                <a:cs typeface="Times New Roman" pitchFamily="18" charset="0"/>
              </a:rPr>
              <a:t>or not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?</a:t>
            </a:r>
            <a:br>
              <a:rPr lang="en-US" sz="3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3. Do you know </a:t>
            </a:r>
            <a:r>
              <a:rPr lang="en-US" sz="3800" b="1" i="1" dirty="0" smtClean="0">
                <a:latin typeface="Times New Roman" pitchFamily="18" charset="0"/>
                <a:cs typeface="Times New Roman" pitchFamily="18" charset="0"/>
              </a:rPr>
              <a:t>whether </a:t>
            </a:r>
            <a:r>
              <a:rPr lang="en-US" sz="3800" i="1" dirty="0" err="1" smtClean="0">
                <a:latin typeface="Times New Roman" pitchFamily="18" charset="0"/>
                <a:cs typeface="Times New Roman" pitchFamily="18" charset="0"/>
              </a:rPr>
              <a:t>Adi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has done his homework?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Source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Bhaskara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Swara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2009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. “Compound-</a:t>
            </a:r>
            <a:r>
              <a:rPr lang="fr-FR" sz="2400" b="1" i="1" dirty="0" err="1" smtClean="0">
                <a:latin typeface="Times New Roman" pitchFamily="18" charset="0"/>
                <a:cs typeface="Times New Roman" pitchFamily="18" charset="0"/>
              </a:rPr>
              <a:t>Complex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 Sentences”.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http://swarabhaskara.com/sentence-components/simple-compound-complex-sentences/. (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Diakses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5 Maret 2012)</a:t>
            </a:r>
          </a:p>
          <a:p>
            <a:pPr algn="just">
              <a:buNone/>
            </a:pPr>
            <a:endParaRPr lang="fr-FR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Nordquist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, Richard</a:t>
            </a:r>
            <a:r>
              <a:rPr lang="fr-FR" sz="2400" b="1" i="1" dirty="0" smtClean="0">
                <a:latin typeface="Times New Roman" pitchFamily="18" charset="0"/>
                <a:cs typeface="Times New Roman" pitchFamily="18" charset="0"/>
              </a:rPr>
              <a:t>. “Simple Sentence”.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http://grammar.about.com/od/rs/g/simpsenterm.htm. (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Diakses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tanggal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fr-FR" sz="2400" b="1" dirty="0" err="1" smtClean="0">
                <a:latin typeface="Times New Roman" pitchFamily="18" charset="0"/>
                <a:cs typeface="Times New Roman" pitchFamily="18" charset="0"/>
              </a:rPr>
              <a:t>maret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 2012)</a:t>
            </a:r>
          </a:p>
          <a:p>
            <a:pPr algn="just"/>
            <a:endParaRPr lang="fr-FR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Simple Sentence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simple sentence consists of one main clause.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Sentences can be divided into four types: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Statement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 like ice-cream.	Michael doesn’t like candy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Question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 you like candy? </a:t>
            </a:r>
          </a:p>
          <a:p>
            <a:pPr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	Who likes candy?</a:t>
            </a:r>
          </a:p>
          <a:p>
            <a:pPr>
              <a:buNone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	You like ice cream?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Imperative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.g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Come here. 	Don’t sit there, please. </a:t>
            </a:r>
          </a:p>
          <a:p>
            <a:pPr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4. Exclamation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.g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How wonderful day it is!	How wonderful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-1588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A simple sentence generally has a subject and verb. We usually omit the subject in imperative and exclamation.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3733800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Simple Sentence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Simple sentence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sederhana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independent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clause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subject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verb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predicate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mengekspresikan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kejadian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aktivitas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utuh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subject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majemuk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verb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majemuk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dikatagorikan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sederhana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 am going to study Japanese next year.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Jenny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Joni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went to the shopping mall last night.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Ronny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goes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the library and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reads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everyday.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Note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subject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majemuk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Jenny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Joni,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verb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majemuk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goes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reads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Compound sentences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54864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Compound sentence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majemuk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sekurang-kurangnya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independent clause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dihubungkan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coordinating conjunctions,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correlative conjunctions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semicolon (i.e.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36550" indent="-336550" algn="just">
              <a:buFont typeface="+mj-lt"/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 of the campers went into the woods to find dry tree branches for cooking,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others built the tents.</a:t>
            </a:r>
          </a:p>
          <a:p>
            <a:pPr marL="336550" indent="-336550" algn="just">
              <a:buFont typeface="+mj-lt"/>
              <a:buAutoNum type="arabicParenR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chitchatting by the door, John is reading his book, Dodo is flattering Angelina on the class corner,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Didit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sleeping on his desk. (chitchat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ngobrol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flatter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merayu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36550" indent="-336550" algn="just">
              <a:buFont typeface="+mj-lt"/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 had nothing to do last night,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 went out to see a movie by myself. (by myself = alone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sendirian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teman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36550" indent="-336550" algn="just">
              <a:buFont typeface="+mj-lt"/>
              <a:buAutoNum type="arabicParenR"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Neither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my parents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 heard of my cousin’s accident.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mendengar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kecelakaan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dialami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sepupu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36550" indent="-336550" algn="just">
              <a:buFont typeface="+mj-lt"/>
              <a:buAutoNum type="arabicParenR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 parents went 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Puncak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 their vacation; my brother and I went to Bali for ours. Note: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independent clause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dihubungkan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semicolon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semicolon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alternatif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menggabungkan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independent clause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conjunction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ditulis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My parents went to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Puncak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for their vacation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but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my brother and I went to Bali for ours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  (i.e. semicolon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diganti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tanda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coordinating conjunction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304800"/>
            <a:ext cx="3657600" cy="56356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Complex sentences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Complex sentence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kompleks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main clause/independent clause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sekurang-kurangnya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/dependent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clause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(subordinating clause).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adverbial clause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(i.e. clause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diawali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subordinating conjunction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(i.e.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although,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ect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adjective clause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(i.e. clause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diawali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relative pronoun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(i.e.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who, that,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which,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ect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kompleks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pokoknya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main clause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dihilangkan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anak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memiliki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makna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belum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lengkap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+mj-lt"/>
              <a:buAutoNum type="arabicParenR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Because I didn’t go to school last week,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 didn’t know (that) there would be an exam today.</a:t>
            </a:r>
          </a:p>
          <a:p>
            <a:pPr>
              <a:buFont typeface="+mj-lt"/>
              <a:buAutoNum type="arabicParenR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 was studying English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when my friend came.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+mj-lt"/>
              <a:buAutoNum type="arabicParenR"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Besides we have to study grammar,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we also must know how to speak fluently.</a:t>
            </a:r>
          </a:p>
          <a:p>
            <a:pPr>
              <a:buFont typeface="+mj-lt"/>
              <a:buAutoNum type="arabicParenR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 have received the letter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that you sent me last week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 typeface="+mj-lt"/>
              <a:buAutoNum type="arabicParenR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My dad bought this book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, which is a hundred pages long,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 Jakarta. </a:t>
            </a:r>
          </a:p>
          <a:p>
            <a:pPr>
              <a:buFont typeface="+mj-lt"/>
              <a:buAutoNum type="arabicParenR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person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whom you met yesterday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is my sister. (</a:t>
            </a:r>
          </a:p>
          <a:p>
            <a:pPr>
              <a:buFont typeface="+mj-lt"/>
              <a:buAutoNum type="arabicParenR"/>
            </a:pP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Because she is a nice person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she has many friends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who are willing to help her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Compound-complex sentences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sekurang-kurangnya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independent clause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sekurang-kurangnya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dependent clause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disebut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compound-complex sentence.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Please try to make at least 3 compound-complex sentences!</a:t>
            </a: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None/>
            </a:pP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Those are my principles, and if you don't like them I have the others.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6477000" cy="685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Conjunctions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7 coordinating conjunctions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for, and, nor, but, or, yet, so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(FANBOYS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Paired conjunctions/Correlative conjunctions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yaitu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both…and,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either…or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not only…but also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neither…nor.</a:t>
            </a:r>
          </a:p>
          <a:p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Subordinating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conjuctions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after (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till (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the first time (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kali)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before (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as soon as (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segera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the second time (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kedua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kali)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when (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once (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segera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setelah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the last time (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terakhir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kali)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while (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sementara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as long as (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sepanjang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the next time (kali 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berikut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as (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sementara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so long as (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sepanjang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by the time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since (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sejak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whenever (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kali)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until (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hingga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sampai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every time (</a:t>
            </a:r>
            <a:r>
              <a:rPr lang="en-US" sz="1900" i="1" dirty="0" err="1" smtClean="0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sz="1900" i="1" dirty="0" smtClean="0">
                <a:latin typeface="Times New Roman" pitchFamily="18" charset="0"/>
                <a:cs typeface="Times New Roman" pitchFamily="18" charset="0"/>
              </a:rPr>
              <a:t> kali)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/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Sebab-akibat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: because (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inasmuch as (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so…that (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since (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now that (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sekarang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such …that (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as (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makna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berlawanan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although (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walaupun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even though (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walaupun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while (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though (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walaupun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whereas (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no matter (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memandang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in order to (agar)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in order (that) (agar)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so that (agar)</a:t>
            </a:r>
          </a:p>
          <a:p>
            <a:pPr lvl="1" algn="just">
              <a:buNone/>
            </a:pP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(Note: a)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in order to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diikuti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verbs,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sedangkan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in order (that)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so that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diikuti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clause (i.e. S +V). b).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so that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sini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berbeda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so that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menyatakan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sebab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akibat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Perhatikan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perbedaan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polanya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algn="just">
              <a:buFontTx/>
              <a:buChar char="-"/>
            </a:pP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Pengandaian</a:t>
            </a:r>
            <a:r>
              <a:rPr lang="en-US" sz="2100" dirty="0" smtClean="0"/>
              <a:t> :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if (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whether or not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in case (that) (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unless (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even if (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walaupun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providing (that) = if or only if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only if (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in the event (that)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i="1" dirty="0" smtClean="0">
                <a:latin typeface="Times New Roman" pitchFamily="18" charset="0"/>
                <a:cs typeface="Times New Roman" pitchFamily="18" charset="0"/>
              </a:rPr>
              <a:t>provided (that) = if or only if</a:t>
            </a:r>
          </a:p>
          <a:p>
            <a:pPr lvl="1" indent="-6350" algn="just">
              <a:buNone/>
            </a:pPr>
            <a:r>
              <a:rPr lang="en-US" sz="21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only if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diletakkan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awal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inversi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auxiliary/be/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do,does,did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depan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subject main clause.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ditulis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 smtClean="0">
                <a:latin typeface="Times New Roman" pitchFamily="18" charset="0"/>
                <a:cs typeface="Times New Roman" pitchFamily="18" charset="0"/>
              </a:rPr>
              <a:t>menjadi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: Only if no candidate gets 50% + 1 votes </a:t>
            </a:r>
            <a:r>
              <a:rPr lang="en-US" sz="1900" b="1" dirty="0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 the general election go to the second round.</a:t>
            </a:r>
            <a:endParaRPr lang="en-US" sz="21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28600"/>
            <a:ext cx="3657600" cy="563562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More Explanation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867400"/>
          </a:xfrm>
        </p:spPr>
        <p:txBody>
          <a:bodyPr>
            <a:normAutofit/>
          </a:bodyPr>
          <a:lstStyle/>
          <a:p>
            <a:pPr algn="just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Gunakan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koma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sebelum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conjunction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conjunction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tersebut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menggabungkan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dua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kalimat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Koma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conjunctions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menggabungkan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kata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phrase.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We studied math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physics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and chemistry last semester.</a:t>
            </a:r>
          </a:p>
          <a:p>
            <a:pPr algn="just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berfungsi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preposition.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preposisiton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diikuti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noun.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I am waiting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 cab. (i.e. cab = taxi)</a:t>
            </a:r>
          </a:p>
          <a:p>
            <a:pPr algn="just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Yet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berfungsi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adverb.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I haven’t finished reading this article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yet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Lihat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adverb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yet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pembahasan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  <a:hlinkClick r:id="rId2"/>
              </a:rPr>
              <a:t>present perfect tense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diikuti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adjective/adverb.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Lihat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penggunaannya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pembahasan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  <a:hlinkClick r:id="rId3"/>
              </a:rPr>
              <a:t>comparisons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324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HOWEVER = NO MATTER HOW. </a:t>
            </a:r>
          </a:p>
          <a:p>
            <a:pPr algn="just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He will never love me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however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hard I try = He will never love me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no matter how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hard I try.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pernah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mencintaiku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walau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sekeras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apapun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berusaha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“HOWEVER”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conjunction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begitu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menggunakan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No matter how. Dan,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alasan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saya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kelupaan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penggunaan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HOWEVER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posting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Sorry.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Yang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sering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digunakan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HOWEVER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adverb. Di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sini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HOWEVER 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walaupun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demikian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biarpun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begitu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My name’s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Swara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Bhaskara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you can call me by whatever you feel comfortable.</a:t>
            </a:r>
            <a:br>
              <a:rPr lang="en-US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The exam was very difficult. I,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, managed to get an A on that test.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</TotalTime>
  <Words>942</Words>
  <Application>Microsoft Office PowerPoint</Application>
  <PresentationFormat>On-screen Show (4:3)</PresentationFormat>
  <Paragraphs>90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WRITING II</vt:lpstr>
      <vt:lpstr>Simple Sentence</vt:lpstr>
      <vt:lpstr>Simple Sentence</vt:lpstr>
      <vt:lpstr>Compound sentences</vt:lpstr>
      <vt:lpstr>Complex sentences</vt:lpstr>
      <vt:lpstr>Compound-complex sentences</vt:lpstr>
      <vt:lpstr>Conjunctions</vt:lpstr>
      <vt:lpstr>More Explanation </vt:lpstr>
      <vt:lpstr>Slide 9</vt:lpstr>
      <vt:lpstr>Slide 10</vt:lpstr>
      <vt:lpstr>Source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II</dc:title>
  <dc:creator>Win Xp</dc:creator>
  <cp:lastModifiedBy>Win Xp</cp:lastModifiedBy>
  <cp:revision>23</cp:revision>
  <cp:lastPrinted>2012-03-05T16:13:09Z</cp:lastPrinted>
  <dcterms:created xsi:type="dcterms:W3CDTF">2012-03-05T13:23:41Z</dcterms:created>
  <dcterms:modified xsi:type="dcterms:W3CDTF">2012-03-05T16:17:09Z</dcterms:modified>
</cp:coreProperties>
</file>